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452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94694"/>
  </p:normalViewPr>
  <p:slideViewPr>
    <p:cSldViewPr snapToGrid="0" snapToObjects="1">
      <p:cViewPr varScale="1">
        <p:scale>
          <a:sx n="134" d="100"/>
          <a:sy n="134" d="100"/>
        </p:scale>
        <p:origin x="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749B5-8658-7C40-8968-D6885641C214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944DA-0B3C-0942-8F6E-52D4CD30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3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- R2</a:t>
            </a:r>
            <a:r>
              <a:rPr lang="en-US" baseline="0"/>
              <a:t> field: blue is closer to zero, red is closer to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7CEB-728F-8B4E-984C-6B69A50A7DBB}" type="slidenum">
              <a:rPr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7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2D04-A65E-7C48-90D8-641BED22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785A1-1DED-7D44-840A-2D7AC82B4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ACC7A-D793-7B43-913B-5CC5E9B6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D4D7-9FC9-D449-BAE1-9D7006C241C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006E1-AC07-FB41-87A6-8D5A260E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818FF-D9F3-EA4B-95FC-5CBADBB8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4565-8EFF-B746-BCD4-96754BDB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2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337B-3DBE-2A43-B27A-52F3A562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5722D-F5E7-744E-8E36-201FB8D5A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EEBE8-0136-774D-93E1-2CB1C43D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D4D7-9FC9-D449-BAE1-9D7006C241C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2AE23-32E5-DB4B-97E5-2A774AE8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65D3E-5F17-AD4D-8E7A-6025C0FF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4565-8EFF-B746-BCD4-96754BDB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7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F656C-E584-664C-A05D-8FF57E8EB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2DC50-50FC-8A4F-B1ED-2D1D010A4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EA494-A8EC-254A-BF93-927DDA5B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D4D7-9FC9-D449-BAE1-9D7006C241C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BD541-7ED8-7742-829E-8C5715A2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C5F65-4451-1246-A9D1-8C740CE9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4565-8EFF-B746-BCD4-96754BDB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A63D-D666-754B-A46B-4396E80A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52F-26D2-D942-96AC-7F0F8A5CF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525D2-D29A-334A-BEF2-2A2A1AE1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D4D7-9FC9-D449-BAE1-9D7006C241C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8BB73-32D8-1C45-8056-CD538D0B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B108-380A-084E-90F4-7869FAC8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4565-8EFF-B746-BCD4-96754BDB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0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4C71-7F09-8149-944B-AF570770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46CC0-E8BE-D541-B44C-43EC40D5F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1C6B2-C36E-D045-9BE9-0915BE59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D4D7-9FC9-D449-BAE1-9D7006C241C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06D8B-0554-AD47-BF1D-AC38C9A1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80DAD-CB1C-4C49-AC35-9E292335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4565-8EFF-B746-BCD4-96754BDB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BC117-E495-474D-AAF2-6F245044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3B945-D1C2-D740-8817-779FEE74E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CDC25-5557-354C-9BE4-F93C078D5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EB413-B412-D74D-8F72-2D8096C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D4D7-9FC9-D449-BAE1-9D7006C241C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9A1D9-0A54-3B40-8C6B-FDCADCDC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AE7B8-A7E0-CF42-8722-986CE114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4565-8EFF-B746-BCD4-96754BDB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9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A96A-6CB6-4F4B-8730-BAFE9C6E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4BEF4-BA69-C54E-937B-4668A9DFD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632B7-201B-C94F-9098-82931A1B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107EC-3FE2-6242-A5E5-A17903339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4CDD2-D12B-1142-83BF-63A94ACAB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81AD92-9300-8A49-BCA2-175CF2E6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D4D7-9FC9-D449-BAE1-9D7006C241C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1B744D-18B7-824C-96CF-673F4CBC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2350C-1D5E-E146-8866-3A5AB7C8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4565-8EFF-B746-BCD4-96754BDB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3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F54A-6D3D-194D-A59E-49A22F8F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9CCF7-EA7C-CF44-89D3-A5F1DAB4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D4D7-9FC9-D449-BAE1-9D7006C241C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C1212-D3FA-D44F-832E-B844BD90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5A497-5D4C-C949-94F2-A093BF84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4565-8EFF-B746-BCD4-96754BDB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81AC2-D3BF-9240-980E-DFF0A90D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D4D7-9FC9-D449-BAE1-9D7006C241C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819D1-3ECA-1B47-A44D-B6598B4F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59DBD-69B8-3A4C-9C27-3A618CC0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4565-8EFF-B746-BCD4-96754BDB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3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0529-CDA0-B74E-A1C3-16FD63B5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D1F71-A599-1940-A270-1B8382A63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8DB2F-08BD-3542-9CAD-A0718995C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FDCBF-A1D1-C74D-BE04-85EDE6C2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D4D7-9FC9-D449-BAE1-9D7006C241C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DB574-BA5D-4447-97BC-CE94A683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00568-E28B-084B-9ABB-A766144F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4565-8EFF-B746-BCD4-96754BDB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A248-5A1A-D343-8A03-B9625E0B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7CE4D-2192-4F4B-9B6D-66853FD01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97C7A-EC07-9747-B0FA-54D92C765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49F8D-42E3-3649-AE27-CA85231F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D4D7-9FC9-D449-BAE1-9D7006C241C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A6EE9-89AB-704A-8612-B7567B20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077D6-5D18-144E-943D-643AAB85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4565-8EFF-B746-BCD4-96754BDB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81E296-0CB9-354F-97BD-805A1070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3583-C8B8-164D-8C00-2C6FBF876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5B545-2A5B-DC4F-8BB2-B63EA8903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D4D7-9FC9-D449-BAE1-9D7006C241C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08FD4-3D71-C049-ACC4-C2032FB1C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2D511-A1D8-3D47-BD29-B34BD871C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04565-8EFF-B746-BCD4-96754BDB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4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atcorps.larc.nasa.gov/cgi-bin/site/showdoc?mnemonic=SBA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FBB1-1FE2-2548-B4B4-BA21C0B76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Monitoring the calibration of the DSCOVR EPIC V3 L1b product using MODIS and VIIRS as a reference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345C5-A789-1944-90EC-5710A48CD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Conor Haney, David </a:t>
            </a:r>
            <a:r>
              <a:rPr lang="en-US" dirty="0" err="1"/>
              <a:t>Doelling</a:t>
            </a:r>
            <a:r>
              <a:rPr lang="en-US" dirty="0"/>
              <a:t>, </a:t>
            </a:r>
            <a:r>
              <a:rPr lang="en-US" dirty="0" err="1"/>
              <a:t>Wenying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, Rajendra Bhatt, Ben </a:t>
            </a:r>
            <a:r>
              <a:rPr lang="en-US" dirty="0" err="1"/>
              <a:t>Scarino</a:t>
            </a:r>
            <a:r>
              <a:rPr lang="en-US" dirty="0"/>
              <a:t>, Arun Gopalan</a:t>
            </a:r>
          </a:p>
          <a:p>
            <a:endParaRPr lang="en-US" dirty="0"/>
          </a:p>
          <a:p>
            <a:r>
              <a:rPr lang="en-US" dirty="0"/>
              <a:t>DSCOVR EPIC and NISTAR STM</a:t>
            </a:r>
          </a:p>
          <a:p>
            <a:r>
              <a:rPr lang="en-US" dirty="0"/>
              <a:t>October 6-8, 2020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2157063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C3608FA2-E6E8-A24A-816C-5A0EB7F44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066800"/>
            <a:ext cx="38512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3B685A-7B89-A349-ABEF-9DF7259F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068388"/>
            <a:ext cx="3843337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 close up of a receipt&#10;&#10;Description automatically generated">
            <a:extLst>
              <a:ext uri="{FF2B5EF4-FFF2-40B4-BE49-F238E27FC236}">
                <a16:creationId xmlns:a16="http://schemas.microsoft.com/office/drawing/2014/main" id="{7CD4AA77-B87E-DE44-AE3C-82FD9E6D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066800"/>
            <a:ext cx="3851275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A470BD-44CA-DA4E-A90E-4568090B04F4}"/>
              </a:ext>
            </a:extLst>
          </p:cNvPr>
          <p:cNvSpPr txBox="1">
            <a:spLocks noChangeArrowheads="1"/>
          </p:cNvSpPr>
          <p:nvPr/>
        </p:nvSpPr>
        <p:spPr>
          <a:xfrm>
            <a:off x="204788" y="304800"/>
            <a:ext cx="1169035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GOES-16/Aqua and GOES-16/N20 January 2020 scatter plot comparison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D7316-7665-D949-BC63-FB492AB67DC5}"/>
              </a:ext>
            </a:extLst>
          </p:cNvPr>
          <p:cNvSpPr txBox="1"/>
          <p:nvPr/>
        </p:nvSpPr>
        <p:spPr>
          <a:xfrm>
            <a:off x="1090613" y="981075"/>
            <a:ext cx="23082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GOES-16/Aqua</a:t>
            </a:r>
          </a:p>
          <a:p>
            <a:pPr>
              <a:defRPr/>
            </a:pPr>
            <a:r>
              <a:rPr lang="en-US" dirty="0"/>
              <a:t>Gain=0.1612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D1A3C-60B8-7847-A165-33E5B3458671}"/>
              </a:ext>
            </a:extLst>
          </p:cNvPr>
          <p:cNvSpPr txBox="1"/>
          <p:nvPr/>
        </p:nvSpPr>
        <p:spPr>
          <a:xfrm>
            <a:off x="5014460" y="997177"/>
            <a:ext cx="24257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GOES-16/N20</a:t>
            </a:r>
          </a:p>
          <a:p>
            <a:pPr algn="ctr">
              <a:defRPr/>
            </a:pPr>
            <a:r>
              <a:rPr lang="en-US" dirty="0"/>
              <a:t>Gain=0.1519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F0151-74F9-464A-B405-00BD16CAE84F}"/>
              </a:ext>
            </a:extLst>
          </p:cNvPr>
          <p:cNvSpPr txBox="1"/>
          <p:nvPr/>
        </p:nvSpPr>
        <p:spPr>
          <a:xfrm>
            <a:off x="8972324" y="960664"/>
            <a:ext cx="283443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GOES16/N20 scaled to Aqua</a:t>
            </a:r>
          </a:p>
          <a:p>
            <a:pPr>
              <a:defRPr/>
            </a:pPr>
            <a:r>
              <a:rPr lang="en-US" dirty="0"/>
              <a:t>Gain=0.1613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BDF41E2-6076-A74E-9DC5-CA76B0A92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5327650"/>
            <a:ext cx="11690350" cy="1200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• The G16/N20 gain is 0.1519 and is </a:t>
            </a:r>
            <a:r>
              <a:rPr lang="en-US" altLang="en-US" sz="1800" dirty="0">
                <a:solidFill>
                  <a:srgbClr val="FF0000"/>
                </a:solidFill>
              </a:rPr>
              <a:t>-5.8% </a:t>
            </a:r>
            <a:r>
              <a:rPr lang="en-US" altLang="en-US" sz="1800" dirty="0">
                <a:solidFill>
                  <a:schemeClr val="tx1"/>
                </a:solidFill>
              </a:rPr>
              <a:t>lower when compared to the Aqua gain of 0.1612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• After apply the N20/Aqua radiometric scaling factor, the Aqua and N20(scaled to Aqua) gain difference is +0.1%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• We can now use N20(scaled to Aqua) as the forward processing imager and maintain the Aqua calibration reference</a:t>
            </a:r>
          </a:p>
        </p:txBody>
      </p:sp>
    </p:spTree>
    <p:extLst>
      <p:ext uri="{BB962C8B-B14F-4D97-AF65-F5344CB8AC3E}">
        <p14:creationId xmlns:p14="http://schemas.microsoft.com/office/powerpoint/2010/main" val="60220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C7BC-7AB3-1E4F-B1C6-456F6ED6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GOES-16 0.64µm ATO-RM gain comparison</a:t>
            </a:r>
          </a:p>
        </p:txBody>
      </p:sp>
      <p:pic>
        <p:nvPicPr>
          <p:cNvPr id="3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EF4A07-61D6-7544-86BF-F7C8BFB12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5"/>
          <a:stretch/>
        </p:blipFill>
        <p:spPr bwMode="auto">
          <a:xfrm>
            <a:off x="282575" y="1785257"/>
            <a:ext cx="7299325" cy="488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16">
            <a:extLst>
              <a:ext uri="{FF2B5EF4-FFF2-40B4-BE49-F238E27FC236}">
                <a16:creationId xmlns:a16="http://schemas.microsoft.com/office/drawing/2014/main" id="{91DC5C61-9BC2-2149-ABE8-B9F0D3B77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87048"/>
              </p:ext>
            </p:extLst>
          </p:nvPr>
        </p:nvGraphicFramePr>
        <p:xfrm>
          <a:off x="7686675" y="1412875"/>
          <a:ext cx="4435475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5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G16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unscaled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Scaled to Aqua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Aqua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0.1617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0.1617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Terra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0.1594  (-1.4%)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0.1617 (0.0%)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NPP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0.1610  (-0.4%)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0.1612 (-0.3%)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N20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0.1521  (-5.9%)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0.1617 (0.0%)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16">
            <a:extLst>
              <a:ext uri="{FF2B5EF4-FFF2-40B4-BE49-F238E27FC236}">
                <a16:creationId xmlns:a16="http://schemas.microsoft.com/office/drawing/2014/main" id="{B3A7D48F-F2DA-EC4F-8E18-EDB908AFA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5472113"/>
            <a:ext cx="3570287" cy="1200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• The Aqua/N20 ATO-RM calibration difference was 1.0634 and very close to the 5.9% based on GOES-16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0BE2F3-8937-2D4C-A095-3047E06F85A9}"/>
              </a:ext>
            </a:extLst>
          </p:cNvPr>
          <p:cNvSpPr txBox="1"/>
          <p:nvPr/>
        </p:nvSpPr>
        <p:spPr>
          <a:xfrm>
            <a:off x="1328738" y="1878012"/>
            <a:ext cx="5725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/>
              <a:t>Compare dotted line (unscaled) with solid line (scaled to Aqua) with Aqua (solid black line)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E1019CB4-DF46-3C48-AD48-EF0799695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256" y="3429000"/>
            <a:ext cx="357028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• The GOES-16 calibration gain is within 0.3% of Terra-MODIS, NPP-VIIRS, and N20-VIIRS after radiometric scaling</a:t>
            </a:r>
          </a:p>
        </p:txBody>
      </p:sp>
    </p:spTree>
    <p:extLst>
      <p:ext uri="{BB962C8B-B14F-4D97-AF65-F5344CB8AC3E}">
        <p14:creationId xmlns:p14="http://schemas.microsoft.com/office/powerpoint/2010/main" val="82804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E01774-F290-204D-8603-39F3CD99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30"/>
          <a:stretch/>
        </p:blipFill>
        <p:spPr>
          <a:xfrm>
            <a:off x="-47645" y="1382486"/>
            <a:ext cx="8013515" cy="544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3DCF98-D680-EA4E-A0EE-7D9B70D1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361"/>
          </a:xfrm>
        </p:spPr>
        <p:txBody>
          <a:bodyPr/>
          <a:lstStyle/>
          <a:p>
            <a:r>
              <a:rPr lang="en-US" dirty="0"/>
              <a:t>EPIC 0.68µm ATO-RM gain 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6AE8C-99A9-6D4E-9C74-5509126A8576}"/>
              </a:ext>
            </a:extLst>
          </p:cNvPr>
          <p:cNvSpPr txBox="1"/>
          <p:nvPr/>
        </p:nvSpPr>
        <p:spPr>
          <a:xfrm>
            <a:off x="1280796" y="1508224"/>
            <a:ext cx="6138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/>
              <a:t>Compare dotted line (unscaled) with solid line (scaled to Aqua) with Aqua (solid black line)</a:t>
            </a:r>
          </a:p>
        </p:txBody>
      </p:sp>
      <p:graphicFrame>
        <p:nvGraphicFramePr>
          <p:cNvPr id="5" name="Table 16">
            <a:extLst>
              <a:ext uri="{FF2B5EF4-FFF2-40B4-BE49-F238E27FC236}">
                <a16:creationId xmlns:a16="http://schemas.microsoft.com/office/drawing/2014/main" id="{51B3698E-CED3-0143-9F45-E7F077089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846308"/>
              </p:ext>
            </p:extLst>
          </p:nvPr>
        </p:nvGraphicFramePr>
        <p:xfrm>
          <a:off x="7686675" y="1412875"/>
          <a:ext cx="4435475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5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E7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unscaled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Scaled to Aqua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Aqua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9.4492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9.4492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NPP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9.5495  (+1.1%)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9.4321 (-0.2%)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N20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9.1044  (-3.6%)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9.4487 (0.0%)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16">
            <a:extLst>
              <a:ext uri="{FF2B5EF4-FFF2-40B4-BE49-F238E27FC236}">
                <a16:creationId xmlns:a16="http://schemas.microsoft.com/office/drawing/2014/main" id="{7A8ECE6F-48F4-C048-BC40-CA70243BC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5870" y="5319486"/>
            <a:ext cx="3863283" cy="14773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• The Aqua/N20 ATO-RM calibration difference was 1.0634 (radiance based) and 1.0376 (reflectance based) and agrees with 3.6% based on EPIC </a:t>
            </a:r>
            <a:r>
              <a:rPr lang="en-US" altLang="en-US" sz="1800" dirty="0" err="1">
                <a:solidFill>
                  <a:schemeClr val="tx1"/>
                </a:solidFill>
              </a:rPr>
              <a:t>reflectances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9F401640-DEEF-764C-B8D0-9C68D4E2B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714" y="3038436"/>
            <a:ext cx="357028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• The EPIC calibration gains are within 0.2% of NPP-VIIRS, and N20-VIIRS after radiometric scaling</a:t>
            </a:r>
          </a:p>
        </p:txBody>
      </p:sp>
    </p:spTree>
    <p:extLst>
      <p:ext uri="{BB962C8B-B14F-4D97-AF65-F5344CB8AC3E}">
        <p14:creationId xmlns:p14="http://schemas.microsoft.com/office/powerpoint/2010/main" val="227880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3C2144-CAC4-434F-A442-61C311977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24"/>
          <a:stretch/>
        </p:blipFill>
        <p:spPr>
          <a:xfrm>
            <a:off x="69850" y="1234895"/>
            <a:ext cx="7999098" cy="54537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C9D985-D347-B343-9FF6-7E1FEF683D0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1136086" cy="1017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EPIC 0.68µm ATO-RM and DCC-RM gain comparison</a:t>
            </a:r>
          </a:p>
        </p:txBody>
      </p:sp>
      <p:graphicFrame>
        <p:nvGraphicFramePr>
          <p:cNvPr id="8" name="Table 16">
            <a:extLst>
              <a:ext uri="{FF2B5EF4-FFF2-40B4-BE49-F238E27FC236}">
                <a16:creationId xmlns:a16="http://schemas.microsoft.com/office/drawing/2014/main" id="{B011CC1B-BFEE-9A44-B113-101B81B18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32988"/>
              </p:ext>
            </p:extLst>
          </p:nvPr>
        </p:nvGraphicFramePr>
        <p:xfrm>
          <a:off x="7859486" y="1412875"/>
          <a:ext cx="426266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E7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ATO-RM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DCC-RM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Aqua B1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9.4492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9.3702 (-0.8)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NPP I1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9.4321 (-0.2%)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9.4388 (-0.1%)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NPP M5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9.4512 (0.0%)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9.4377 (-0.1%)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25317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N20 I1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9.4487  (0.0%)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9.4407 (-0.1%)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N20 M5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9.4561 (+0.1)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9.4443 (0.0%)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4061017776"/>
                  </a:ext>
                </a:extLst>
              </a:tr>
            </a:tbl>
          </a:graphicData>
        </a:graphic>
      </p:graphicFrame>
      <p:sp>
        <p:nvSpPr>
          <p:cNvPr id="9" name="TextBox 16">
            <a:extLst>
              <a:ext uri="{FF2B5EF4-FFF2-40B4-BE49-F238E27FC236}">
                <a16:creationId xmlns:a16="http://schemas.microsoft.com/office/drawing/2014/main" id="{E66ED2B7-0388-E14D-9277-78E86B3C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486" y="3939360"/>
            <a:ext cx="357028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• The EPIC calibration gains are within 0.2% based on either ATO-RM or DCC-RM methods, or based on I1 or M5 bands, except for Aqua-MODIS DCC-RM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49323-254D-774F-BCC0-B0CEE6C1D496}"/>
              </a:ext>
            </a:extLst>
          </p:cNvPr>
          <p:cNvSpPr txBox="1"/>
          <p:nvPr/>
        </p:nvSpPr>
        <p:spPr>
          <a:xfrm>
            <a:off x="1531168" y="1508224"/>
            <a:ext cx="6138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/>
              <a:t>Compare dotted line (DCC-RM) with solid line (ATO-RM)</a:t>
            </a:r>
          </a:p>
          <a:p>
            <a:pPr>
              <a:defRPr/>
            </a:pPr>
            <a:r>
              <a:rPr lang="en-US" dirty="0"/>
              <a:t>NPP and N20 I1 bands shown</a:t>
            </a: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3A0AC9-7363-4943-BF5B-9F86CC8A4891}"/>
              </a:ext>
            </a:extLst>
          </p:cNvPr>
          <p:cNvSpPr txBox="1"/>
          <p:nvPr/>
        </p:nvSpPr>
        <p:spPr>
          <a:xfrm>
            <a:off x="7915111" y="6470028"/>
            <a:ext cx="42130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NPP and N20 have been scaled with Aqua</a:t>
            </a:r>
          </a:p>
        </p:txBody>
      </p:sp>
    </p:spTree>
    <p:extLst>
      <p:ext uri="{BB962C8B-B14F-4D97-AF65-F5344CB8AC3E}">
        <p14:creationId xmlns:p14="http://schemas.microsoft.com/office/powerpoint/2010/main" val="61428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42C395-D9BE-384A-8CB1-EAE584030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33"/>
          <a:stretch/>
        </p:blipFill>
        <p:spPr>
          <a:xfrm>
            <a:off x="143822" y="1670005"/>
            <a:ext cx="7353236" cy="4900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8EB9AE-66AA-2A49-90CA-760F3A43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86898"/>
            <a:ext cx="11930743" cy="897618"/>
          </a:xfrm>
        </p:spPr>
        <p:txBody>
          <a:bodyPr>
            <a:normAutofit/>
          </a:bodyPr>
          <a:lstStyle/>
          <a:p>
            <a:r>
              <a:rPr lang="en-US" dirty="0"/>
              <a:t>EPIC 0.78µm ATO-RM and DCC-RM gain comparison</a:t>
            </a:r>
          </a:p>
        </p:txBody>
      </p:sp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422052D1-1647-9043-94D6-5ACBCB28B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79586"/>
              </p:ext>
            </p:extLst>
          </p:nvPr>
        </p:nvGraphicFramePr>
        <p:xfrm>
          <a:off x="7859486" y="1412875"/>
          <a:ext cx="4262664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E10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ATO-RM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DCC-RM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Aqua B1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1.4334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1.4175 (-1.1%)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NPP I1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1.4301 (-0.2%)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1.4357 (+0.2)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NPP M5</a:t>
                      </a:r>
                      <a:endParaRPr lang="en-US" dirty="0"/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1.4333 (-0.0%)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1.4365 (+0.2%)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25317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NPP  M7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42545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N20 I1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1.4319 (-0.1%)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1.4358 (+0.2%)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N20 M5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1.4327 (-0.0%)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1.4364 (+0.2%)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406101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N20 M7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558679738"/>
                  </a:ext>
                </a:extLst>
              </a:tr>
            </a:tbl>
          </a:graphicData>
        </a:graphic>
      </p:graphicFrame>
      <p:sp>
        <p:nvSpPr>
          <p:cNvPr id="4" name="TextBox 16">
            <a:extLst>
              <a:ext uri="{FF2B5EF4-FFF2-40B4-BE49-F238E27FC236}">
                <a16:creationId xmlns:a16="http://schemas.microsoft.com/office/drawing/2014/main" id="{9EC05EBE-B191-6646-AE89-B66CA330F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928" y="4688681"/>
            <a:ext cx="357028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• The EPIC calibration gains are within 0.2% based on either ATO-RM or DCC-RM methods, or based on I1 or M5 bands, except for Aqua-MODIS DCC-RM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7ECD0-B4EA-BC41-8F07-24BA32B6B36C}"/>
              </a:ext>
            </a:extLst>
          </p:cNvPr>
          <p:cNvSpPr txBox="1"/>
          <p:nvPr/>
        </p:nvSpPr>
        <p:spPr>
          <a:xfrm>
            <a:off x="953061" y="1284516"/>
            <a:ext cx="639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E10 scaled to Aqua-MODIS B1, since B2 saturates for bright scenes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FC181-D04F-9F42-98DF-DA7A5C0D52E5}"/>
              </a:ext>
            </a:extLst>
          </p:cNvPr>
          <p:cNvSpPr txBox="1"/>
          <p:nvPr/>
        </p:nvSpPr>
        <p:spPr>
          <a:xfrm>
            <a:off x="7915111" y="6470028"/>
            <a:ext cx="42130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NPP and N20 have been scaled with Aqua</a:t>
            </a:r>
          </a:p>
        </p:txBody>
      </p:sp>
    </p:spTree>
    <p:extLst>
      <p:ext uri="{BB962C8B-B14F-4D97-AF65-F5344CB8AC3E}">
        <p14:creationId xmlns:p14="http://schemas.microsoft.com/office/powerpoint/2010/main" val="125639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37A75-2E3B-744C-AE08-7F9B99357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82"/>
          <a:stretch/>
        </p:blipFill>
        <p:spPr>
          <a:xfrm>
            <a:off x="69850" y="1513114"/>
            <a:ext cx="7790269" cy="53448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5F900B-DC74-F542-8B8B-D951F56ECFFB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1898086" cy="788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EPIC 0.55µm ATO-RM and DCC-RM gain comparison</a:t>
            </a:r>
          </a:p>
        </p:txBody>
      </p:sp>
      <p:graphicFrame>
        <p:nvGraphicFramePr>
          <p:cNvPr id="5" name="Table 16">
            <a:extLst>
              <a:ext uri="{FF2B5EF4-FFF2-40B4-BE49-F238E27FC236}">
                <a16:creationId xmlns:a16="http://schemas.microsoft.com/office/drawing/2014/main" id="{0E7EB9B8-0469-B946-94F1-5468296E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982648"/>
              </p:ext>
            </p:extLst>
          </p:nvPr>
        </p:nvGraphicFramePr>
        <p:xfrm>
          <a:off x="7686675" y="1412875"/>
          <a:ext cx="4435475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6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E6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ATO-RM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DCC-RM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Aqua B4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6.6510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6.6340 (-0.3%)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NPP M4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6.6726 (+0.3%)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6.6810 (+0.5%)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N20 M4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6.6598 (+0.1%)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6.7017 (+0.8)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16">
            <a:extLst>
              <a:ext uri="{FF2B5EF4-FFF2-40B4-BE49-F238E27FC236}">
                <a16:creationId xmlns:a16="http://schemas.microsoft.com/office/drawing/2014/main" id="{0F4AAA1F-5AF9-B449-9C03-2704BD28E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0119" y="3105834"/>
            <a:ext cx="357028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• The EPIC calibration gains are within 0.8%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79EC6-6B1D-7446-8202-2845E179F160}"/>
              </a:ext>
            </a:extLst>
          </p:cNvPr>
          <p:cNvSpPr txBox="1"/>
          <p:nvPr/>
        </p:nvSpPr>
        <p:spPr>
          <a:xfrm>
            <a:off x="7860119" y="4185557"/>
            <a:ext cx="403796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The Aqua/N20 radiometric scaling had a downward trend and is being looked 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80C07-9A40-5641-B001-7123DFCCFBE5}"/>
              </a:ext>
            </a:extLst>
          </p:cNvPr>
          <p:cNvSpPr txBox="1"/>
          <p:nvPr/>
        </p:nvSpPr>
        <p:spPr>
          <a:xfrm>
            <a:off x="7915111" y="6470028"/>
            <a:ext cx="42130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NPP and N20 have been scaled with Aqua</a:t>
            </a:r>
          </a:p>
        </p:txBody>
      </p:sp>
    </p:spTree>
    <p:extLst>
      <p:ext uri="{BB962C8B-B14F-4D97-AF65-F5344CB8AC3E}">
        <p14:creationId xmlns:p14="http://schemas.microsoft.com/office/powerpoint/2010/main" val="333941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A3E-F479-DF48-BE17-C284E5AE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898086" cy="788761"/>
          </a:xfrm>
        </p:spPr>
        <p:txBody>
          <a:bodyPr/>
          <a:lstStyle/>
          <a:p>
            <a:r>
              <a:rPr lang="en-US" dirty="0"/>
              <a:t>EPIC 0.44µm ATO-RM and DCC-RM gain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57368-7C97-2846-AE78-0BD5C2F23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26"/>
          <a:stretch/>
        </p:blipFill>
        <p:spPr>
          <a:xfrm>
            <a:off x="119743" y="1528990"/>
            <a:ext cx="7774792" cy="5198381"/>
          </a:xfrm>
          <a:prstGeom prst="rect">
            <a:avLst/>
          </a:prstGeom>
        </p:spPr>
      </p:pic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61FC1151-7168-F443-8F0F-F16D514F3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872511"/>
              </p:ext>
            </p:extLst>
          </p:nvPr>
        </p:nvGraphicFramePr>
        <p:xfrm>
          <a:off x="7686675" y="1412875"/>
          <a:ext cx="4435475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6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E5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ATO-RM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DCC-RM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Aqua B4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8.2356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8.2226 (-0.2)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NPP M4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8.4000 (+2.0%)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8.4267 (+2.3%)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N20 M4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8.4256 (+2.3%)</a:t>
                      </a:r>
                    </a:p>
                  </a:txBody>
                  <a:tcPr marL="91473" marR="914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8.4433 (+2.5%)</a:t>
                      </a:r>
                    </a:p>
                  </a:txBody>
                  <a:tcPr marL="91473" marR="914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16">
            <a:extLst>
              <a:ext uri="{FF2B5EF4-FFF2-40B4-BE49-F238E27FC236}">
                <a16:creationId xmlns:a16="http://schemas.microsoft.com/office/drawing/2014/main" id="{E4B959A4-84E3-F34B-B86A-F977531DC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0119" y="3105834"/>
            <a:ext cx="357028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• The EPIC calibration gains are within 2.5%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4753C-681F-E04B-A58E-73B664CE127C}"/>
              </a:ext>
            </a:extLst>
          </p:cNvPr>
          <p:cNvSpPr txBox="1"/>
          <p:nvPr/>
        </p:nvSpPr>
        <p:spPr>
          <a:xfrm>
            <a:off x="7946572" y="5445125"/>
            <a:ext cx="39515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the increasing calibration drift with shorter wavelengths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EDA6B-0D63-8443-82EC-AD588D5BDF8D}"/>
              </a:ext>
            </a:extLst>
          </p:cNvPr>
          <p:cNvSpPr txBox="1"/>
          <p:nvPr/>
        </p:nvSpPr>
        <p:spPr>
          <a:xfrm>
            <a:off x="7915111" y="6470028"/>
            <a:ext cx="42130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NPP and N20 have been scaled with Aqua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DC3CBF-2C29-D04C-80B3-6B1F9F543183}"/>
              </a:ext>
            </a:extLst>
          </p:cNvPr>
          <p:cNvSpPr txBox="1"/>
          <p:nvPr/>
        </p:nvSpPr>
        <p:spPr>
          <a:xfrm>
            <a:off x="7860119" y="4185557"/>
            <a:ext cx="403796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The Aqua/N20 radiometric scaling had a downward trend and is being looked at</a:t>
            </a:r>
          </a:p>
        </p:txBody>
      </p:sp>
    </p:spTree>
    <p:extLst>
      <p:ext uri="{BB962C8B-B14F-4D97-AF65-F5344CB8AC3E}">
        <p14:creationId xmlns:p14="http://schemas.microsoft.com/office/powerpoint/2010/main" val="2320579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1E68-7004-2C4D-9188-9342203D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161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E8566-3672-6D41-885D-FE2342FF7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1486"/>
            <a:ext cx="10733314" cy="32330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EPIC was calibrated against the Aqua-MODIS C6.1 calibration reference</a:t>
            </a:r>
          </a:p>
          <a:p>
            <a:pPr lvl="1"/>
            <a:r>
              <a:rPr lang="en-US" dirty="0"/>
              <a:t>NPP-VIIRS and N20-VIIRS were first radiometrically scaled to Aqua-MODIS</a:t>
            </a:r>
          </a:p>
          <a:p>
            <a:pPr lvl="1"/>
            <a:r>
              <a:rPr lang="en-US" dirty="0"/>
              <a:t>EPIC calibration gains based on NPP and N20 were within 0.2% for bands 7 and 10</a:t>
            </a:r>
          </a:p>
          <a:p>
            <a:r>
              <a:rPr lang="en-US" dirty="0"/>
              <a:t>The ATO-RM and DCC-RM calibration methods were within 0.3% for EPIC/NPP-VIIRS and EPIC/N20-VIIRS</a:t>
            </a:r>
          </a:p>
          <a:p>
            <a:r>
              <a:rPr lang="en-US" dirty="0"/>
              <a:t>The table below contains the EPIC calibration coefficients by band, the ± provides the range of gains by calibration method or by reference sensor</a:t>
            </a:r>
          </a:p>
          <a:p>
            <a:r>
              <a:rPr lang="en-US" dirty="0"/>
              <a:t>There is a very slight calibration trend for EPIC shorter wavelength bands</a:t>
            </a:r>
          </a:p>
          <a:p>
            <a:r>
              <a:rPr lang="en-US" dirty="0"/>
              <a:t>The 2020 EPIC observations are consistent with the 2015-2019 observations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590E9F-B8FE-BA49-B374-943BF3A97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30071"/>
              </p:ext>
            </p:extLst>
          </p:nvPr>
        </p:nvGraphicFramePr>
        <p:xfrm>
          <a:off x="2500086" y="4369435"/>
          <a:ext cx="696685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8604879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723006897"/>
                    </a:ext>
                  </a:extLst>
                </a:gridCol>
                <a:gridCol w="1273628">
                  <a:extLst>
                    <a:ext uri="{9D8B030D-6E8A-4147-A177-3AD203B41FA5}">
                      <a16:colId xmlns:a16="http://schemas.microsoft.com/office/drawing/2014/main" val="613882954"/>
                    </a:ext>
                  </a:extLst>
                </a:gridCol>
                <a:gridCol w="1048658">
                  <a:extLst>
                    <a:ext uri="{9D8B030D-6E8A-4147-A177-3AD203B41FA5}">
                      <a16:colId xmlns:a16="http://schemas.microsoft.com/office/drawing/2014/main" val="347670015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79104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479383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Band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GM 2018</a:t>
                      </a:r>
                    </a:p>
                    <a:p>
                      <a:r>
                        <a:rPr lang="en-US" dirty="0"/>
                        <a:t>gains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ATO-RM</a:t>
                      </a:r>
                    </a:p>
                    <a:p>
                      <a:r>
                        <a:rPr lang="en-US" dirty="0"/>
                        <a:t>gains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Gain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ATO_RM/GM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Trend</a:t>
                      </a:r>
                    </a:p>
                    <a:p>
                      <a:r>
                        <a:rPr lang="en-US" dirty="0"/>
                        <a:t>%/year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3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E5/A3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8.34e-6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8.2356e-6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±2.5%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0.1 - 0.3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77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E6/A4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6.66e-6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6.6726e-6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±0.8%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0.1 - 0.2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52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E7/A1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9.30e-6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9.4492e-6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±0.2%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35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E10/A1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1.435e-5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1.4334e-5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±0.2%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478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44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3C2B-DC6F-6241-B92B-6B962366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8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ATO/DCC Ray-matching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B0D34-D6FA-DE4B-9410-F4FA07F9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0"/>
            <a:ext cx="10853057" cy="257844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Grid both EPIC and MODIS/VIIRS pixels into a 0.25º  grid cells from ±30º latitude</a:t>
            </a:r>
          </a:p>
          <a:p>
            <a:r>
              <a:rPr lang="en-US" dirty="0"/>
              <a:t>Identify MODIS or VIIRS granules within 15 minutes of an EPIC image</a:t>
            </a:r>
          </a:p>
          <a:p>
            <a:r>
              <a:rPr lang="en-US" dirty="0"/>
              <a:t>Spatially shift the EPIC image to best match the cloud features of the MODIS/VIIRS image based on R</a:t>
            </a:r>
            <a:r>
              <a:rPr lang="en-US" baseline="30000" dirty="0"/>
              <a:t>2</a:t>
            </a:r>
          </a:p>
          <a:p>
            <a:r>
              <a:rPr lang="en-US" dirty="0"/>
              <a:t>Match in viewing/solar geometry:	∆VZA&lt;15º, ∆RZA&lt;15º, ∆(Scat)&lt;15º</a:t>
            </a:r>
          </a:p>
          <a:p>
            <a:r>
              <a:rPr lang="en-US" dirty="0"/>
              <a:t>Normalize by cosine SZA to remove SZA difference</a:t>
            </a:r>
          </a:p>
          <a:p>
            <a:r>
              <a:rPr lang="en-US" dirty="0"/>
              <a:t>Apply spatial homogeneity filter</a:t>
            </a:r>
          </a:p>
          <a:p>
            <a:r>
              <a:rPr lang="en-US" dirty="0"/>
              <a:t>Apply spectral band adjustment factor (SBAF) to take into account spectral response function differences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F237F3-1162-6F43-9A0A-12A9E1FC9309}"/>
              </a:ext>
            </a:extLst>
          </p:cNvPr>
          <p:cNvSpPr txBox="1"/>
          <p:nvPr/>
        </p:nvSpPr>
        <p:spPr>
          <a:xfrm>
            <a:off x="838199" y="4267202"/>
            <a:ext cx="4920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All-sky Tropical Ocean (ATO)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Ocean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ATO-based SBAF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ocean scene types, no glint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Pair 0.5º EPIC and MODIS grid cells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A170A-2C7C-5840-A828-743A72F2B8F1}"/>
              </a:ext>
            </a:extLst>
          </p:cNvPr>
          <p:cNvSpPr txBox="1"/>
          <p:nvPr/>
        </p:nvSpPr>
        <p:spPr>
          <a:xfrm>
            <a:off x="5758543" y="4267202"/>
            <a:ext cx="5704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Deep Convective Cloud (DCC)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Land and ocean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DCC-based SBAF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MODIS/VIIRS 11 µm temperatures &lt; 220K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Pair 0.25° EPIC and MODIS grid cells</a:t>
            </a:r>
          </a:p>
        </p:txBody>
      </p:sp>
    </p:spTree>
    <p:extLst>
      <p:ext uri="{BB962C8B-B14F-4D97-AF65-F5344CB8AC3E}">
        <p14:creationId xmlns:p14="http://schemas.microsoft.com/office/powerpoint/2010/main" val="414114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8-19 at 2.09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93" y="627098"/>
            <a:ext cx="4051300" cy="2367906"/>
          </a:xfrm>
          <a:prstGeom prst="rect">
            <a:avLst/>
          </a:prstGeom>
        </p:spPr>
      </p:pic>
      <p:pic>
        <p:nvPicPr>
          <p:cNvPr id="6" name="Picture 5" descr="Screen Shot 2016-08-19 at 2.10.5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893" y="627099"/>
            <a:ext cx="4049656" cy="2365285"/>
          </a:xfrm>
          <a:prstGeom prst="rect">
            <a:avLst/>
          </a:prstGeom>
        </p:spPr>
      </p:pic>
      <p:pic>
        <p:nvPicPr>
          <p:cNvPr id="7" name="Picture 6" descr="Screen Shot 2016-08-19 at 2.11.46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2" y="3467341"/>
            <a:ext cx="4083381" cy="2354246"/>
          </a:xfrm>
          <a:prstGeom prst="rect">
            <a:avLst/>
          </a:prstGeom>
        </p:spPr>
      </p:pic>
      <p:pic>
        <p:nvPicPr>
          <p:cNvPr id="8" name="Picture 7" descr="Screen Shot 2016-08-19 at 2.13.01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527" y="3098010"/>
            <a:ext cx="3366077" cy="33660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219" y="791166"/>
            <a:ext cx="228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E7 image, uncorrected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9775" y="3643257"/>
            <a:ext cx="204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E7 image, corrected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8149" y="791166"/>
            <a:ext cx="90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VIIRS-I1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3674" y="5596757"/>
            <a:ext cx="88832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37962" y="6468066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East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762606" y="3605985"/>
            <a:ext cx="73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North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5148022" y="6658590"/>
            <a:ext cx="20298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rot="5400000" flipH="1" flipV="1">
            <a:off x="7303740" y="4988943"/>
            <a:ext cx="16637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2812" y="5972767"/>
            <a:ext cx="226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Nominal navigation</a:t>
            </a:r>
          </a:p>
          <a:p>
            <a:r>
              <a:rPr lang="en-US" dirty="0"/>
              <a:t>Corrected navigation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4084532" y="4773132"/>
            <a:ext cx="2064943" cy="1373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4236932" y="4493732"/>
            <a:ext cx="2496743" cy="19703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276775-D55A-B54F-BCE8-C4E852073E6E}"/>
              </a:ext>
            </a:extLst>
          </p:cNvPr>
          <p:cNvSpPr txBox="1"/>
          <p:nvPr/>
        </p:nvSpPr>
        <p:spPr>
          <a:xfrm>
            <a:off x="8772147" y="1494000"/>
            <a:ext cx="32629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Shift the EPIC image ±5 0.25º regions and find the shift that has the best R</a:t>
            </a:r>
            <a:r>
              <a:rPr lang="en-US" sz="2400" baseline="30000" dirty="0"/>
              <a:t>2</a:t>
            </a:r>
            <a:r>
              <a:rPr lang="en-US" sz="2400" dirty="0"/>
              <a:t> correlation between the EPIC image and the MODIS/VIIRS granule.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37B9324-CDFC-6A4F-877D-E89DB9DB70D6}"/>
              </a:ext>
            </a:extLst>
          </p:cNvPr>
          <p:cNvSpPr txBox="1">
            <a:spLocks/>
          </p:cNvSpPr>
          <p:nvPr/>
        </p:nvSpPr>
        <p:spPr>
          <a:xfrm>
            <a:off x="816409" y="74553"/>
            <a:ext cx="10714656" cy="66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Navigation Correction Overview</a:t>
            </a:r>
          </a:p>
        </p:txBody>
      </p:sp>
    </p:spTree>
    <p:extLst>
      <p:ext uri="{BB962C8B-B14F-4D97-AF65-F5344CB8AC3E}">
        <p14:creationId xmlns:p14="http://schemas.microsoft.com/office/powerpoint/2010/main" val="23566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C7A5A-58A2-EC42-B8EE-545808512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4" y="1241659"/>
            <a:ext cx="3728619" cy="4831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1D71C-CA27-5B4C-A768-D174B1AE5BF2}"/>
              </a:ext>
            </a:extLst>
          </p:cNvPr>
          <p:cNvSpPr txBox="1"/>
          <p:nvPr/>
        </p:nvSpPr>
        <p:spPr>
          <a:xfrm>
            <a:off x="2817923" y="1927459"/>
            <a:ext cx="73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V02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3C3709-639B-D647-AF31-3EC6B6A78E50}"/>
              </a:ext>
            </a:extLst>
          </p:cNvPr>
          <p:cNvSpPr txBox="1">
            <a:spLocks/>
          </p:cNvSpPr>
          <p:nvPr/>
        </p:nvSpPr>
        <p:spPr>
          <a:xfrm>
            <a:off x="838200" y="12338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EPIC Image Shifts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FD97FA-3A6B-B74D-9CA5-69B0DE75BE4D}"/>
              </a:ext>
            </a:extLst>
          </p:cNvPr>
          <p:cNvSpPr txBox="1"/>
          <p:nvPr/>
        </p:nvSpPr>
        <p:spPr>
          <a:xfrm>
            <a:off x="696686" y="6180301"/>
            <a:ext cx="1103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Navigation has improved dramatically going from V02 to V03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E4072-DB59-564E-A845-DE0A8B80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901" y="1195227"/>
            <a:ext cx="3822191" cy="4924746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BEBBCF96-8914-3649-866E-0DE0E07FB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649014"/>
              </p:ext>
            </p:extLst>
          </p:nvPr>
        </p:nvGraphicFramePr>
        <p:xfrm>
          <a:off x="7528520" y="1968833"/>
          <a:ext cx="4604657" cy="1495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348">
                  <a:extLst>
                    <a:ext uri="{9D8B030D-6E8A-4147-A177-3AD203B41FA5}">
                      <a16:colId xmlns:a16="http://schemas.microsoft.com/office/drawing/2014/main" val="2908287458"/>
                    </a:ext>
                  </a:extLst>
                </a:gridCol>
                <a:gridCol w="1610496">
                  <a:extLst>
                    <a:ext uri="{9D8B030D-6E8A-4147-A177-3AD203B41FA5}">
                      <a16:colId xmlns:a16="http://schemas.microsoft.com/office/drawing/2014/main" val="2505125806"/>
                    </a:ext>
                  </a:extLst>
                </a:gridCol>
                <a:gridCol w="1587813">
                  <a:extLst>
                    <a:ext uri="{9D8B030D-6E8A-4147-A177-3AD203B41FA5}">
                      <a16:colId xmlns:a16="http://schemas.microsoft.com/office/drawing/2014/main" val="2234202928"/>
                    </a:ext>
                  </a:extLst>
                </a:gridCol>
              </a:tblGrid>
              <a:tr h="382935">
                <a:tc>
                  <a:txBody>
                    <a:bodyPr/>
                    <a:lstStyle/>
                    <a:p>
                      <a:r>
                        <a:rPr lang="en-US" dirty="0"/>
                        <a:t>Shift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79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East-West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31.8 ± 32.7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-11.5 ± 16.5km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2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North-South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17.2 ± 19.7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11.1 ± 15.2km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6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0.841±0.01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0.833 ±0.03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2141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766F1B-725E-614A-AF74-22C865DA54C3}"/>
              </a:ext>
            </a:extLst>
          </p:cNvPr>
          <p:cNvSpPr txBox="1"/>
          <p:nvPr/>
        </p:nvSpPr>
        <p:spPr>
          <a:xfrm>
            <a:off x="6573806" y="1940741"/>
            <a:ext cx="73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V03</a:t>
            </a:r>
          </a:p>
        </p:txBody>
      </p:sp>
    </p:spTree>
    <p:extLst>
      <p:ext uri="{BB962C8B-B14F-4D97-AF65-F5344CB8AC3E}">
        <p14:creationId xmlns:p14="http://schemas.microsoft.com/office/powerpoint/2010/main" val="261907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4C57795-7718-5E4F-A31A-485DDF19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Spectral Band Adjustment Factor (SBAF)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EED97-F686-1642-8034-80E06D63203A}"/>
              </a:ext>
            </a:extLst>
          </p:cNvPr>
          <p:cNvSpPr txBox="1"/>
          <p:nvPr/>
        </p:nvSpPr>
        <p:spPr>
          <a:xfrm>
            <a:off x="730452" y="4819819"/>
            <a:ext cx="63524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SCIAMACHY-based hyper-spectral radiances are convolved with the EPIC and MODIS/VIIRS channel SRFs using the NASA-</a:t>
            </a:r>
            <a:r>
              <a:rPr lang="en-US" dirty="0" err="1"/>
              <a:t>LaRC</a:t>
            </a:r>
            <a:r>
              <a:rPr lang="en-US" dirty="0"/>
              <a:t> SCIAMACHY SBAF tool (</a:t>
            </a:r>
            <a:r>
              <a:rPr lang="en-US" dirty="0">
                <a:hlinkClick r:id="rId2"/>
              </a:rPr>
              <a:t>https://satcorps.larc.nasa.gov/cgi-bin/site/showdoc?mnemonic=SBAF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 SCIAMACHY pseudo-radiance pair regression on same Earth scene-types used in ATO and DCC ray-matching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resulting coefficients to MODIS/VIIRS radiances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BBE85-113F-3F4A-BC91-BD973D536694}"/>
              </a:ext>
            </a:extLst>
          </p:cNvPr>
          <p:cNvSpPr txBox="1"/>
          <p:nvPr/>
        </p:nvSpPr>
        <p:spPr>
          <a:xfrm>
            <a:off x="3187298" y="2228671"/>
            <a:ext cx="529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E7</a:t>
            </a:r>
          </a:p>
          <a:p>
            <a:r>
              <a:rPr lang="en-US" dirty="0">
                <a:solidFill>
                  <a:srgbClr val="00B050"/>
                </a:solidFill>
              </a:rPr>
              <a:t>A1</a:t>
            </a:r>
          </a:p>
          <a:p>
            <a:r>
              <a:rPr lang="en-US" dirty="0">
                <a:solidFill>
                  <a:srgbClr val="FF0000"/>
                </a:solidFill>
              </a:rPr>
              <a:t>I1</a:t>
            </a:r>
          </a:p>
          <a:p>
            <a:r>
              <a:rPr lang="en-US" dirty="0">
                <a:solidFill>
                  <a:srgbClr val="FF40FF"/>
                </a:solidFill>
              </a:rPr>
              <a:t>M5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5404C-F58D-E84F-BC58-08255E217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937" y="1023010"/>
            <a:ext cx="5034311" cy="4985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23CC1-1E9A-F049-9CC4-95F826818D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24" b="17245"/>
          <a:stretch/>
        </p:blipFill>
        <p:spPr>
          <a:xfrm>
            <a:off x="730452" y="1085849"/>
            <a:ext cx="5805348" cy="37703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9F21BF-BF53-5643-A3BF-CD0381279614}"/>
              </a:ext>
            </a:extLst>
          </p:cNvPr>
          <p:cNvSpPr txBox="1"/>
          <p:nvPr/>
        </p:nvSpPr>
        <p:spPr>
          <a:xfrm>
            <a:off x="3848549" y="2420572"/>
            <a:ext cx="210519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Channel  reflectance</a:t>
            </a:r>
          </a:p>
          <a:p>
            <a:r>
              <a:rPr lang="en-US" dirty="0">
                <a:solidFill>
                  <a:srgbClr val="FF40FF"/>
                </a:solidFill>
              </a:rPr>
              <a:t>NPP-VIIRS I1  0.1960</a:t>
            </a:r>
          </a:p>
          <a:p>
            <a:r>
              <a:rPr lang="en-US" dirty="0">
                <a:solidFill>
                  <a:srgbClr val="945200"/>
                </a:solidFill>
              </a:rPr>
              <a:t>EPIC E7           0.1985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7A8682-17F4-1844-8575-F0E7AC76F418}"/>
              </a:ext>
            </a:extLst>
          </p:cNvPr>
          <p:cNvSpPr txBox="1"/>
          <p:nvPr/>
        </p:nvSpPr>
        <p:spPr>
          <a:xfrm>
            <a:off x="3037114" y="1342192"/>
            <a:ext cx="298139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All-sky tropical ocean (ATO) </a:t>
            </a:r>
            <a:r>
              <a:rPr lang="en-US" dirty="0">
                <a:solidFill>
                  <a:srgbClr val="0432FF"/>
                </a:solidFill>
              </a:rPr>
              <a:t>mean</a:t>
            </a:r>
            <a:r>
              <a:rPr lang="en-US" dirty="0"/>
              <a:t> and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sigma</a:t>
            </a:r>
            <a:r>
              <a:rPr lang="en-US" dirty="0"/>
              <a:t> spectra from 17352 SCIAMACHY footprints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2C330-F61D-6A43-AC5D-F43AD657635E}"/>
              </a:ext>
            </a:extLst>
          </p:cNvPr>
          <p:cNvSpPr txBox="1"/>
          <p:nvPr/>
        </p:nvSpPr>
        <p:spPr>
          <a:xfrm>
            <a:off x="7719016" y="1494501"/>
            <a:ext cx="24819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Apply 2</a:t>
            </a:r>
            <a:r>
              <a:rPr lang="en-US" baseline="30000" dirty="0"/>
              <a:t>nd</a:t>
            </a:r>
            <a:r>
              <a:rPr lang="en-US" dirty="0"/>
              <a:t> order fit to the 17352  pseudo I1 and E7 ATO reflectance pairs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2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4158FB5-0FEB-6143-A8F9-FD8C7846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226" y="165633"/>
            <a:ext cx="3212344" cy="34580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F29B6D-4012-764F-8F51-C82D6EC3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3" y="168110"/>
            <a:ext cx="3212343" cy="34395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9A0B51-879F-B04F-913E-7314FEAD1E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56" r="6469"/>
          <a:stretch/>
        </p:blipFill>
        <p:spPr>
          <a:xfrm>
            <a:off x="643859" y="3623681"/>
            <a:ext cx="3176931" cy="32495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D94BE3-1661-3540-A5E0-81DA32FC14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702"/>
          <a:stretch/>
        </p:blipFill>
        <p:spPr>
          <a:xfrm>
            <a:off x="3856511" y="3623682"/>
            <a:ext cx="3212343" cy="32524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405879-5C1A-B74B-9DB0-2FA1ABAD7155}"/>
              </a:ext>
            </a:extLst>
          </p:cNvPr>
          <p:cNvSpPr txBox="1"/>
          <p:nvPr/>
        </p:nvSpPr>
        <p:spPr>
          <a:xfrm>
            <a:off x="1221950" y="800814"/>
            <a:ext cx="65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43682B-8AA0-2541-9547-FF800984195C}"/>
              </a:ext>
            </a:extLst>
          </p:cNvPr>
          <p:cNvSpPr txBox="1"/>
          <p:nvPr/>
        </p:nvSpPr>
        <p:spPr>
          <a:xfrm>
            <a:off x="1309036" y="3790749"/>
            <a:ext cx="65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9AF0B6-AF65-1B47-A7F9-1F3235CA311B}"/>
              </a:ext>
            </a:extLst>
          </p:cNvPr>
          <p:cNvSpPr txBox="1"/>
          <p:nvPr/>
        </p:nvSpPr>
        <p:spPr>
          <a:xfrm>
            <a:off x="4657023" y="806580"/>
            <a:ext cx="65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DCC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1BC4C4-26E5-4F4E-A7F1-6F45BEC59927}"/>
              </a:ext>
            </a:extLst>
          </p:cNvPr>
          <p:cNvSpPr txBox="1"/>
          <p:nvPr/>
        </p:nvSpPr>
        <p:spPr>
          <a:xfrm>
            <a:off x="4657023" y="3790749"/>
            <a:ext cx="65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DCC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D604BD-185D-D44C-B41B-2E93E30BD9CB}"/>
              </a:ext>
            </a:extLst>
          </p:cNvPr>
          <p:cNvSpPr txBox="1"/>
          <p:nvPr/>
        </p:nvSpPr>
        <p:spPr>
          <a:xfrm>
            <a:off x="8017844" y="1391334"/>
            <a:ext cx="3301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Linearly regress  EPIC/NPP-VIIRS reflectance pairs on a monthly basis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775FA4-DD17-1F42-98F7-726E1E3D41D2}"/>
              </a:ext>
            </a:extLst>
          </p:cNvPr>
          <p:cNvSpPr txBox="1"/>
          <p:nvPr/>
        </p:nvSpPr>
        <p:spPr>
          <a:xfrm>
            <a:off x="7811016" y="4487346"/>
            <a:ext cx="3301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Monitor the monthly EPIC gains over time and compute linear trend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9A8D8-15F1-A045-A339-C8396C9151D9}"/>
              </a:ext>
            </a:extLst>
          </p:cNvPr>
          <p:cNvSpPr txBox="1"/>
          <p:nvPr/>
        </p:nvSpPr>
        <p:spPr>
          <a:xfrm>
            <a:off x="1082349" y="74840"/>
            <a:ext cx="26561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EPIC E7/NPP I1 (0.64µm)</a:t>
            </a:r>
          </a:p>
          <a:p>
            <a:pPr algn="ctr"/>
            <a:r>
              <a:rPr lang="en-US" sz="1600" dirty="0"/>
              <a:t>November 2016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225CA1-3101-E646-93C5-2A0E9AD390B4}"/>
              </a:ext>
            </a:extLst>
          </p:cNvPr>
          <p:cNvSpPr txBox="1"/>
          <p:nvPr/>
        </p:nvSpPr>
        <p:spPr>
          <a:xfrm>
            <a:off x="4224347" y="122587"/>
            <a:ext cx="26561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EPIC E7/NPP I1 (0.64µm)</a:t>
            </a:r>
          </a:p>
          <a:p>
            <a:pPr algn="ctr"/>
            <a:r>
              <a:rPr lang="en-US" sz="1600" dirty="0"/>
              <a:t>November 2016</a:t>
            </a:r>
          </a:p>
        </p:txBody>
      </p:sp>
    </p:spTree>
    <p:extLst>
      <p:ext uri="{BB962C8B-B14F-4D97-AF65-F5344CB8AC3E}">
        <p14:creationId xmlns:p14="http://schemas.microsoft.com/office/powerpoint/2010/main" val="1022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1CD50-1985-7649-882A-C91ADAB1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Combine the Aqua-MODIS, NPP and N20 VIIRS based EPIC calibration gains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FBAF1-895F-964B-9122-54FA1445E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Perform ATO and DCC ray-matching between analogous EPIC and Aqua-MODIS, NPP-VIIRS, and N20-VIIRS channels</a:t>
            </a:r>
          </a:p>
          <a:p>
            <a:r>
              <a:rPr lang="en-US" dirty="0"/>
              <a:t>Radiometrically scale both NPP-VIIRS C1 and N20-VIIRS C2 to the Aqua-MODIS C6.1 calibration reference</a:t>
            </a:r>
          </a:p>
          <a:p>
            <a:pPr lvl="1"/>
            <a:r>
              <a:rPr lang="en-US" dirty="0"/>
              <a:t>Use ATO ray-matching, DCC invariant target (DCC-IT), and Libya-4 desert pseudo invariant calibration site (PICS) to transfer the Aqua-MODIS calibration to NPP-VIIRS and N20 VIIRS</a:t>
            </a:r>
          </a:p>
          <a:p>
            <a:r>
              <a:rPr lang="en-US" dirty="0"/>
              <a:t>Compare the monthly GOES-16 calibration gains from Aqua-MODIS and from NPP-VIIRS and N20-VIIRS that have been scaled to Aqua-MODIS </a:t>
            </a:r>
          </a:p>
          <a:p>
            <a:pPr lvl="1"/>
            <a:r>
              <a:rPr lang="en-US" dirty="0"/>
              <a:t>To demonstrate the validation method</a:t>
            </a:r>
          </a:p>
          <a:p>
            <a:r>
              <a:rPr lang="en-US" dirty="0"/>
              <a:t>Compare the monthly EPIC calibration gains from Aqua-MODIS and from NPP-VIIRS and N20-VIIRS that have been scaled to Aqua-MODIS</a:t>
            </a:r>
          </a:p>
        </p:txBody>
      </p:sp>
    </p:spTree>
    <p:extLst>
      <p:ext uri="{BB962C8B-B14F-4D97-AF65-F5344CB8AC3E}">
        <p14:creationId xmlns:p14="http://schemas.microsoft.com/office/powerpoint/2010/main" val="252930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A804941-D814-3547-B501-58A004557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1064988" y="1493044"/>
            <a:ext cx="4712579" cy="439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2E5FD7-B709-E44D-A49D-18AE551C1BD9}"/>
              </a:ext>
            </a:extLst>
          </p:cNvPr>
          <p:cNvSpPr txBox="1"/>
          <p:nvPr/>
        </p:nvSpPr>
        <p:spPr>
          <a:xfrm>
            <a:off x="3300842" y="1597933"/>
            <a:ext cx="2224087" cy="12001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800" dirty="0"/>
              <a:t>Coincident all-sky tropical ocean ray-matched (ATO-RM) radiance pairs</a:t>
            </a:r>
            <a:endParaRPr lang="en-US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860BBA1-329D-2C48-979A-22463D5EA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5"/>
          <a:stretch/>
        </p:blipFill>
        <p:spPr bwMode="auto">
          <a:xfrm>
            <a:off x="5733483" y="1484087"/>
            <a:ext cx="4597059" cy="46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5D176DAF-37C1-274B-82A8-C01336AC5A1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15190" y="2253343"/>
            <a:ext cx="2008867" cy="298268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8">
            <a:extLst>
              <a:ext uri="{FF2B5EF4-FFF2-40B4-BE49-F238E27FC236}">
                <a16:creationId xmlns:a16="http://schemas.microsoft.com/office/drawing/2014/main" id="{A8DCA2E3-7714-CC4C-A5FD-82262DFB1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565" y="6120039"/>
            <a:ext cx="9992178" cy="369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The Aqua-MODIS C6.1 B1 and NOAA20-VIIRS C2 I01 calibration timeline difference is 1.0634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B0F38-B35E-E84A-B013-6A72C1B967BA}"/>
              </a:ext>
            </a:extLst>
          </p:cNvPr>
          <p:cNvSpPr txBox="1"/>
          <p:nvPr/>
        </p:nvSpPr>
        <p:spPr>
          <a:xfrm>
            <a:off x="6517937" y="1672772"/>
            <a:ext cx="3257436" cy="368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/>
              <a:t>Dec 2018, scaling factor =1.0671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C8475B-D77B-1E48-B714-95910E2F709B}"/>
              </a:ext>
            </a:extLst>
          </p:cNvPr>
          <p:cNvSpPr txBox="1">
            <a:spLocks/>
          </p:cNvSpPr>
          <p:nvPr/>
        </p:nvSpPr>
        <p:spPr>
          <a:xfrm>
            <a:off x="370114" y="365126"/>
            <a:ext cx="11332029" cy="607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ea typeface="ＭＳ Ｐゴシック" panose="020B0600070205080204" pitchFamily="34" charset="-128"/>
              </a:rPr>
              <a:t>NOAA-20 VIIRS I1 and Aqua-MODIS B1 ATO-RM 0.64 µm inter-calibration</a:t>
            </a:r>
            <a:endParaRPr 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E74ED-C634-6640-8DE1-DF8592B93A11}"/>
              </a:ext>
            </a:extLst>
          </p:cNvPr>
          <p:cNvSpPr txBox="1"/>
          <p:nvPr/>
        </p:nvSpPr>
        <p:spPr>
          <a:xfrm>
            <a:off x="1929117" y="2829707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 2018</a:t>
            </a:r>
          </a:p>
        </p:txBody>
      </p:sp>
    </p:spTree>
    <p:extLst>
      <p:ext uri="{BB962C8B-B14F-4D97-AF65-F5344CB8AC3E}">
        <p14:creationId xmlns:p14="http://schemas.microsoft.com/office/powerpoint/2010/main" val="104504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A7DF-C5B2-C048-A3A9-54D64A8B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61" y="365125"/>
            <a:ext cx="6103096" cy="1651454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Comparison of Aqua-MODIS/N20-VIIRS inter-calibration methods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28E13-9897-EB42-B814-A7512845C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2913"/>
            <a:ext cx="444023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41ECD6D8-926F-994A-B3FA-354D5489002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439069" y="3748882"/>
            <a:ext cx="44719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Frequency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2653CB0-1B3F-4E49-B8CD-D2CDCC496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066800"/>
            <a:ext cx="488315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N20 VIIRS I01 Deep Convective Cloud (DCC) radiances, histogram all pixels with &lt;205K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3957406E-08EF-2447-B7B4-BE8FFA8A4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6122194"/>
            <a:ext cx="5621338" cy="6461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Ratio the N20-VIIRS and Aqua-MODIS DCC mode radiances to compute scaling factor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1A8D47-D8DF-1B48-8A59-0DD5A6504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67785"/>
            <a:ext cx="4813300" cy="385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E8E83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</a:rPr>
              <a:t>DCC Pixel Radiance (Wm</a:t>
            </a:r>
            <a:r>
              <a:rPr lang="en-US" altLang="en-US" sz="1900" baseline="30000" dirty="0">
                <a:solidFill>
                  <a:schemeClr val="tx1"/>
                </a:solidFill>
              </a:rPr>
              <a:t>-2</a:t>
            </a:r>
            <a:r>
              <a:rPr lang="en-US" altLang="en-US" sz="1900" dirty="0">
                <a:solidFill>
                  <a:schemeClr val="tx1"/>
                </a:solidFill>
              </a:rPr>
              <a:t>µm</a:t>
            </a:r>
            <a:r>
              <a:rPr lang="en-US" altLang="en-US" sz="1900" baseline="30000" dirty="0">
                <a:solidFill>
                  <a:schemeClr val="tx1"/>
                </a:solidFill>
              </a:rPr>
              <a:t>-1</a:t>
            </a:r>
            <a:r>
              <a:rPr lang="en-US" altLang="en-US" sz="1900" dirty="0">
                <a:solidFill>
                  <a:schemeClr val="tx1"/>
                </a:solidFill>
              </a:rPr>
              <a:t>sr</a:t>
            </a:r>
            <a:r>
              <a:rPr lang="en-US" altLang="en-US" sz="1900" baseline="30000" dirty="0">
                <a:solidFill>
                  <a:schemeClr val="tx1"/>
                </a:solidFill>
              </a:rPr>
              <a:t>-1</a:t>
            </a:r>
            <a:r>
              <a:rPr lang="en-US" altLang="en-US" sz="19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1378941C-E363-6142-BE30-053CCD3A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6" y="2440425"/>
            <a:ext cx="5689439" cy="19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E4FF79-078F-774E-A96B-8940B1960074}"/>
              </a:ext>
            </a:extLst>
          </p:cNvPr>
          <p:cNvSpPr txBox="1"/>
          <p:nvPr/>
        </p:nvSpPr>
        <p:spPr>
          <a:xfrm>
            <a:off x="5822950" y="4571929"/>
            <a:ext cx="6346161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All MODIS/N20 0.65µm scaling methods agree within 0.9% </a:t>
            </a:r>
          </a:p>
        </p:txBody>
      </p:sp>
    </p:spTree>
    <p:extLst>
      <p:ext uri="{BB962C8B-B14F-4D97-AF65-F5344CB8AC3E}">
        <p14:creationId xmlns:p14="http://schemas.microsoft.com/office/powerpoint/2010/main" val="125548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1513</Words>
  <Application>Microsoft Macintosh PowerPoint</Application>
  <PresentationFormat>Widescreen</PresentationFormat>
  <Paragraphs>258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Monitoring the calibration of the DSCOVR EPIC V3 L1b product using MODIS and VIIRS as a reference </vt:lpstr>
      <vt:lpstr>ATO/DCC Ray-matching Overview</vt:lpstr>
      <vt:lpstr>PowerPoint Presentation</vt:lpstr>
      <vt:lpstr>PowerPoint Presentation</vt:lpstr>
      <vt:lpstr>Spectral Band Adjustment Factor (SBAF)</vt:lpstr>
      <vt:lpstr>PowerPoint Presentation</vt:lpstr>
      <vt:lpstr>Combine the Aqua-MODIS, NPP and N20 VIIRS based EPIC calibration gains</vt:lpstr>
      <vt:lpstr>PowerPoint Presentation</vt:lpstr>
      <vt:lpstr>Comparison of Aqua-MODIS/N20-VIIRS inter-calibration methods</vt:lpstr>
      <vt:lpstr>PowerPoint Presentation</vt:lpstr>
      <vt:lpstr>GOES-16 0.64µm ATO-RM gain comparison</vt:lpstr>
      <vt:lpstr>EPIC 0.68µm ATO-RM gain comparison</vt:lpstr>
      <vt:lpstr>PowerPoint Presentation</vt:lpstr>
      <vt:lpstr>EPIC 0.78µm ATO-RM and DCC-RM gain comparison</vt:lpstr>
      <vt:lpstr>PowerPoint Presentation</vt:lpstr>
      <vt:lpstr>EPIC 0.44µm ATO-RM and DCC-RM gain comparison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Haney, Conor O. (LARC-E302)[Science Systems &amp; Applications, Inc.]</dc:creator>
  <cp:lastModifiedBy>Haney, Conor O. (LARC-E302)[Science Systems &amp; Applications, Inc.]</cp:lastModifiedBy>
  <cp:revision>90</cp:revision>
  <dcterms:created xsi:type="dcterms:W3CDTF">2019-09-10T12:14:11Z</dcterms:created>
  <dcterms:modified xsi:type="dcterms:W3CDTF">2020-10-06T13:40:14Z</dcterms:modified>
</cp:coreProperties>
</file>