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72" r:id="rId4"/>
    <p:sldId id="279" r:id="rId5"/>
    <p:sldId id="275" r:id="rId6"/>
    <p:sldId id="273" r:id="rId7"/>
    <p:sldId id="276" r:id="rId8"/>
    <p:sldId id="277" r:id="rId9"/>
    <p:sldId id="271" r:id="rId10"/>
    <p:sldId id="278" r:id="rId11"/>
    <p:sldId id="259" r:id="rId12"/>
    <p:sldId id="26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68219-2B17-44F5-9D39-26C64108829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E9165-236A-4FC4-A710-1BB667170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6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E5C3A-657F-448B-9694-5B7C9CEB222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eaLnBrk="1"/>
            <a:fld id="{53D3E1C3-C0F9-43C5-B5EB-040950DD2D97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6361" y="4342535"/>
            <a:ext cx="5476875" cy="410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A256-91C2-4F7E-9148-2E6D5E2B1997}" type="datetime1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7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669-B75A-4C8A-B6D5-FD9AA576FB65}" type="datetime1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3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FBB2-6D25-4686-9018-AE7437F58F5E}" type="datetime1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3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22C0-97F5-4572-B0D0-571FEBDA6929}" type="datetime1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3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7C-CB38-40C5-A88A-A7E73AE426BC}" type="datetime1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65CB-E660-4BC2-B159-CA238F1880BE}" type="datetime1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9FA-03E1-4305-B29B-2C75D5E85783}" type="datetime1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3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2759-7770-4613-8A39-136B91CE7888}" type="datetime1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5D6-9E9A-44AC-8040-B29A9E3996B0}" type="datetime1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6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4C51-BE67-47BB-9F4C-58D21281E254}" type="datetime1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8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879D-9840-4C58-A584-889825037415}" type="datetime1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458A-389F-49D0-9D2E-42DE562CB744}" type="datetime1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912D-29C8-48E8-950D-A08E83F4C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2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V1ZXm3MH6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143000"/>
            <a:ext cx="7848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CONOPS for a Lunar observatory </a:t>
            </a:r>
            <a:r>
              <a:rPr lang="en-US" sz="2800" b="1" dirty="0" err="1"/>
              <a:t>vs</a:t>
            </a:r>
            <a:r>
              <a:rPr lang="en-US" sz="2800" b="1" dirty="0"/>
              <a:t> </a:t>
            </a:r>
            <a:r>
              <a:rPr lang="en-US" sz="2800" b="1" dirty="0" smtClean="0"/>
              <a:t>EPIC/DSCOVR</a:t>
            </a:r>
          </a:p>
          <a:p>
            <a:r>
              <a:rPr lang="en-US" b="1" dirty="0" smtClean="0"/>
              <a:t>			Nick Gorkavyi (SSAI)</a:t>
            </a:r>
          </a:p>
          <a:p>
            <a:endParaRPr lang="en-US" b="1" dirty="0"/>
          </a:p>
          <a:p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4648200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A</a:t>
            </a:r>
            <a:r>
              <a:rPr lang="en-GB" dirty="0"/>
              <a:t>. </a:t>
            </a:r>
            <a:r>
              <a:rPr lang="en-GB" dirty="0" err="1" smtClean="0"/>
              <a:t>Marshak</a:t>
            </a:r>
            <a:r>
              <a:rPr lang="en-GB" dirty="0" smtClean="0"/>
              <a:t>, </a:t>
            </a:r>
            <a:r>
              <a:rPr lang="en-GB" dirty="0"/>
              <a:t>N. </a:t>
            </a:r>
            <a:r>
              <a:rPr lang="en-GB" dirty="0" err="1" smtClean="0"/>
              <a:t>Krotkov</a:t>
            </a:r>
            <a:r>
              <a:rPr lang="en-GB" dirty="0" smtClean="0"/>
              <a:t>, </a:t>
            </a:r>
            <a:r>
              <a:rPr lang="en-GB" dirty="0"/>
              <a:t>N. </a:t>
            </a:r>
            <a:r>
              <a:rPr lang="en-GB" dirty="0" smtClean="0"/>
              <a:t>Gorkavyi, </a:t>
            </a:r>
            <a:r>
              <a:rPr lang="en-GB" dirty="0"/>
              <a:t>S. </a:t>
            </a:r>
            <a:r>
              <a:rPr lang="en-GB" dirty="0" err="1" smtClean="0"/>
              <a:t>Marchenko</a:t>
            </a:r>
            <a:r>
              <a:rPr lang="en-GB" dirty="0" smtClean="0"/>
              <a:t>, </a:t>
            </a:r>
            <a:r>
              <a:rPr lang="en-GB" dirty="0"/>
              <a:t>A. </a:t>
            </a:r>
            <a:r>
              <a:rPr lang="en-GB" dirty="0" smtClean="0"/>
              <a:t>Vasilkov, </a:t>
            </a:r>
            <a:r>
              <a:rPr lang="en-GB" dirty="0"/>
              <a:t>Y. </a:t>
            </a:r>
            <a:r>
              <a:rPr lang="en-GB" dirty="0" err="1" smtClean="0"/>
              <a:t>Knyazikhin</a:t>
            </a:r>
            <a:r>
              <a:rPr lang="en-GB" dirty="0" smtClean="0"/>
              <a:t>, </a:t>
            </a:r>
            <a:r>
              <a:rPr lang="en-GB" dirty="0"/>
              <a:t>M. </a:t>
            </a:r>
            <a:r>
              <a:rPr lang="en-GB" dirty="0" err="1" smtClean="0"/>
              <a:t>Kowalewski</a:t>
            </a:r>
            <a:r>
              <a:rPr lang="en-GB" dirty="0" smtClean="0"/>
              <a:t>, O</a:t>
            </a:r>
            <a:r>
              <a:rPr lang="en-GB" dirty="0"/>
              <a:t>. </a:t>
            </a:r>
            <a:r>
              <a:rPr lang="en-GB" dirty="0" smtClean="0"/>
              <a:t>Torres, </a:t>
            </a:r>
            <a:r>
              <a:rPr lang="en-GB" dirty="0"/>
              <a:t>M. </a:t>
            </a:r>
            <a:r>
              <a:rPr lang="en-GB" dirty="0" err="1" smtClean="0"/>
              <a:t>DeLand</a:t>
            </a:r>
            <a:r>
              <a:rPr lang="en-GB" dirty="0" smtClean="0"/>
              <a:t>, </a:t>
            </a:r>
            <a:r>
              <a:rPr lang="en-GB" dirty="0"/>
              <a:t>M. </a:t>
            </a:r>
            <a:r>
              <a:rPr lang="en-GB" dirty="0" smtClean="0"/>
              <a:t>Ramsey, </a:t>
            </a:r>
            <a:r>
              <a:rPr lang="en-GB" dirty="0"/>
              <a:t>P. </a:t>
            </a:r>
            <a:r>
              <a:rPr lang="en-GB" dirty="0" smtClean="0"/>
              <a:t>Christensen, </a:t>
            </a:r>
            <a:r>
              <a:rPr lang="en-GB" dirty="0"/>
              <a:t>V. </a:t>
            </a:r>
            <a:r>
              <a:rPr lang="en-GB" dirty="0" err="1"/>
              <a:t>Realmuto</a:t>
            </a:r>
            <a:r>
              <a:rPr lang="en-GB" dirty="0"/>
              <a:t> </a:t>
            </a:r>
            <a:r>
              <a:rPr lang="en-GB" dirty="0" smtClean="0"/>
              <a:t> “</a:t>
            </a:r>
            <a:r>
              <a:rPr lang="en-GB" b="1" dirty="0" smtClean="0"/>
              <a:t>Whole </a:t>
            </a:r>
            <a:r>
              <a:rPr lang="en-GB" b="1" dirty="0"/>
              <a:t>Earth imaging from the Moon South Pole (EPIC-Moon</a:t>
            </a:r>
            <a:r>
              <a:rPr lang="en-GB" b="1" dirty="0" smtClean="0"/>
              <a:t>)</a:t>
            </a:r>
            <a:r>
              <a:rPr lang="en-GB" dirty="0" smtClean="0"/>
              <a:t>” White Paper for ROSES-2021 (</a:t>
            </a:r>
            <a:r>
              <a:rPr lang="en-GB" b="1" dirty="0" smtClean="0">
                <a:solidFill>
                  <a:srgbClr val="FF0000"/>
                </a:solidFill>
              </a:rPr>
              <a:t>Artemis program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14400" y="2209800"/>
            <a:ext cx="75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The </a:t>
            </a:r>
            <a:r>
              <a:rPr lang="en-GB" b="1" dirty="0" smtClean="0">
                <a:solidFill>
                  <a:srgbClr val="0000FF"/>
                </a:solidFill>
              </a:rPr>
              <a:t>DSCOVR/EPIC </a:t>
            </a:r>
            <a:r>
              <a:rPr lang="en-GB" b="1" dirty="0" smtClean="0">
                <a:solidFill>
                  <a:srgbClr val="0000FF"/>
                </a:solidFill>
              </a:rPr>
              <a:t>imager </a:t>
            </a:r>
            <a:r>
              <a:rPr lang="en-GB" b="1" dirty="0" err="1" smtClean="0">
                <a:solidFill>
                  <a:srgbClr val="0000FF"/>
                </a:solidFill>
              </a:rPr>
              <a:t>observs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the entire sun-illuminated Earth from the Lagrange L1 point.  The L1 location, however, restricts the phase angles to ~</a:t>
            </a:r>
            <a:r>
              <a:rPr lang="en-GB" b="1" dirty="0" smtClean="0">
                <a:solidFill>
                  <a:srgbClr val="0000FF"/>
                </a:solidFill>
              </a:rPr>
              <a:t>2</a:t>
            </a:r>
            <a:r>
              <a:rPr lang="en-GB" b="1" baseline="30000" dirty="0" smtClean="0">
                <a:solidFill>
                  <a:srgbClr val="0000FF"/>
                </a:solidFill>
              </a:rPr>
              <a:t>o</a:t>
            </a:r>
            <a:r>
              <a:rPr lang="en-GB" b="1" dirty="0" smtClean="0">
                <a:solidFill>
                  <a:srgbClr val="0000FF"/>
                </a:solidFill>
              </a:rPr>
              <a:t>-12</a:t>
            </a:r>
            <a:r>
              <a:rPr lang="en-GB" b="1" baseline="30000" dirty="0" smtClean="0">
                <a:solidFill>
                  <a:srgbClr val="0000FF"/>
                </a:solidFill>
              </a:rPr>
              <a:t>o</a:t>
            </a:r>
            <a:r>
              <a:rPr lang="en-GB" b="1" dirty="0" smtClean="0">
                <a:solidFill>
                  <a:srgbClr val="0000FF"/>
                </a:solidFill>
              </a:rPr>
              <a:t>, </a:t>
            </a:r>
            <a:r>
              <a:rPr lang="en-GB" b="1" dirty="0" smtClean="0">
                <a:solidFill>
                  <a:srgbClr val="0000FF"/>
                </a:solidFill>
              </a:rPr>
              <a:t>a </a:t>
            </a:r>
            <a:r>
              <a:rPr lang="en-GB" b="1" dirty="0">
                <a:solidFill>
                  <a:srgbClr val="0000FF"/>
                </a:solidFill>
              </a:rPr>
              <a:t>nearly backscattering </a:t>
            </a:r>
            <a:r>
              <a:rPr lang="en-GB" b="1" dirty="0" smtClean="0">
                <a:solidFill>
                  <a:srgbClr val="0000FF"/>
                </a:solidFill>
              </a:rPr>
              <a:t>direction, </a:t>
            </a:r>
            <a:r>
              <a:rPr lang="en-GB" b="1" dirty="0">
                <a:solidFill>
                  <a:srgbClr val="0000FF"/>
                </a:solidFill>
              </a:rPr>
              <a:t>depriving the observer of any information about the bidirectional surface reflectance factor (BRF) and/or a cloud/aerosol phase function. A compact, lightweight, autonomic camera on the Moon’s surface offers unique opportunity to overcome these limitations and advance Earth science in ways difficult to predict.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1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667000" y="2330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DSCOVR EPIC and NISTAR STM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October 6-8, 2020 (Virtual)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0200" y="3657600"/>
            <a:ext cx="3733800" cy="32004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53970"/>
            <a:ext cx="3007659" cy="3007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4335" y="4629150"/>
            <a:ext cx="26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</a:t>
            </a:r>
            <a:endParaRPr lang="en-GB" sz="32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19365" y="5163500"/>
            <a:ext cx="97045" cy="21532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44870" y="5867400"/>
            <a:ext cx="533400" cy="0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8456" y="59436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km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762000"/>
            <a:ext cx="52665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L</a:t>
            </a:r>
            <a:r>
              <a:rPr lang="en-GB" sz="4000" b="1" dirty="0" err="1" smtClean="0">
                <a:solidFill>
                  <a:srgbClr val="FFFF00"/>
                </a:solidFill>
              </a:rPr>
              <a:t>unar</a:t>
            </a:r>
            <a:r>
              <a:rPr lang="en-GB" sz="4000" b="1" dirty="0" smtClean="0">
                <a:solidFill>
                  <a:srgbClr val="FFFF00"/>
                </a:solidFill>
              </a:rPr>
              <a:t> </a:t>
            </a:r>
            <a:r>
              <a:rPr lang="en-GB" sz="4000" b="1" dirty="0">
                <a:solidFill>
                  <a:srgbClr val="FFFF00"/>
                </a:solidFill>
              </a:rPr>
              <a:t>south </a:t>
            </a:r>
            <a:r>
              <a:rPr lang="en-GB" sz="4000" b="1" dirty="0" smtClean="0">
                <a:solidFill>
                  <a:srgbClr val="FFFF00"/>
                </a:solidFill>
              </a:rPr>
              <a:t>pole </a:t>
            </a:r>
            <a:endParaRPr lang="en-GB" sz="4000" b="1" dirty="0" smtClean="0">
              <a:solidFill>
                <a:srgbClr val="FFFF00"/>
              </a:solidFill>
            </a:endParaRPr>
          </a:p>
          <a:p>
            <a:r>
              <a:rPr lang="en-GB" sz="4000" dirty="0" smtClean="0">
                <a:solidFill>
                  <a:srgbClr val="FFFF00"/>
                </a:solidFill>
              </a:rPr>
              <a:t>Rim of </a:t>
            </a:r>
            <a:r>
              <a:rPr lang="en-GB" sz="4000" dirty="0" err="1" smtClean="0">
                <a:solidFill>
                  <a:srgbClr val="FFFF00"/>
                </a:solidFill>
              </a:rPr>
              <a:t>Shackleton</a:t>
            </a:r>
            <a:r>
              <a:rPr lang="en-GB" sz="4000" dirty="0" smtClean="0">
                <a:solidFill>
                  <a:srgbClr val="FFFF00"/>
                </a:solidFill>
              </a:rPr>
              <a:t> crater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(NASA/GSFC/Arizona </a:t>
            </a:r>
            <a:r>
              <a:rPr lang="en-GB" sz="2000" dirty="0">
                <a:solidFill>
                  <a:schemeClr val="bg1"/>
                </a:solidFill>
              </a:rPr>
              <a:t>State </a:t>
            </a:r>
            <a:r>
              <a:rPr lang="en-GB" sz="2000" dirty="0" smtClean="0">
                <a:solidFill>
                  <a:schemeClr val="bg1"/>
                </a:solidFill>
              </a:rPr>
              <a:t>University)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660" y="6312932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Shackleton</a:t>
            </a:r>
            <a:r>
              <a:rPr lang="en-GB" dirty="0">
                <a:solidFill>
                  <a:schemeClr val="bg1"/>
                </a:solidFill>
              </a:rPr>
              <a:t> crater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7047" y="4240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Three </a:t>
            </a:r>
            <a:r>
              <a:rPr lang="en-GB" dirty="0">
                <a:solidFill>
                  <a:schemeClr val="bg1"/>
                </a:solidFill>
              </a:rPr>
              <a:t>points on the rim remain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collectively </a:t>
            </a:r>
            <a:r>
              <a:rPr lang="en-GB" dirty="0">
                <a:solidFill>
                  <a:schemeClr val="bg1"/>
                </a:solidFill>
              </a:rPr>
              <a:t>sunlit for more than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90</a:t>
            </a:r>
            <a:r>
              <a:rPr lang="en-GB" dirty="0">
                <a:solidFill>
                  <a:schemeClr val="bg1"/>
                </a:solidFill>
              </a:rPr>
              <a:t>% of the </a:t>
            </a:r>
            <a:r>
              <a:rPr lang="en-GB" dirty="0" smtClean="0">
                <a:solidFill>
                  <a:schemeClr val="bg1"/>
                </a:solidFill>
              </a:rPr>
              <a:t>year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335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1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88683" y="5918450"/>
            <a:ext cx="6871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9</a:t>
            </a:r>
            <a:r>
              <a:rPr lang="en-US" dirty="0" smtClean="0"/>
              <a:t>. </a:t>
            </a:r>
            <a:r>
              <a:rPr lang="en-US" dirty="0" smtClean="0"/>
              <a:t>A view from Lunar south pole. For  observer in equatorial lunar area the Earth will be in the zenith. (Photo of surface of the Moon: </a:t>
            </a:r>
            <a:r>
              <a:rPr lang="en-US" dirty="0" smtClean="0"/>
              <a:t>NASA/</a:t>
            </a:r>
            <a:r>
              <a:rPr lang="en-US" dirty="0" err="1" smtClean="0"/>
              <a:t>Apollon</a:t>
            </a:r>
            <a:r>
              <a:rPr lang="en-US" dirty="0" smtClean="0"/>
              <a:t>;</a:t>
            </a:r>
            <a:r>
              <a:rPr lang="en-US" dirty="0" smtClean="0"/>
              <a:t> View </a:t>
            </a:r>
            <a:r>
              <a:rPr lang="en-US" dirty="0"/>
              <a:t>from Moon: James </a:t>
            </a:r>
            <a:r>
              <a:rPr lang="en-US" dirty="0" err="1" smtClean="0"/>
              <a:t>O’Donoghue</a:t>
            </a:r>
            <a:r>
              <a:rPr lang="en-US" dirty="0" smtClean="0"/>
              <a:t>) </a:t>
            </a:r>
            <a:endParaRPr lang="en-US" dirty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6495"/>
            <a:ext cx="762000" cy="73123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0" y="565666"/>
            <a:ext cx="2963379" cy="335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4491" y="240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9254" y="3810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1" y="4419600"/>
            <a:ext cx="419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Sun will be under horizon 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~ </a:t>
            </a:r>
            <a:r>
              <a:rPr lang="en-GB" sz="2000" dirty="0" smtClean="0">
                <a:solidFill>
                  <a:schemeClr val="bg1"/>
                </a:solidFill>
              </a:rPr>
              <a:t>10</a:t>
            </a:r>
            <a:r>
              <a:rPr lang="en-GB" sz="2000" dirty="0">
                <a:solidFill>
                  <a:schemeClr val="bg1"/>
                </a:solidFill>
              </a:rPr>
              <a:t>% of the year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11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3001" y="304800"/>
            <a:ext cx="2133599" cy="15716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88683" y="2242113"/>
            <a:ext cx="1156447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66800" y="2607732"/>
            <a:ext cx="2514600" cy="188806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685800"/>
            <a:ext cx="7315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     Earth </a:t>
            </a:r>
            <a:r>
              <a:rPr lang="en-US" sz="2400" b="1" dirty="0">
                <a:solidFill>
                  <a:srgbClr val="FF0000"/>
                </a:solidFill>
              </a:rPr>
              <a:t>science </a:t>
            </a:r>
            <a:r>
              <a:rPr lang="en-US" sz="2400" b="1" dirty="0" smtClean="0">
                <a:solidFill>
                  <a:srgbClr val="FF0000"/>
                </a:solidFill>
              </a:rPr>
              <a:t>goals</a:t>
            </a:r>
            <a:r>
              <a:rPr lang="en-US" sz="2400" b="1" dirty="0"/>
              <a:t> </a:t>
            </a:r>
            <a:r>
              <a:rPr lang="en-US" sz="2400" b="1" dirty="0" smtClean="0"/>
              <a:t>for a </a:t>
            </a:r>
            <a:r>
              <a:rPr lang="en-US" sz="2400" b="1" dirty="0"/>
              <a:t>Lunar </a:t>
            </a:r>
            <a:r>
              <a:rPr lang="en-US" sz="2400" b="1" dirty="0" smtClean="0"/>
              <a:t>observatory: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combination of UV-TIR imaging from the lunar surface will allow: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comprehensive (both in time and space, compared to LEO) whole-globe monitoring of transient </a:t>
            </a:r>
            <a:r>
              <a:rPr lang="en-US" b="1" dirty="0" smtClean="0"/>
              <a:t>volcanic </a:t>
            </a:r>
            <a:r>
              <a:rPr lang="en-US" b="1" dirty="0"/>
              <a:t>and aerosol clouds </a:t>
            </a:r>
            <a:r>
              <a:rPr lang="en-US" dirty="0"/>
              <a:t>(smoke, dust), including the strategically important for climate studies polar regions not covered by GEO missions;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simultaneous imaging of the </a:t>
            </a:r>
            <a:r>
              <a:rPr lang="en-US" b="1" dirty="0"/>
              <a:t>day and night </a:t>
            </a:r>
            <a:r>
              <a:rPr lang="en-US" dirty="0"/>
              <a:t>parts (thus, the twilight zone);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better detection of </a:t>
            </a:r>
            <a:r>
              <a:rPr lang="en-US" dirty="0" err="1"/>
              <a:t>circum</a:t>
            </a:r>
            <a:r>
              <a:rPr lang="en-US" dirty="0"/>
              <a:t>-polar, high-altitude </a:t>
            </a:r>
            <a:r>
              <a:rPr lang="en-US" dirty="0" smtClean="0"/>
              <a:t>clouds (</a:t>
            </a:r>
            <a:r>
              <a:rPr lang="en-US" b="1" dirty="0" smtClean="0"/>
              <a:t>PMC</a:t>
            </a:r>
            <a:r>
              <a:rPr lang="en-US" dirty="0" smtClean="0"/>
              <a:t>) </a:t>
            </a:r>
            <a:r>
              <a:rPr lang="en-US" dirty="0"/>
              <a:t>via the whole-Earth limb imaging;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subpixel</a:t>
            </a:r>
            <a:r>
              <a:rPr lang="en-US" dirty="0"/>
              <a:t> image processing, allowing ~1 km vertical resolution of </a:t>
            </a:r>
            <a:r>
              <a:rPr lang="en-US" b="1" dirty="0"/>
              <a:t>stratospheric aerosol limb profiles </a:t>
            </a:r>
            <a:r>
              <a:rPr lang="en-US" dirty="0"/>
              <a:t>synergistically with ESD LEO missions: SNPP/OMPS-LP and </a:t>
            </a:r>
            <a:r>
              <a:rPr lang="en-US" dirty="0" smtClean="0"/>
              <a:t>ISS/SAGE-III;</a:t>
            </a:r>
            <a:r>
              <a:rPr lang="en-US" dirty="0"/>
              <a:t> 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monitoring of the </a:t>
            </a:r>
            <a:r>
              <a:rPr lang="en-US" b="1" dirty="0"/>
              <a:t>vegetation characteristics </a:t>
            </a:r>
            <a:r>
              <a:rPr lang="en-US" dirty="0"/>
              <a:t>and plant physiology (BRF), as well as vegetation stress and evapotranspiration (TIR channel), thus contributing to the global carbon cycle studies;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better (full phase-angle integrated) </a:t>
            </a:r>
            <a:r>
              <a:rPr lang="en-US" b="1" dirty="0"/>
              <a:t>surface albedo </a:t>
            </a:r>
            <a:r>
              <a:rPr lang="en-US" dirty="0" smtClean="0"/>
              <a:t>estimates.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43000"/>
            <a:ext cx="664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Lunar environment </a:t>
            </a:r>
            <a:r>
              <a:rPr lang="en-US" sz="2400" b="1" dirty="0" smtClean="0">
                <a:solidFill>
                  <a:srgbClr val="0000FF"/>
                </a:solidFill>
              </a:rPr>
              <a:t>goals </a:t>
            </a:r>
            <a:r>
              <a:rPr lang="en-US" sz="2400" b="1" dirty="0"/>
              <a:t>for a Lunar observatory: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828800"/>
            <a:ext cx="678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lunar dust exosphere </a:t>
            </a:r>
            <a:r>
              <a:rPr lang="en-GB" dirty="0"/>
              <a:t>is an important factor for the long-term stay of astronauts on the Moon, as well as for the functioning of scientific equipment on the moon surface and </a:t>
            </a:r>
            <a:r>
              <a:rPr lang="en-GB" dirty="0" err="1" smtClean="0"/>
              <a:t>orbiters</a:t>
            </a:r>
            <a:r>
              <a:rPr lang="en-GB" dirty="0" smtClean="0"/>
              <a:t>.  </a:t>
            </a:r>
            <a:r>
              <a:rPr lang="en-GB" dirty="0"/>
              <a:t>Telescopic limb observations of the scattering of sunlight (or starlight) from </a:t>
            </a:r>
            <a:r>
              <a:rPr lang="en-GB" b="1" dirty="0"/>
              <a:t>a lunar dust cloud</a:t>
            </a:r>
            <a:r>
              <a:rPr lang="en-GB" dirty="0"/>
              <a:t> should help build a 3D model of the lunar dust exosphere. </a:t>
            </a:r>
            <a:endParaRPr lang="en-GB" dirty="0" smtClean="0"/>
          </a:p>
          <a:p>
            <a:endParaRPr lang="en-GB" dirty="0"/>
          </a:p>
          <a:p>
            <a:r>
              <a:rPr lang="en-US" dirty="0" smtClean="0"/>
              <a:t>Using </a:t>
            </a:r>
            <a:r>
              <a:rPr lang="en-US" dirty="0"/>
              <a:t>the Earth's atmosphere as a detector, the EPIC-Moon imaging of night-side as well as limb of the Earth will detect </a:t>
            </a:r>
            <a:r>
              <a:rPr lang="en-US" b="1" dirty="0"/>
              <a:t>atmospheric impacts </a:t>
            </a:r>
            <a:r>
              <a:rPr lang="en-US" dirty="0"/>
              <a:t>(either by a flash or dispersion of meteoritic dust </a:t>
            </a:r>
            <a:r>
              <a:rPr lang="en-US" dirty="0" smtClean="0"/>
              <a:t>clouds) </a:t>
            </a:r>
            <a:r>
              <a:rPr lang="en-US" dirty="0"/>
              <a:t>from the potentially threatening </a:t>
            </a:r>
            <a:r>
              <a:rPr lang="en-US" b="1" dirty="0"/>
              <a:t>small (&lt;1</a:t>
            </a:r>
            <a:r>
              <a:rPr lang="en-GB" b="1" dirty="0"/>
              <a:t>0</a:t>
            </a:r>
            <a:r>
              <a:rPr lang="en-US" b="1" dirty="0"/>
              <a:t> m) asteroids </a:t>
            </a:r>
            <a:r>
              <a:rPr lang="en-US" dirty="0"/>
              <a:t>in the </a:t>
            </a:r>
            <a:r>
              <a:rPr lang="en-US" dirty="0" err="1"/>
              <a:t>circum</a:t>
            </a:r>
            <a:r>
              <a:rPr lang="en-US" dirty="0"/>
              <a:t>-Earth space, thus improving the current highly uncertain estimates.  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" y="1779083"/>
            <a:ext cx="3005740" cy="2869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99" y="1779084"/>
            <a:ext cx="2899001" cy="2869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251" y="1306088"/>
            <a:ext cx="14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December 22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079" y="130608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June 22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977" y="1295400"/>
            <a:ext cx="224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September 22, 2020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43" y="1779083"/>
            <a:ext cx="3006206" cy="28691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16903" y="589421"/>
            <a:ext cx="559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Seasonal variation of Earth from EPIC view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36079" y="5100918"/>
            <a:ext cx="7895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1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phase angle or Solar-Earth-Vehicle (</a:t>
            </a:r>
            <a:r>
              <a:rPr lang="en-US" b="1" dirty="0">
                <a:solidFill>
                  <a:srgbClr val="0000FF"/>
                </a:solidFill>
              </a:rPr>
              <a:t>SEV) </a:t>
            </a:r>
            <a:r>
              <a:rPr lang="en-US" dirty="0" smtClean="0"/>
              <a:t>will be </a:t>
            </a:r>
            <a:r>
              <a:rPr lang="en-US" dirty="0"/>
              <a:t>same </a:t>
            </a:r>
            <a:r>
              <a:rPr lang="en-US" dirty="0" smtClean="0"/>
              <a:t>for </a:t>
            </a:r>
            <a:r>
              <a:rPr lang="en-US" dirty="0"/>
              <a:t>all seasons and for all illuminated surface of the Earth. 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0" y="3810000"/>
            <a:ext cx="5410199" cy="2819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3259" y="4800600"/>
            <a:ext cx="3115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2</a:t>
            </a:r>
            <a:r>
              <a:rPr lang="en-US" dirty="0" smtClean="0"/>
              <a:t>. Solar-Earth-Vehicle </a:t>
            </a:r>
          </a:p>
          <a:p>
            <a:r>
              <a:rPr lang="en-US" dirty="0" smtClean="0"/>
              <a:t>(</a:t>
            </a:r>
            <a:r>
              <a:rPr lang="en-US" dirty="0"/>
              <a:t>SEV) </a:t>
            </a:r>
            <a:r>
              <a:rPr lang="en-US" dirty="0" smtClean="0"/>
              <a:t>for DSCOVR/EPIC vary from </a:t>
            </a:r>
            <a:r>
              <a:rPr lang="en-US" b="1" dirty="0" smtClean="0"/>
              <a:t>2 to 12 </a:t>
            </a:r>
            <a:r>
              <a:rPr lang="en-US" dirty="0" smtClean="0"/>
              <a:t>deg.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94057" cy="762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10200" y="685800"/>
            <a:ext cx="2438400" cy="236220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350810" y="2599765"/>
            <a:ext cx="441512" cy="448235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68688" y="1673844"/>
            <a:ext cx="441512" cy="448235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5189444" y="1682809"/>
            <a:ext cx="279027" cy="401485"/>
          </a:xfrm>
          <a:custGeom>
            <a:avLst/>
            <a:gdLst>
              <a:gd name="connsiteX0" fmla="*/ 92734 w 191346"/>
              <a:gd name="connsiteY0" fmla="*/ 44823 h 358588"/>
              <a:gd name="connsiteX1" fmla="*/ 137558 w 191346"/>
              <a:gd name="connsiteY1" fmla="*/ 80682 h 358588"/>
              <a:gd name="connsiteX2" fmla="*/ 155487 w 191346"/>
              <a:gd name="connsiteY2" fmla="*/ 26894 h 358588"/>
              <a:gd name="connsiteX3" fmla="*/ 164452 w 191346"/>
              <a:gd name="connsiteY3" fmla="*/ 0 h 358588"/>
              <a:gd name="connsiteX4" fmla="*/ 191346 w 191346"/>
              <a:gd name="connsiteY4" fmla="*/ 224118 h 358588"/>
              <a:gd name="connsiteX5" fmla="*/ 182381 w 191346"/>
              <a:gd name="connsiteY5" fmla="*/ 349623 h 358588"/>
              <a:gd name="connsiteX6" fmla="*/ 164452 w 191346"/>
              <a:gd name="connsiteY6" fmla="*/ 322729 h 358588"/>
              <a:gd name="connsiteX7" fmla="*/ 146522 w 191346"/>
              <a:gd name="connsiteY7" fmla="*/ 242047 h 358588"/>
              <a:gd name="connsiteX8" fmla="*/ 83769 w 191346"/>
              <a:gd name="connsiteY8" fmla="*/ 277906 h 358588"/>
              <a:gd name="connsiteX9" fmla="*/ 101699 w 191346"/>
              <a:gd name="connsiteY9" fmla="*/ 295835 h 358588"/>
              <a:gd name="connsiteX10" fmla="*/ 74805 w 191346"/>
              <a:gd name="connsiteY10" fmla="*/ 304800 h 358588"/>
              <a:gd name="connsiteX11" fmla="*/ 47911 w 191346"/>
              <a:gd name="connsiteY11" fmla="*/ 358588 h 358588"/>
              <a:gd name="connsiteX12" fmla="*/ 38946 w 191346"/>
              <a:gd name="connsiteY12" fmla="*/ 53788 h 358588"/>
              <a:gd name="connsiteX13" fmla="*/ 92734 w 191346"/>
              <a:gd name="connsiteY13" fmla="*/ 44823 h 35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346" h="358588">
                <a:moveTo>
                  <a:pt x="92734" y="44823"/>
                </a:moveTo>
                <a:cubicBezTo>
                  <a:pt x="109169" y="49305"/>
                  <a:pt x="119160" y="85938"/>
                  <a:pt x="137558" y="80682"/>
                </a:cubicBezTo>
                <a:cubicBezTo>
                  <a:pt x="155730" y="75490"/>
                  <a:pt x="149511" y="44823"/>
                  <a:pt x="155487" y="26894"/>
                </a:cubicBezTo>
                <a:lnTo>
                  <a:pt x="164452" y="0"/>
                </a:lnTo>
                <a:cubicBezTo>
                  <a:pt x="200360" y="107726"/>
                  <a:pt x="181388" y="34915"/>
                  <a:pt x="191346" y="224118"/>
                </a:cubicBezTo>
                <a:cubicBezTo>
                  <a:pt x="188358" y="265953"/>
                  <a:pt x="193417" y="309159"/>
                  <a:pt x="182381" y="349623"/>
                </a:cubicBezTo>
                <a:cubicBezTo>
                  <a:pt x="179546" y="360017"/>
                  <a:pt x="169270" y="332366"/>
                  <a:pt x="164452" y="322729"/>
                </a:cubicBezTo>
                <a:cubicBezTo>
                  <a:pt x="153417" y="300659"/>
                  <a:pt x="149966" y="262708"/>
                  <a:pt x="146522" y="242047"/>
                </a:cubicBezTo>
                <a:cubicBezTo>
                  <a:pt x="127234" y="245262"/>
                  <a:pt x="75700" y="237565"/>
                  <a:pt x="83769" y="277906"/>
                </a:cubicBezTo>
                <a:cubicBezTo>
                  <a:pt x="85427" y="286194"/>
                  <a:pt x="95722" y="289859"/>
                  <a:pt x="101699" y="295835"/>
                </a:cubicBezTo>
                <a:cubicBezTo>
                  <a:pt x="92734" y="298823"/>
                  <a:pt x="82184" y="298897"/>
                  <a:pt x="74805" y="304800"/>
                </a:cubicBezTo>
                <a:cubicBezTo>
                  <a:pt x="59005" y="317440"/>
                  <a:pt x="53817" y="340869"/>
                  <a:pt x="47911" y="358588"/>
                </a:cubicBezTo>
                <a:cubicBezTo>
                  <a:pt x="-2045" y="258679"/>
                  <a:pt x="-24753" y="227511"/>
                  <a:pt x="38946" y="53788"/>
                </a:cubicBezTo>
                <a:cubicBezTo>
                  <a:pt x="49233" y="25732"/>
                  <a:pt x="76299" y="40341"/>
                  <a:pt x="92734" y="4482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rot="21162244">
            <a:off x="5719576" y="2577464"/>
            <a:ext cx="578740" cy="450840"/>
          </a:xfrm>
          <a:custGeom>
            <a:avLst/>
            <a:gdLst>
              <a:gd name="connsiteX0" fmla="*/ 53915 w 539804"/>
              <a:gd name="connsiteY0" fmla="*/ 125506 h 448794"/>
              <a:gd name="connsiteX1" fmla="*/ 98738 w 539804"/>
              <a:gd name="connsiteY1" fmla="*/ 161365 h 448794"/>
              <a:gd name="connsiteX2" fmla="*/ 134597 w 539804"/>
              <a:gd name="connsiteY2" fmla="*/ 197224 h 448794"/>
              <a:gd name="connsiteX3" fmla="*/ 161491 w 539804"/>
              <a:gd name="connsiteY3" fmla="*/ 215153 h 448794"/>
              <a:gd name="connsiteX4" fmla="*/ 179421 w 539804"/>
              <a:gd name="connsiteY4" fmla="*/ 233083 h 448794"/>
              <a:gd name="connsiteX5" fmla="*/ 233209 w 539804"/>
              <a:gd name="connsiteY5" fmla="*/ 242047 h 448794"/>
              <a:gd name="connsiteX6" fmla="*/ 242173 w 539804"/>
              <a:gd name="connsiteY6" fmla="*/ 268941 h 448794"/>
              <a:gd name="connsiteX7" fmla="*/ 260103 w 539804"/>
              <a:gd name="connsiteY7" fmla="*/ 295836 h 448794"/>
              <a:gd name="connsiteX8" fmla="*/ 313891 w 539804"/>
              <a:gd name="connsiteY8" fmla="*/ 322730 h 448794"/>
              <a:gd name="connsiteX9" fmla="*/ 349750 w 539804"/>
              <a:gd name="connsiteY9" fmla="*/ 358589 h 448794"/>
              <a:gd name="connsiteX10" fmla="*/ 376644 w 539804"/>
              <a:gd name="connsiteY10" fmla="*/ 376518 h 448794"/>
              <a:gd name="connsiteX11" fmla="*/ 403538 w 539804"/>
              <a:gd name="connsiteY11" fmla="*/ 403412 h 448794"/>
              <a:gd name="connsiteX12" fmla="*/ 457326 w 539804"/>
              <a:gd name="connsiteY12" fmla="*/ 421341 h 448794"/>
              <a:gd name="connsiteX13" fmla="*/ 484221 w 539804"/>
              <a:gd name="connsiteY13" fmla="*/ 430306 h 448794"/>
              <a:gd name="connsiteX14" fmla="*/ 511115 w 539804"/>
              <a:gd name="connsiteY14" fmla="*/ 448236 h 448794"/>
              <a:gd name="connsiteX15" fmla="*/ 538009 w 539804"/>
              <a:gd name="connsiteY15" fmla="*/ 439271 h 448794"/>
              <a:gd name="connsiteX16" fmla="*/ 493185 w 539804"/>
              <a:gd name="connsiteY16" fmla="*/ 295836 h 448794"/>
              <a:gd name="connsiteX17" fmla="*/ 475256 w 539804"/>
              <a:gd name="connsiteY17" fmla="*/ 268941 h 448794"/>
              <a:gd name="connsiteX18" fmla="*/ 421468 w 539804"/>
              <a:gd name="connsiteY18" fmla="*/ 233083 h 448794"/>
              <a:gd name="connsiteX19" fmla="*/ 412503 w 539804"/>
              <a:gd name="connsiteY19" fmla="*/ 206189 h 448794"/>
              <a:gd name="connsiteX20" fmla="*/ 349750 w 539804"/>
              <a:gd name="connsiteY20" fmla="*/ 161365 h 448794"/>
              <a:gd name="connsiteX21" fmla="*/ 286997 w 539804"/>
              <a:gd name="connsiteY21" fmla="*/ 134471 h 448794"/>
              <a:gd name="connsiteX22" fmla="*/ 206315 w 539804"/>
              <a:gd name="connsiteY22" fmla="*/ 98612 h 448794"/>
              <a:gd name="connsiteX23" fmla="*/ 152526 w 539804"/>
              <a:gd name="connsiteY23" fmla="*/ 80683 h 448794"/>
              <a:gd name="connsiteX24" fmla="*/ 134597 w 539804"/>
              <a:gd name="connsiteY24" fmla="*/ 62753 h 448794"/>
              <a:gd name="connsiteX25" fmla="*/ 80809 w 539804"/>
              <a:gd name="connsiteY25" fmla="*/ 44824 h 448794"/>
              <a:gd name="connsiteX26" fmla="*/ 53915 w 539804"/>
              <a:gd name="connsiteY26" fmla="*/ 26894 h 448794"/>
              <a:gd name="connsiteX27" fmla="*/ 35985 w 539804"/>
              <a:gd name="connsiteY27" fmla="*/ 8965 h 448794"/>
              <a:gd name="connsiteX28" fmla="*/ 9091 w 539804"/>
              <a:gd name="connsiteY28" fmla="*/ 0 h 448794"/>
              <a:gd name="connsiteX29" fmla="*/ 126 w 539804"/>
              <a:gd name="connsiteY29" fmla="*/ 44824 h 44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9804" h="448794">
                <a:moveTo>
                  <a:pt x="53915" y="125506"/>
                </a:moveTo>
                <a:cubicBezTo>
                  <a:pt x="68856" y="137459"/>
                  <a:pt x="84437" y="148653"/>
                  <a:pt x="98738" y="161365"/>
                </a:cubicBezTo>
                <a:cubicBezTo>
                  <a:pt x="111372" y="172596"/>
                  <a:pt x="120532" y="187847"/>
                  <a:pt x="134597" y="197224"/>
                </a:cubicBezTo>
                <a:cubicBezTo>
                  <a:pt x="143562" y="203200"/>
                  <a:pt x="153078" y="208422"/>
                  <a:pt x="161491" y="215153"/>
                </a:cubicBezTo>
                <a:cubicBezTo>
                  <a:pt x="168091" y="220433"/>
                  <a:pt x="171507" y="230115"/>
                  <a:pt x="179421" y="233083"/>
                </a:cubicBezTo>
                <a:cubicBezTo>
                  <a:pt x="196440" y="239465"/>
                  <a:pt x="215280" y="239059"/>
                  <a:pt x="233209" y="242047"/>
                </a:cubicBezTo>
                <a:cubicBezTo>
                  <a:pt x="236197" y="251012"/>
                  <a:pt x="237947" y="260489"/>
                  <a:pt x="242173" y="268941"/>
                </a:cubicBezTo>
                <a:cubicBezTo>
                  <a:pt x="246991" y="278578"/>
                  <a:pt x="252484" y="288217"/>
                  <a:pt x="260103" y="295836"/>
                </a:cubicBezTo>
                <a:cubicBezTo>
                  <a:pt x="277480" y="313213"/>
                  <a:pt x="292019" y="315439"/>
                  <a:pt x="313891" y="322730"/>
                </a:cubicBezTo>
                <a:cubicBezTo>
                  <a:pt x="325844" y="334683"/>
                  <a:pt x="335685" y="349212"/>
                  <a:pt x="349750" y="358589"/>
                </a:cubicBezTo>
                <a:cubicBezTo>
                  <a:pt x="358715" y="364565"/>
                  <a:pt x="368367" y="369621"/>
                  <a:pt x="376644" y="376518"/>
                </a:cubicBezTo>
                <a:cubicBezTo>
                  <a:pt x="386384" y="384634"/>
                  <a:pt x="392455" y="397255"/>
                  <a:pt x="403538" y="403412"/>
                </a:cubicBezTo>
                <a:cubicBezTo>
                  <a:pt x="420059" y="412590"/>
                  <a:pt x="439397" y="415365"/>
                  <a:pt x="457326" y="421341"/>
                </a:cubicBezTo>
                <a:lnTo>
                  <a:pt x="484221" y="430306"/>
                </a:lnTo>
                <a:cubicBezTo>
                  <a:pt x="493186" y="436283"/>
                  <a:pt x="500487" y="446465"/>
                  <a:pt x="511115" y="448236"/>
                </a:cubicBezTo>
                <a:cubicBezTo>
                  <a:pt x="520436" y="449790"/>
                  <a:pt x="535959" y="448496"/>
                  <a:pt x="538009" y="439271"/>
                </a:cubicBezTo>
                <a:cubicBezTo>
                  <a:pt x="547809" y="395168"/>
                  <a:pt x="515322" y="329044"/>
                  <a:pt x="493185" y="295836"/>
                </a:cubicBezTo>
                <a:cubicBezTo>
                  <a:pt x="487209" y="286871"/>
                  <a:pt x="483365" y="276036"/>
                  <a:pt x="475256" y="268941"/>
                </a:cubicBezTo>
                <a:cubicBezTo>
                  <a:pt x="459039" y="254751"/>
                  <a:pt x="421468" y="233083"/>
                  <a:pt x="421468" y="233083"/>
                </a:cubicBezTo>
                <a:cubicBezTo>
                  <a:pt x="418480" y="224118"/>
                  <a:pt x="417745" y="214052"/>
                  <a:pt x="412503" y="206189"/>
                </a:cubicBezTo>
                <a:cubicBezTo>
                  <a:pt x="392283" y="175859"/>
                  <a:pt x="379953" y="178624"/>
                  <a:pt x="349750" y="161365"/>
                </a:cubicBezTo>
                <a:cubicBezTo>
                  <a:pt x="301597" y="133850"/>
                  <a:pt x="345896" y="149196"/>
                  <a:pt x="286997" y="134471"/>
                </a:cubicBezTo>
                <a:cubicBezTo>
                  <a:pt x="219175" y="93778"/>
                  <a:pt x="267868" y="117078"/>
                  <a:pt x="206315" y="98612"/>
                </a:cubicBezTo>
                <a:cubicBezTo>
                  <a:pt x="188213" y="93181"/>
                  <a:pt x="152526" y="80683"/>
                  <a:pt x="152526" y="80683"/>
                </a:cubicBezTo>
                <a:cubicBezTo>
                  <a:pt x="146550" y="74706"/>
                  <a:pt x="142157" y="66533"/>
                  <a:pt x="134597" y="62753"/>
                </a:cubicBezTo>
                <a:cubicBezTo>
                  <a:pt x="117693" y="54301"/>
                  <a:pt x="96534" y="55308"/>
                  <a:pt x="80809" y="44824"/>
                </a:cubicBezTo>
                <a:cubicBezTo>
                  <a:pt x="71844" y="38847"/>
                  <a:pt x="62328" y="33625"/>
                  <a:pt x="53915" y="26894"/>
                </a:cubicBezTo>
                <a:cubicBezTo>
                  <a:pt x="47315" y="21614"/>
                  <a:pt x="43233" y="13313"/>
                  <a:pt x="35985" y="8965"/>
                </a:cubicBezTo>
                <a:cubicBezTo>
                  <a:pt x="27882" y="4103"/>
                  <a:pt x="18056" y="2988"/>
                  <a:pt x="9091" y="0"/>
                </a:cubicBezTo>
                <a:cubicBezTo>
                  <a:pt x="-1764" y="32564"/>
                  <a:pt x="126" y="17444"/>
                  <a:pt x="126" y="4482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1708457" y="1905000"/>
            <a:ext cx="49836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52800" y="1897962"/>
            <a:ext cx="3339353" cy="1256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588560" y="3154041"/>
            <a:ext cx="533400" cy="1344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3121960" y="2971800"/>
            <a:ext cx="221876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352800" y="3154040"/>
            <a:ext cx="533400" cy="1344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rot="18650701" flipH="1">
            <a:off x="4751344" y="1708874"/>
            <a:ext cx="629375" cy="1239252"/>
          </a:xfrm>
          <a:prstGeom prst="arc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237721" y="2111768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angle</a:t>
            </a:r>
          </a:p>
          <a:p>
            <a:r>
              <a:rPr lang="en-US" dirty="0" smtClean="0"/>
              <a:t>or SEV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990844" y="249831"/>
            <a:ext cx="4638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Phase angle or Solar-Earth-Vehicle (SEV) </a:t>
            </a:r>
            <a:endParaRPr lang="en-GB" sz="2000" b="1" dirty="0"/>
          </a:p>
        </p:txBody>
      </p:sp>
      <p:sp>
        <p:nvSpPr>
          <p:cNvPr id="54" name="Freeform 41"/>
          <p:cNvSpPr>
            <a:spLocks noChangeArrowheads="1"/>
          </p:cNvSpPr>
          <p:nvPr/>
        </p:nvSpPr>
        <p:spPr bwMode="auto">
          <a:xfrm>
            <a:off x="6629400" y="685800"/>
            <a:ext cx="1219200" cy="2362200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55" name="Freeform 41"/>
          <p:cNvSpPr>
            <a:spLocks noChangeArrowheads="1"/>
          </p:cNvSpPr>
          <p:nvPr/>
        </p:nvSpPr>
        <p:spPr bwMode="auto">
          <a:xfrm>
            <a:off x="5189444" y="1673844"/>
            <a:ext cx="202892" cy="448235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56" name="Freeform 41"/>
          <p:cNvSpPr>
            <a:spLocks noChangeArrowheads="1"/>
          </p:cNvSpPr>
          <p:nvPr/>
        </p:nvSpPr>
        <p:spPr bwMode="auto">
          <a:xfrm>
            <a:off x="5571566" y="2599764"/>
            <a:ext cx="202892" cy="448235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Oval 1"/>
          <p:cNvSpPr>
            <a:spLocks noChangeArrowheads="1"/>
          </p:cNvSpPr>
          <p:nvPr/>
        </p:nvSpPr>
        <p:spPr bwMode="auto">
          <a:xfrm>
            <a:off x="624120" y="1598520"/>
            <a:ext cx="436320" cy="420524"/>
          </a:xfrm>
          <a:prstGeom prst="ellipse">
            <a:avLst/>
          </a:prstGeom>
          <a:solidFill>
            <a:srgbClr val="FF00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5779880" y="1575478"/>
            <a:ext cx="463680" cy="436365"/>
          </a:xfrm>
          <a:prstGeom prst="ellipse">
            <a:avLst/>
          </a:prstGeom>
          <a:solidFill>
            <a:srgbClr val="00DCF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4064739" y="1507786"/>
            <a:ext cx="154080" cy="152656"/>
          </a:xfrm>
          <a:prstGeom prst="ellipse">
            <a:avLst/>
          </a:prstGeom>
          <a:solidFill>
            <a:srgbClr val="FFFF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4142041" y="1549272"/>
            <a:ext cx="3762720" cy="469771"/>
          </a:xfrm>
          <a:prstGeom prst="line">
            <a:avLst/>
          </a:prstGeom>
          <a:noFill/>
          <a:ln w="9360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769010" y="1141200"/>
            <a:ext cx="387360" cy="102538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060440" y="1801905"/>
            <a:ext cx="7702560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011720" y="1219760"/>
            <a:ext cx="4321" cy="93609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734305" y="1001577"/>
            <a:ext cx="792000" cy="27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300" dirty="0" smtClean="0"/>
              <a:t>23.4°</a:t>
            </a:r>
            <a:endParaRPr lang="en-US" altLang="en-US" sz="1300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965541" y="1736811"/>
            <a:ext cx="792000" cy="27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300" dirty="0" smtClean="0"/>
              <a:t>5.145º</a:t>
            </a:r>
            <a:endParaRPr lang="en-US" altLang="en-US" sz="1300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6440" y="783395"/>
            <a:ext cx="312480" cy="4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N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571680" y="4360778"/>
            <a:ext cx="436320" cy="420524"/>
          </a:xfrm>
          <a:prstGeom prst="ellipse">
            <a:avLst/>
          </a:prstGeom>
          <a:solidFill>
            <a:srgbClr val="FF00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1042511" y="4549590"/>
            <a:ext cx="7655040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970081" y="2608115"/>
            <a:ext cx="3827520" cy="3908570"/>
          </a:xfrm>
          <a:prstGeom prst="ellipse">
            <a:avLst/>
          </a:prstGeom>
          <a:solidFill>
            <a:srgbClr val="729FCF">
              <a:alpha val="0"/>
            </a:srgbClr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 dirty="0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7729921" y="4460149"/>
            <a:ext cx="154080" cy="152656"/>
          </a:xfrm>
          <a:prstGeom prst="ellipse">
            <a:avLst/>
          </a:prstGeom>
          <a:solidFill>
            <a:srgbClr val="FFFF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791681" y="6428835"/>
            <a:ext cx="154080" cy="152656"/>
          </a:xfrm>
          <a:prstGeom prst="ellipse">
            <a:avLst/>
          </a:prstGeom>
          <a:solidFill>
            <a:srgbClr val="FFFF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7228801" y="5822532"/>
            <a:ext cx="154080" cy="152656"/>
          </a:xfrm>
          <a:prstGeom prst="ellipse">
            <a:avLst/>
          </a:prstGeom>
          <a:solidFill>
            <a:srgbClr val="FFFF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428000" y="5871497"/>
            <a:ext cx="154080" cy="152656"/>
          </a:xfrm>
          <a:prstGeom prst="ellipse">
            <a:avLst/>
          </a:prstGeom>
          <a:solidFill>
            <a:srgbClr val="FFFF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3895200" y="4457269"/>
            <a:ext cx="154080" cy="152656"/>
          </a:xfrm>
          <a:prstGeom prst="ellipse">
            <a:avLst/>
          </a:prstGeom>
          <a:solidFill>
            <a:srgbClr val="FFFF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475261" y="783395"/>
            <a:ext cx="2817480" cy="37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 smtClean="0"/>
              <a:t>R=(362.6–406.7</a:t>
            </a:r>
            <a:r>
              <a:rPr lang="en-US" altLang="en-US" dirty="0" smtClean="0"/>
              <a:t>)*10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km</a:t>
            </a:r>
            <a:endParaRPr lang="en-US" altLang="en-US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217665" y="1954765"/>
            <a:ext cx="1647360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r>
              <a:rPr lang="en-US" altLang="en-US" dirty="0" smtClean="0"/>
              <a:t>150*10</a:t>
            </a:r>
            <a:r>
              <a:rPr lang="en-US" altLang="en-US" baseline="30000" dirty="0" smtClean="0"/>
              <a:t>6</a:t>
            </a:r>
            <a:r>
              <a:rPr lang="en-US" altLang="en-US" dirty="0" smtClean="0"/>
              <a:t> km</a:t>
            </a:r>
            <a:endParaRPr lang="en-US" altLang="en-US" dirty="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963840" y="2460006"/>
            <a:ext cx="2180160" cy="79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 smtClean="0"/>
              <a:t>Synodic lunar month 29.53 </a:t>
            </a:r>
            <a:r>
              <a:rPr lang="en-US" altLang="en-US" dirty="0"/>
              <a:t>day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5876365" y="3581400"/>
            <a:ext cx="0" cy="71181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>
            <a:off x="3962400" y="4549590"/>
            <a:ext cx="9840" cy="47960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970081" y="4533597"/>
            <a:ext cx="302400" cy="3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A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580641" y="5692918"/>
            <a:ext cx="302400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B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5859361" y="6178249"/>
            <a:ext cx="312480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7159680" y="5459614"/>
            <a:ext cx="38592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D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7496640" y="4203802"/>
            <a:ext cx="302400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E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2924640" y="5353789"/>
            <a:ext cx="1124640" cy="3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/>
              <a:t>3.7 day</a:t>
            </a:r>
          </a:p>
        </p:txBody>
      </p:sp>
      <p:sp>
        <p:nvSpPr>
          <p:cNvPr id="4137" name="Freeform 41"/>
          <p:cNvSpPr>
            <a:spLocks noChangeArrowheads="1"/>
          </p:cNvSpPr>
          <p:nvPr/>
        </p:nvSpPr>
        <p:spPr bwMode="auto">
          <a:xfrm>
            <a:off x="6014600" y="1575478"/>
            <a:ext cx="228960" cy="436365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5644800" y="4304613"/>
            <a:ext cx="463680" cy="436365"/>
          </a:xfrm>
          <a:prstGeom prst="ellipse">
            <a:avLst/>
          </a:prstGeom>
          <a:solidFill>
            <a:srgbClr val="00DCF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139" name="Freeform 43"/>
          <p:cNvSpPr>
            <a:spLocks noChangeArrowheads="1"/>
          </p:cNvSpPr>
          <p:nvPr/>
        </p:nvSpPr>
        <p:spPr bwMode="auto">
          <a:xfrm>
            <a:off x="5879520" y="4304613"/>
            <a:ext cx="228960" cy="436365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4213440" y="1584114"/>
            <a:ext cx="3691321" cy="42772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2" name="Right Brace 1"/>
          <p:cNvSpPr/>
          <p:nvPr/>
        </p:nvSpPr>
        <p:spPr>
          <a:xfrm rot="9450156">
            <a:off x="3757769" y="4632340"/>
            <a:ext cx="350640" cy="148521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 rot="16200000">
            <a:off x="3161513" y="1617483"/>
            <a:ext cx="180252" cy="351401"/>
          </a:xfrm>
          <a:prstGeom prst="triangl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16360" y="136460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</a:t>
            </a:r>
            <a:endParaRPr lang="en-GB" dirty="0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4059360" y="1950154"/>
            <a:ext cx="154080" cy="152656"/>
          </a:xfrm>
          <a:prstGeom prst="ellipse">
            <a:avLst/>
          </a:prstGeom>
          <a:solidFill>
            <a:srgbClr val="FFFF00"/>
          </a:solidFill>
          <a:ln w="9360" cap="flat">
            <a:solidFill>
              <a:srgbClr val="3465A4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60440" y="93160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SIDE VIEW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7474" y="3769999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TOP VIEW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41" name="Isosceles Triangle 40"/>
          <p:cNvSpPr/>
          <p:nvPr/>
        </p:nvSpPr>
        <p:spPr>
          <a:xfrm rot="16200000">
            <a:off x="3140753" y="4385606"/>
            <a:ext cx="180252" cy="351401"/>
          </a:xfrm>
          <a:prstGeom prst="triangl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2895600" y="413273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77258" y="137064"/>
            <a:ext cx="482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Sun-Earth-Moon-system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5600" y="3123668"/>
            <a:ext cx="126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Eccentricity</a:t>
            </a:r>
          </a:p>
          <a:p>
            <a:r>
              <a:rPr lang="en-US" dirty="0" smtClean="0"/>
              <a:t>=0.0549</a:t>
            </a:r>
            <a:endParaRPr lang="en-GB" dirty="0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4031349" y="1231985"/>
            <a:ext cx="164161" cy="52061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138236" y="1292600"/>
            <a:ext cx="3805" cy="4600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776849" y="856235"/>
            <a:ext cx="312480" cy="4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N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3962400" y="1066800"/>
            <a:ext cx="792000" cy="27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300" dirty="0" smtClean="0"/>
              <a:t>1.5º</a:t>
            </a:r>
            <a:endParaRPr lang="en-US" altLang="en-US" sz="13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4</a:t>
            </a:fld>
            <a:endParaRPr lang="en-GB"/>
          </a:p>
        </p:txBody>
      </p:sp>
      <p:sp>
        <p:nvSpPr>
          <p:cNvPr id="51" name="Right Brace 50"/>
          <p:cNvSpPr/>
          <p:nvPr/>
        </p:nvSpPr>
        <p:spPr>
          <a:xfrm rot="16200000">
            <a:off x="6792633" y="397429"/>
            <a:ext cx="350640" cy="18679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1000" y="5703745"/>
            <a:ext cx="262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3. </a:t>
            </a:r>
            <a:r>
              <a:rPr lang="en-US" dirty="0" smtClean="0"/>
              <a:t>General view of the</a:t>
            </a:r>
          </a:p>
          <a:p>
            <a:r>
              <a:rPr lang="en-US" dirty="0" smtClean="0"/>
              <a:t>Sun-Earth-Moon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318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996" y="5265875"/>
            <a:ext cx="687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4</a:t>
            </a:r>
            <a:r>
              <a:rPr lang="en-US" dirty="0" smtClean="0"/>
              <a:t>. </a:t>
            </a:r>
            <a:r>
              <a:rPr lang="en-US" dirty="0" smtClean="0"/>
              <a:t>Top view and a view from Moon for phase angle</a:t>
            </a:r>
            <a:r>
              <a:rPr lang="en-US" b="1" dirty="0" smtClean="0"/>
              <a:t> 45 </a:t>
            </a:r>
            <a:r>
              <a:rPr lang="en-US" dirty="0" smtClean="0"/>
              <a:t>deg. 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347726" y="476310"/>
            <a:ext cx="6314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Phase angle or Solar-Earth-Vehicle (SEV)=45 </a:t>
            </a:r>
            <a:r>
              <a:rPr lang="en-US" sz="2400" b="1" dirty="0" err="1" smtClean="0">
                <a:solidFill>
                  <a:srgbClr val="0000FF"/>
                </a:solidFill>
              </a:rPr>
              <a:t>deg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14" y="1009710"/>
            <a:ext cx="8277186" cy="409569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4" y="2667000"/>
            <a:ext cx="794057" cy="762000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34" y="3734963"/>
            <a:ext cx="600616" cy="6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rc 50"/>
          <p:cNvSpPr/>
          <p:nvPr/>
        </p:nvSpPr>
        <p:spPr>
          <a:xfrm flipH="1" flipV="1">
            <a:off x="3240750" y="2478315"/>
            <a:ext cx="826984" cy="1144080"/>
          </a:xfrm>
          <a:prstGeom prst="arc">
            <a:avLst/>
          </a:prstGeom>
          <a:ln w="19050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41"/>
          <p:cNvSpPr>
            <a:spLocks noChangeArrowheads="1"/>
          </p:cNvSpPr>
          <p:nvPr/>
        </p:nvSpPr>
        <p:spPr bwMode="auto">
          <a:xfrm>
            <a:off x="3254177" y="3700183"/>
            <a:ext cx="329533" cy="676834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48" y="2550459"/>
            <a:ext cx="1047152" cy="999399"/>
          </a:xfrm>
          <a:prstGeom prst="rect">
            <a:avLst/>
          </a:prstGeom>
        </p:spPr>
      </p:pic>
      <p:sp>
        <p:nvSpPr>
          <p:cNvPr id="58" name="Freeform 41"/>
          <p:cNvSpPr>
            <a:spLocks noChangeArrowheads="1"/>
          </p:cNvSpPr>
          <p:nvPr/>
        </p:nvSpPr>
        <p:spPr bwMode="auto">
          <a:xfrm>
            <a:off x="4276164" y="2550460"/>
            <a:ext cx="533400" cy="979016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02584" y="3039968"/>
            <a:ext cx="3275910" cy="80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240750" y="3050158"/>
            <a:ext cx="1017484" cy="9884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0193"/>
            <a:ext cx="2438400" cy="29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4658" y="1371600"/>
            <a:ext cx="146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TOP VIEW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842680" y="4737514"/>
            <a:ext cx="5100919" cy="349956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Point B: 3.7 </a:t>
            </a:r>
            <a:r>
              <a:rPr lang="en-US" altLang="en-US" b="1" dirty="0" smtClean="0">
                <a:solidFill>
                  <a:schemeClr val="bg1"/>
                </a:solidFill>
              </a:rPr>
              <a:t>day </a:t>
            </a:r>
            <a:r>
              <a:rPr lang="en-US" altLang="en-US" dirty="0" smtClean="0">
                <a:solidFill>
                  <a:schemeClr val="bg1"/>
                </a:solidFill>
              </a:rPr>
              <a:t>after new Moon = full Earth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0305" y="2126912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385393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313586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SEV=45</a:t>
            </a:r>
            <a:r>
              <a:rPr lang="en-US" altLang="en-US" dirty="0" smtClean="0">
                <a:solidFill>
                  <a:schemeClr val="bg1"/>
                </a:solidFill>
              </a:rPr>
              <a:t>°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6190565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www.youtube.com/watch?v=eV1ZXm3MH6I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19200" y="5645532"/>
            <a:ext cx="6053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for view from Moon: James </a:t>
            </a:r>
            <a:r>
              <a:rPr lang="en-US" dirty="0" err="1" smtClean="0"/>
              <a:t>O’Donoghue</a:t>
            </a:r>
            <a:r>
              <a:rPr lang="en-US" dirty="0" smtClean="0"/>
              <a:t> and </a:t>
            </a:r>
            <a:r>
              <a:rPr lang="en-US" dirty="0" err="1" smtClean="0"/>
              <a:t>PhysicsJ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</a:t>
            </a:r>
            <a:r>
              <a:rPr lang="en-GB" b="1" dirty="0" smtClean="0"/>
              <a:t>How </a:t>
            </a:r>
            <a:r>
              <a:rPr lang="en-GB" b="1" dirty="0"/>
              <a:t>Earth looks from the </a:t>
            </a:r>
            <a:r>
              <a:rPr lang="en-GB" b="1" dirty="0" smtClean="0"/>
              <a:t>Moon… </a:t>
            </a:r>
            <a:r>
              <a:rPr lang="en-GB" b="1" dirty="0"/>
              <a:t>during April </a:t>
            </a:r>
            <a:r>
              <a:rPr lang="en-GB" b="1" dirty="0" smtClean="0"/>
              <a:t>2020”</a:t>
            </a:r>
            <a:endParaRPr lang="en-GB" b="1" dirty="0"/>
          </a:p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814" y="1008530"/>
            <a:ext cx="8277186" cy="409687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2667000"/>
            <a:ext cx="794057" cy="762000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87" y="4117124"/>
            <a:ext cx="600616" cy="6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rc 50"/>
          <p:cNvSpPr/>
          <p:nvPr/>
        </p:nvSpPr>
        <p:spPr>
          <a:xfrm flipH="1" flipV="1">
            <a:off x="3267635" y="2103532"/>
            <a:ext cx="1981200" cy="1935068"/>
          </a:xfrm>
          <a:prstGeom prst="arc">
            <a:avLst/>
          </a:prstGeom>
          <a:ln w="19050">
            <a:solidFill>
              <a:schemeClr val="bg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41"/>
          <p:cNvSpPr>
            <a:spLocks noChangeArrowheads="1"/>
          </p:cNvSpPr>
          <p:nvPr/>
        </p:nvSpPr>
        <p:spPr bwMode="auto">
          <a:xfrm>
            <a:off x="4269530" y="4082344"/>
            <a:ext cx="329533" cy="676834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49" y="2550459"/>
            <a:ext cx="1047152" cy="999399"/>
          </a:xfrm>
          <a:prstGeom prst="rect">
            <a:avLst/>
          </a:prstGeom>
        </p:spPr>
      </p:pic>
      <p:sp>
        <p:nvSpPr>
          <p:cNvPr id="58" name="Freeform 41"/>
          <p:cNvSpPr>
            <a:spLocks noChangeArrowheads="1"/>
          </p:cNvSpPr>
          <p:nvPr/>
        </p:nvSpPr>
        <p:spPr bwMode="auto">
          <a:xfrm>
            <a:off x="4276165" y="2550460"/>
            <a:ext cx="533400" cy="979016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02585" y="3039968"/>
            <a:ext cx="3275910" cy="80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258235" y="3050158"/>
            <a:ext cx="0" cy="12864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47" y="1450992"/>
            <a:ext cx="2501153" cy="28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864659" y="1370420"/>
            <a:ext cx="146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TOP VIEW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47726" y="476310"/>
            <a:ext cx="6314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Phase angle or Solar-Earth-Vehicle (SEV)=</a:t>
            </a:r>
            <a:r>
              <a:rPr lang="en-US" sz="2400" b="1" dirty="0" smtClean="0">
                <a:solidFill>
                  <a:srgbClr val="FF0000"/>
                </a:solidFill>
              </a:rPr>
              <a:t>90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deg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842681" y="4737514"/>
            <a:ext cx="4267200" cy="349956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Point </a:t>
            </a:r>
            <a:r>
              <a:rPr lang="en-US" altLang="en-US" b="1" dirty="0" smtClean="0">
                <a:solidFill>
                  <a:schemeClr val="bg1"/>
                </a:solidFill>
              </a:rPr>
              <a:t>C: </a:t>
            </a:r>
            <a:r>
              <a:rPr lang="en-US" altLang="en-US" b="1" dirty="0">
                <a:solidFill>
                  <a:schemeClr val="bg1"/>
                </a:solidFill>
              </a:rPr>
              <a:t>7.4 </a:t>
            </a:r>
            <a:r>
              <a:rPr lang="en-US" altLang="en-US" b="1" dirty="0" smtClean="0">
                <a:solidFill>
                  <a:schemeClr val="bg1"/>
                </a:solidFill>
              </a:rPr>
              <a:t>day </a:t>
            </a:r>
            <a:r>
              <a:rPr lang="en-US" altLang="en-US" dirty="0" smtClean="0">
                <a:solidFill>
                  <a:schemeClr val="bg1"/>
                </a:solidFill>
              </a:rPr>
              <a:t>after new Moon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08982" y="3693375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SEV=90</a:t>
            </a:r>
            <a:r>
              <a:rPr lang="en-US" altLang="en-US" dirty="0" smtClean="0">
                <a:solidFill>
                  <a:schemeClr val="bg1"/>
                </a:solidFill>
              </a:rPr>
              <a:t>°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24996" y="5265875"/>
            <a:ext cx="6871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5</a:t>
            </a:r>
            <a:r>
              <a:rPr lang="en-US" dirty="0" smtClean="0"/>
              <a:t>. </a:t>
            </a:r>
            <a:r>
              <a:rPr lang="en-US" dirty="0" smtClean="0"/>
              <a:t>Top view and a view from Moon for phase angle</a:t>
            </a:r>
            <a:r>
              <a:rPr lang="en-US" b="1" dirty="0" smtClean="0"/>
              <a:t> 90 </a:t>
            </a:r>
            <a:r>
              <a:rPr lang="en-US" dirty="0" smtClean="0"/>
              <a:t>deg.</a:t>
            </a:r>
            <a:r>
              <a:rPr lang="en-US" dirty="0"/>
              <a:t> Adding TIR camera would allow continuous 24 hour whole Earth observations.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1065478" y="6248400"/>
            <a:ext cx="586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for view from Moon: James </a:t>
            </a:r>
            <a:r>
              <a:rPr lang="en-US" dirty="0" err="1" smtClean="0"/>
              <a:t>O’Donoghue</a:t>
            </a:r>
            <a:r>
              <a:rPr lang="en-US" dirty="0" smtClean="0"/>
              <a:t> and </a:t>
            </a:r>
            <a:r>
              <a:rPr lang="en-US" dirty="0" err="1" smtClean="0"/>
              <a:t>PhysicsJ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814" y="1008530"/>
            <a:ext cx="8277186" cy="409687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2667000"/>
            <a:ext cx="794057" cy="762000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57" y="3584638"/>
            <a:ext cx="600616" cy="6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41"/>
          <p:cNvSpPr>
            <a:spLocks noChangeArrowheads="1"/>
          </p:cNvSpPr>
          <p:nvPr/>
        </p:nvSpPr>
        <p:spPr bwMode="auto">
          <a:xfrm>
            <a:off x="5410200" y="3549858"/>
            <a:ext cx="329533" cy="676834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49" y="2550459"/>
            <a:ext cx="1047152" cy="999399"/>
          </a:xfrm>
          <a:prstGeom prst="rect">
            <a:avLst/>
          </a:prstGeom>
        </p:spPr>
      </p:pic>
      <p:sp>
        <p:nvSpPr>
          <p:cNvPr id="58" name="Freeform 41"/>
          <p:cNvSpPr>
            <a:spLocks noChangeArrowheads="1"/>
          </p:cNvSpPr>
          <p:nvPr/>
        </p:nvSpPr>
        <p:spPr bwMode="auto">
          <a:xfrm>
            <a:off x="4276165" y="2550460"/>
            <a:ext cx="533400" cy="979016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02585" y="3039968"/>
            <a:ext cx="3275910" cy="80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258235" y="3050158"/>
            <a:ext cx="1151965" cy="838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64659" y="1370420"/>
            <a:ext cx="146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TOP VIEW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47726" y="476310"/>
            <a:ext cx="6577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Phase angle or Solar-Earth-Vehicle (SEV)=</a:t>
            </a:r>
            <a:r>
              <a:rPr lang="en-US" sz="2400" b="1" dirty="0" smtClean="0">
                <a:solidFill>
                  <a:srgbClr val="FF0000"/>
                </a:solidFill>
              </a:rPr>
              <a:t>135 </a:t>
            </a:r>
            <a:r>
              <a:rPr lang="en-US" sz="2400" b="1" dirty="0" err="1" smtClean="0">
                <a:solidFill>
                  <a:srgbClr val="0000FF"/>
                </a:solidFill>
              </a:rPr>
              <a:t>deg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18329" y="3048000"/>
            <a:ext cx="1775012" cy="910415"/>
          </a:xfrm>
          <a:custGeom>
            <a:avLst/>
            <a:gdLst>
              <a:gd name="connsiteX0" fmla="*/ 0 w 1775012"/>
              <a:gd name="connsiteY0" fmla="*/ 0 h 910415"/>
              <a:gd name="connsiteX1" fmla="*/ 242047 w 1775012"/>
              <a:gd name="connsiteY1" fmla="*/ 546847 h 910415"/>
              <a:gd name="connsiteX2" fmla="*/ 690283 w 1775012"/>
              <a:gd name="connsiteY2" fmla="*/ 860612 h 910415"/>
              <a:gd name="connsiteX3" fmla="*/ 1156447 w 1775012"/>
              <a:gd name="connsiteY3" fmla="*/ 905435 h 910415"/>
              <a:gd name="connsiteX4" fmla="*/ 1398495 w 1775012"/>
              <a:gd name="connsiteY4" fmla="*/ 815788 h 910415"/>
              <a:gd name="connsiteX5" fmla="*/ 1775012 w 1775012"/>
              <a:gd name="connsiteY5" fmla="*/ 528918 h 91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012" h="910415">
                <a:moveTo>
                  <a:pt x="0" y="0"/>
                </a:moveTo>
                <a:cubicBezTo>
                  <a:pt x="63500" y="201706"/>
                  <a:pt x="127000" y="403412"/>
                  <a:pt x="242047" y="546847"/>
                </a:cubicBezTo>
                <a:cubicBezTo>
                  <a:pt x="357094" y="690282"/>
                  <a:pt x="537883" y="800847"/>
                  <a:pt x="690283" y="860612"/>
                </a:cubicBezTo>
                <a:cubicBezTo>
                  <a:pt x="842683" y="920377"/>
                  <a:pt x="1038412" y="912906"/>
                  <a:pt x="1156447" y="905435"/>
                </a:cubicBezTo>
                <a:cubicBezTo>
                  <a:pt x="1274482" y="897964"/>
                  <a:pt x="1295401" y="878541"/>
                  <a:pt x="1398495" y="815788"/>
                </a:cubicBezTo>
                <a:cubicBezTo>
                  <a:pt x="1501589" y="753035"/>
                  <a:pt x="1638300" y="640976"/>
                  <a:pt x="1775012" y="528918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77" y="1547369"/>
            <a:ext cx="2412223" cy="274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842681" y="4737514"/>
            <a:ext cx="4267200" cy="349956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Point </a:t>
            </a:r>
            <a:r>
              <a:rPr lang="en-US" altLang="en-US" b="1" dirty="0" smtClean="0">
                <a:solidFill>
                  <a:schemeClr val="bg1"/>
                </a:solidFill>
              </a:rPr>
              <a:t>D: </a:t>
            </a:r>
            <a:r>
              <a:rPr lang="en-US" altLang="en-US" b="1" dirty="0">
                <a:solidFill>
                  <a:schemeClr val="bg1"/>
                </a:solidFill>
              </a:rPr>
              <a:t>11.1 </a:t>
            </a:r>
            <a:r>
              <a:rPr lang="en-US" altLang="en-US" b="1" dirty="0" smtClean="0">
                <a:solidFill>
                  <a:schemeClr val="bg1"/>
                </a:solidFill>
              </a:rPr>
              <a:t>day </a:t>
            </a:r>
            <a:r>
              <a:rPr lang="en-US" altLang="en-US" dirty="0" smtClean="0">
                <a:solidFill>
                  <a:schemeClr val="bg1"/>
                </a:solidFill>
              </a:rPr>
              <a:t>after new Moon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400724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SEV=135</a:t>
            </a:r>
            <a:r>
              <a:rPr lang="en-US" altLang="en-US" dirty="0" smtClean="0">
                <a:solidFill>
                  <a:schemeClr val="bg1"/>
                </a:solidFill>
              </a:rPr>
              <a:t>°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4996" y="5265875"/>
            <a:ext cx="687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6</a:t>
            </a:r>
            <a:r>
              <a:rPr lang="en-US" dirty="0" smtClean="0"/>
              <a:t>. </a:t>
            </a:r>
            <a:r>
              <a:rPr lang="en-US" dirty="0" smtClean="0"/>
              <a:t>Top view and a view from Moon for phase angle</a:t>
            </a:r>
            <a:r>
              <a:rPr lang="en-US" b="1" dirty="0" smtClean="0"/>
              <a:t> 135 </a:t>
            </a:r>
            <a:r>
              <a:rPr lang="en-US" dirty="0" smtClean="0"/>
              <a:t>deg.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143000" y="5985737"/>
            <a:ext cx="586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for view from Moon: James </a:t>
            </a:r>
            <a:r>
              <a:rPr lang="en-US" dirty="0" err="1" smtClean="0"/>
              <a:t>O’Donoghue</a:t>
            </a:r>
            <a:r>
              <a:rPr lang="en-US" dirty="0" smtClean="0"/>
              <a:t> and </a:t>
            </a:r>
            <a:r>
              <a:rPr lang="en-US" dirty="0" err="1" smtClean="0"/>
              <a:t>PhysicsJ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5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814" y="1008530"/>
            <a:ext cx="8277186" cy="409687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2667000"/>
            <a:ext cx="794057" cy="762000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54" y="2728675"/>
            <a:ext cx="600616" cy="6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41"/>
          <p:cNvSpPr>
            <a:spLocks noChangeArrowheads="1"/>
          </p:cNvSpPr>
          <p:nvPr/>
        </p:nvSpPr>
        <p:spPr bwMode="auto">
          <a:xfrm>
            <a:off x="5631997" y="2693895"/>
            <a:ext cx="329533" cy="676834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49" y="2550459"/>
            <a:ext cx="1047152" cy="999399"/>
          </a:xfrm>
          <a:prstGeom prst="rect">
            <a:avLst/>
          </a:prstGeom>
        </p:spPr>
      </p:pic>
      <p:sp>
        <p:nvSpPr>
          <p:cNvPr id="58" name="Freeform 41"/>
          <p:cNvSpPr>
            <a:spLocks noChangeArrowheads="1"/>
          </p:cNvSpPr>
          <p:nvPr/>
        </p:nvSpPr>
        <p:spPr bwMode="auto">
          <a:xfrm>
            <a:off x="4276165" y="2550460"/>
            <a:ext cx="533400" cy="979016"/>
          </a:xfrm>
          <a:custGeom>
            <a:avLst/>
            <a:gdLst>
              <a:gd name="T0" fmla="*/ 0 w 703"/>
              <a:gd name="T1" fmla="*/ 0 h 1336"/>
              <a:gd name="T2" fmla="*/ 0 w 703"/>
              <a:gd name="T3" fmla="*/ 1335 h 1336"/>
              <a:gd name="T4" fmla="*/ 163 w 703"/>
              <a:gd name="T5" fmla="*/ 1311 h 1336"/>
              <a:gd name="T6" fmla="*/ 319 w 703"/>
              <a:gd name="T7" fmla="*/ 1263 h 1336"/>
              <a:gd name="T8" fmla="*/ 470 w 703"/>
              <a:gd name="T9" fmla="*/ 1166 h 1336"/>
              <a:gd name="T10" fmla="*/ 612 w 703"/>
              <a:gd name="T11" fmla="*/ 1001 h 1336"/>
              <a:gd name="T12" fmla="*/ 702 w 703"/>
              <a:gd name="T13" fmla="*/ 768 h 1336"/>
              <a:gd name="T14" fmla="*/ 702 w 703"/>
              <a:gd name="T15" fmla="*/ 615 h 1336"/>
              <a:gd name="T16" fmla="*/ 662 w 703"/>
              <a:gd name="T17" fmla="*/ 434 h 1336"/>
              <a:gd name="T18" fmla="*/ 591 w 703"/>
              <a:gd name="T19" fmla="*/ 290 h 1336"/>
              <a:gd name="T20" fmla="*/ 486 w 703"/>
              <a:gd name="T21" fmla="*/ 181 h 1336"/>
              <a:gd name="T22" fmla="*/ 360 w 703"/>
              <a:gd name="T23" fmla="*/ 93 h 1336"/>
              <a:gd name="T24" fmla="*/ 239 w 703"/>
              <a:gd name="T25" fmla="*/ 40 h 1336"/>
              <a:gd name="T26" fmla="*/ 54 w 703"/>
              <a:gd name="T27" fmla="*/ 0 h 1336"/>
              <a:gd name="T28" fmla="*/ 0 w 703"/>
              <a:gd name="T29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3" h="1336">
                <a:moveTo>
                  <a:pt x="0" y="0"/>
                </a:moveTo>
                <a:lnTo>
                  <a:pt x="0" y="1335"/>
                </a:lnTo>
                <a:lnTo>
                  <a:pt x="163" y="1311"/>
                </a:lnTo>
                <a:lnTo>
                  <a:pt x="319" y="1263"/>
                </a:lnTo>
                <a:lnTo>
                  <a:pt x="470" y="1166"/>
                </a:lnTo>
                <a:lnTo>
                  <a:pt x="612" y="1001"/>
                </a:lnTo>
                <a:lnTo>
                  <a:pt x="702" y="768"/>
                </a:lnTo>
                <a:lnTo>
                  <a:pt x="702" y="615"/>
                </a:lnTo>
                <a:lnTo>
                  <a:pt x="662" y="434"/>
                </a:lnTo>
                <a:lnTo>
                  <a:pt x="591" y="290"/>
                </a:lnTo>
                <a:lnTo>
                  <a:pt x="486" y="181"/>
                </a:lnTo>
                <a:lnTo>
                  <a:pt x="360" y="93"/>
                </a:lnTo>
                <a:lnTo>
                  <a:pt x="239" y="40"/>
                </a:lnTo>
                <a:lnTo>
                  <a:pt x="5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 cap="flat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02585" y="3039968"/>
            <a:ext cx="4620447" cy="80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64659" y="1370420"/>
            <a:ext cx="146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TOP VIEW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47726" y="476310"/>
            <a:ext cx="6577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Phase angle or Solar-Earth-Vehicle (SEV)=</a:t>
            </a:r>
            <a:r>
              <a:rPr lang="en-US" sz="2400" b="1" dirty="0" smtClean="0">
                <a:solidFill>
                  <a:srgbClr val="FF0000"/>
                </a:solidFill>
              </a:rPr>
              <a:t>180 </a:t>
            </a:r>
            <a:r>
              <a:rPr lang="en-US" sz="2400" b="1" dirty="0" err="1" smtClean="0">
                <a:solidFill>
                  <a:srgbClr val="0000FF"/>
                </a:solidFill>
              </a:rPr>
              <a:t>deg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69" y="1547370"/>
            <a:ext cx="2488831" cy="279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352800" y="3012141"/>
            <a:ext cx="1632923" cy="775473"/>
          </a:xfrm>
          <a:custGeom>
            <a:avLst/>
            <a:gdLst>
              <a:gd name="connsiteX0" fmla="*/ 0 w 1632923"/>
              <a:gd name="connsiteY0" fmla="*/ 0 h 775473"/>
              <a:gd name="connsiteX1" fmla="*/ 98612 w 1632923"/>
              <a:gd name="connsiteY1" fmla="*/ 421341 h 775473"/>
              <a:gd name="connsiteX2" fmla="*/ 555812 w 1632923"/>
              <a:gd name="connsiteY2" fmla="*/ 726141 h 775473"/>
              <a:gd name="connsiteX3" fmla="*/ 977153 w 1632923"/>
              <a:gd name="connsiteY3" fmla="*/ 762000 h 775473"/>
              <a:gd name="connsiteX4" fmla="*/ 1407459 w 1632923"/>
              <a:gd name="connsiteY4" fmla="*/ 591671 h 775473"/>
              <a:gd name="connsiteX5" fmla="*/ 1604682 w 1632923"/>
              <a:gd name="connsiteY5" fmla="*/ 242047 h 775473"/>
              <a:gd name="connsiteX6" fmla="*/ 1631576 w 1632923"/>
              <a:gd name="connsiteY6" fmla="*/ 8965 h 775473"/>
              <a:gd name="connsiteX7" fmla="*/ 1631576 w 1632923"/>
              <a:gd name="connsiteY7" fmla="*/ 8965 h 7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2923" h="775473">
                <a:moveTo>
                  <a:pt x="0" y="0"/>
                </a:moveTo>
                <a:cubicBezTo>
                  <a:pt x="2988" y="150159"/>
                  <a:pt x="5977" y="300318"/>
                  <a:pt x="98612" y="421341"/>
                </a:cubicBezTo>
                <a:cubicBezTo>
                  <a:pt x="191247" y="542364"/>
                  <a:pt x="409389" y="669365"/>
                  <a:pt x="555812" y="726141"/>
                </a:cubicBezTo>
                <a:cubicBezTo>
                  <a:pt x="702236" y="782918"/>
                  <a:pt x="835212" y="784412"/>
                  <a:pt x="977153" y="762000"/>
                </a:cubicBezTo>
                <a:cubicBezTo>
                  <a:pt x="1119094" y="739588"/>
                  <a:pt x="1302871" y="678330"/>
                  <a:pt x="1407459" y="591671"/>
                </a:cubicBezTo>
                <a:cubicBezTo>
                  <a:pt x="1512047" y="505012"/>
                  <a:pt x="1567329" y="339165"/>
                  <a:pt x="1604682" y="242047"/>
                </a:cubicBezTo>
                <a:cubicBezTo>
                  <a:pt x="1642035" y="144929"/>
                  <a:pt x="1631576" y="8965"/>
                  <a:pt x="1631576" y="8965"/>
                </a:cubicBezTo>
                <a:lnTo>
                  <a:pt x="1631576" y="8965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842680" y="4737514"/>
            <a:ext cx="5786719" cy="349956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Point </a:t>
            </a:r>
            <a:r>
              <a:rPr lang="en-US" altLang="en-US" b="1" dirty="0" smtClean="0">
                <a:solidFill>
                  <a:schemeClr val="bg1"/>
                </a:solidFill>
              </a:rPr>
              <a:t>E: </a:t>
            </a:r>
            <a:r>
              <a:rPr lang="en-US" altLang="en-US" b="1" dirty="0">
                <a:solidFill>
                  <a:schemeClr val="bg1"/>
                </a:solidFill>
              </a:rPr>
              <a:t>14.8 </a:t>
            </a:r>
            <a:r>
              <a:rPr lang="en-US" altLang="en-US" b="1" dirty="0" smtClean="0">
                <a:solidFill>
                  <a:schemeClr val="bg1"/>
                </a:solidFill>
              </a:rPr>
              <a:t>day </a:t>
            </a:r>
            <a:r>
              <a:rPr lang="en-US" altLang="en-US" dirty="0" smtClean="0">
                <a:solidFill>
                  <a:schemeClr val="bg1"/>
                </a:solidFill>
              </a:rPr>
              <a:t>after new </a:t>
            </a:r>
            <a:r>
              <a:rPr lang="en-US" altLang="en-US" dirty="0" smtClean="0">
                <a:solidFill>
                  <a:schemeClr val="bg1"/>
                </a:solidFill>
              </a:rPr>
              <a:t>Moon = full Moon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379578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SEV=180</a:t>
            </a:r>
            <a:r>
              <a:rPr lang="en-US" altLang="en-US" dirty="0" smtClean="0">
                <a:solidFill>
                  <a:schemeClr val="bg1"/>
                </a:solidFill>
              </a:rPr>
              <a:t>°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4996" y="5265875"/>
            <a:ext cx="687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7</a:t>
            </a:r>
            <a:r>
              <a:rPr lang="en-US" dirty="0" smtClean="0"/>
              <a:t>. </a:t>
            </a:r>
            <a:r>
              <a:rPr lang="en-US" dirty="0" smtClean="0"/>
              <a:t>Top view and a view from Moon for phase angle</a:t>
            </a:r>
            <a:r>
              <a:rPr lang="en-US" b="1" dirty="0" smtClean="0"/>
              <a:t> 180 </a:t>
            </a:r>
            <a:r>
              <a:rPr lang="en-US" dirty="0" smtClean="0"/>
              <a:t>deg.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143000" y="5985737"/>
            <a:ext cx="586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 for view from Moon: James </a:t>
            </a:r>
            <a:r>
              <a:rPr lang="en-US" dirty="0" err="1" smtClean="0"/>
              <a:t>O’Donoghue</a:t>
            </a:r>
            <a:r>
              <a:rPr lang="en-US" dirty="0" smtClean="0"/>
              <a:t> and </a:t>
            </a:r>
            <a:r>
              <a:rPr lang="en-US" dirty="0" err="1" smtClean="0"/>
              <a:t>PhysicsJ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315570" y="4864479"/>
            <a:ext cx="729503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0                  </a:t>
            </a:r>
            <a:r>
              <a:rPr lang="en-US" altLang="en-US" dirty="0" smtClean="0">
                <a:solidFill>
                  <a:srgbClr val="000000"/>
                </a:solidFill>
              </a:rPr>
              <a:t>   7                      </a:t>
            </a:r>
            <a:r>
              <a:rPr lang="en-US" altLang="en-US" dirty="0">
                <a:solidFill>
                  <a:srgbClr val="000000"/>
                </a:solidFill>
              </a:rPr>
              <a:t>14 </a:t>
            </a:r>
            <a:r>
              <a:rPr lang="en-US" altLang="en-US" dirty="0" smtClean="0">
                <a:solidFill>
                  <a:srgbClr val="000000"/>
                </a:solidFill>
              </a:rPr>
              <a:t>                  </a:t>
            </a:r>
            <a:r>
              <a:rPr lang="en-US" altLang="en-US" dirty="0">
                <a:solidFill>
                  <a:srgbClr val="000000"/>
                </a:solidFill>
              </a:rPr>
              <a:t>21     </a:t>
            </a:r>
            <a:r>
              <a:rPr lang="en-US" altLang="en-US" dirty="0" smtClean="0">
                <a:solidFill>
                  <a:srgbClr val="000000"/>
                </a:solidFill>
              </a:rPr>
              <a:t>               </a:t>
            </a:r>
            <a:r>
              <a:rPr lang="en-US" altLang="en-US" dirty="0">
                <a:solidFill>
                  <a:srgbClr val="000000"/>
                </a:solidFill>
              </a:rPr>
              <a:t>28    Days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17810" y="1160409"/>
            <a:ext cx="6220800" cy="36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44830" y="1066800"/>
            <a:ext cx="658597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180°</a:t>
            </a: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1089490" y="4596611"/>
            <a:ext cx="402117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0°</a:t>
            </a:r>
          </a:p>
        </p:txBody>
      </p:sp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972850" y="2799302"/>
            <a:ext cx="530357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cs typeface="Tahoma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90°</a:t>
            </a:r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1417810" y="1160410"/>
            <a:ext cx="6220800" cy="3594617"/>
          </a:xfrm>
          <a:prstGeom prst="rect">
            <a:avLst/>
          </a:prstGeom>
          <a:noFill/>
          <a:ln w="2844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altLang="en-US"/>
          </a:p>
        </p:txBody>
      </p:sp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1417810" y="4513082"/>
            <a:ext cx="6220800" cy="182899"/>
          </a:xfrm>
          <a:prstGeom prst="rect">
            <a:avLst/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altLang="en-US"/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3592570" y="3574103"/>
            <a:ext cx="151057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EPIC</a:t>
            </a:r>
            <a:r>
              <a:rPr lang="en-US" altLang="en-US" dirty="0">
                <a:solidFill>
                  <a:schemeClr val="tx1"/>
                </a:solidFill>
              </a:rPr>
              <a:t> SEV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angular range </a:t>
            </a:r>
            <a:endParaRPr lang="en-GB" altLang="en-US" dirty="0">
              <a:solidFill>
                <a:schemeClr val="tx1"/>
              </a:solidFill>
            </a:endParaRPr>
          </a:p>
        </p:txBody>
      </p:sp>
      <p:cxnSp>
        <p:nvCxnSpPr>
          <p:cNvPr id="2059" name="Straight Arrow Connector 14"/>
          <p:cNvCxnSpPr>
            <a:cxnSpLocks noChangeShapeType="1"/>
          </p:cNvCxnSpPr>
          <p:nvPr/>
        </p:nvCxnSpPr>
        <p:spPr bwMode="auto">
          <a:xfrm flipH="1">
            <a:off x="3287770" y="4134398"/>
            <a:ext cx="304800" cy="32937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822061" y="1708572"/>
            <a:ext cx="1523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 for </a:t>
            </a:r>
            <a:r>
              <a:rPr lang="en-US" b="1" dirty="0" smtClean="0"/>
              <a:t>Moon </a:t>
            </a:r>
          </a:p>
          <a:p>
            <a:r>
              <a:rPr lang="en-US" b="1" dirty="0" smtClean="0"/>
              <a:t>Observatory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912D-29C8-48E8-950D-A08E83F4C48C}" type="slidenum">
              <a:rPr lang="en-GB" smtClean="0"/>
              <a:t>9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89490" y="5334000"/>
            <a:ext cx="7336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Fig.8 </a:t>
            </a:r>
            <a:r>
              <a:rPr lang="en-US" dirty="0" smtClean="0"/>
              <a:t>Phase angle or Solar-Earth-Vehicle </a:t>
            </a:r>
            <a:r>
              <a:rPr lang="en-US" dirty="0"/>
              <a:t>angle for any daylight Earth’s object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Artemis location near Moon South Pole during lunar month, </a:t>
            </a:r>
            <a:endParaRPr lang="en-US" dirty="0" smtClean="0"/>
          </a:p>
          <a:p>
            <a:r>
              <a:rPr lang="en-US" dirty="0" smtClean="0"/>
              <a:t>compared </a:t>
            </a:r>
            <a:r>
              <a:rPr lang="en-US" dirty="0"/>
              <a:t>to the EPIC’s 2</a:t>
            </a:r>
            <a:r>
              <a:rPr lang="en-US" baseline="30000" dirty="0"/>
              <a:t>o</a:t>
            </a:r>
            <a:r>
              <a:rPr lang="en-US" dirty="0"/>
              <a:t>-12</a:t>
            </a:r>
            <a:r>
              <a:rPr lang="en-US" baseline="30000" dirty="0"/>
              <a:t>o</a:t>
            </a:r>
            <a:r>
              <a:rPr lang="en-US" dirty="0"/>
              <a:t> yearly </a:t>
            </a:r>
            <a:r>
              <a:rPr lang="en-US" dirty="0" smtClean="0"/>
              <a:t>range.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58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26004</TotalTime>
  <Words>909</Words>
  <Application>Microsoft Office PowerPoint</Application>
  <PresentationFormat>On-screen Show (4:3)</PresentationFormat>
  <Paragraphs>121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2020-09-03T16:10:35Z</dcterms:created>
  <dcterms:modified xsi:type="dcterms:W3CDTF">2020-10-07T15:25:16Z</dcterms:modified>
</cp:coreProperties>
</file>