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B04568-6B78-41E4-AA52-17279B22A4C2}">
  <a:tblStyle styleId="{A2B04568-6B78-41E4-AA52-17279B22A4C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 name="Google Shape;22;p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3" name="Google Shape;23;p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3" name="Google Shape;10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1"/>
              </a:buClr>
              <a:buSzPts val="1200"/>
              <a:buFont typeface="Calibri"/>
              <a:buChar char="●"/>
            </a:pPr>
            <a:r>
              <a:rPr lang="en-US"/>
              <a:t>Submitted level 1a processor version 16 that includes backfix</a:t>
            </a:r>
            <a:endParaRPr/>
          </a:p>
        </p:txBody>
      </p:sp>
      <p:sp>
        <p:nvSpPr>
          <p:cNvPr id="40" name="Google Shape;40;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Dark_Trending_FIT1_FITv16</a:t>
            </a:r>
            <a:endParaRPr sz="1200" b="0" i="0" u="none" strike="noStrike" cap="none">
              <a:solidFill>
                <a:schemeClr val="dk1"/>
              </a:solidFill>
              <a:latin typeface="Calibri"/>
              <a:ea typeface="Calibri"/>
              <a:cs typeface="Calibri"/>
              <a:sym typeface="Calibri"/>
            </a:endParaRPr>
          </a:p>
        </p:txBody>
      </p:sp>
      <p:sp>
        <p:nvSpPr>
          <p:cNvPr id="48" name="Google Shape;4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Dark_Trending_FIT3_RESIDUAL</a:t>
            </a:r>
            <a:endParaRPr sz="1200" b="0" i="0" u="none" strike="noStrike" cap="none">
              <a:solidFill>
                <a:schemeClr val="dk1"/>
              </a:solidFill>
              <a:latin typeface="Calibri"/>
              <a:ea typeface="Calibri"/>
              <a:cs typeface="Calibri"/>
              <a:sym typeface="Calibri"/>
            </a:endParaRPr>
          </a:p>
        </p:txBody>
      </p:sp>
      <p:sp>
        <p:nvSpPr>
          <p:cNvPr id="58" name="Google Shape;5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Dark_DIFF2MAP-TEMP, Dark_m3, Dark_DIFF2MAP</a:t>
            </a:r>
            <a:endParaRPr sz="1200" b="0" i="0" u="none" strike="noStrike" cap="none">
              <a:solidFill>
                <a:schemeClr val="dk1"/>
              </a:solidFill>
              <a:latin typeface="Calibri"/>
              <a:ea typeface="Calibri"/>
              <a:cs typeface="Calibri"/>
              <a:sym typeface="Calibri"/>
            </a:endParaRPr>
          </a:p>
        </p:txBody>
      </p:sp>
      <p:sp>
        <p:nvSpPr>
          <p:cNvPr id="70" name="Google Shape;7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Dark_BIAS, Pixels at edge of CCD, never receive light, whatever happens is incorporated into correction.</a:t>
            </a:r>
            <a:endParaRPr sz="1200" b="0" i="0" u="none" strike="noStrike" cap="none">
              <a:solidFill>
                <a:schemeClr val="dk1"/>
              </a:solidFill>
              <a:latin typeface="Calibri"/>
              <a:ea typeface="Calibri"/>
              <a:cs typeface="Calibri"/>
              <a:sym typeface="Calibri"/>
            </a:endParaRPr>
          </a:p>
        </p:txBody>
      </p:sp>
      <p:sp>
        <p:nvSpPr>
          <p:cNvPr id="79" name="Google Shape;7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Dark_READNOISE</a:t>
            </a:r>
            <a:endParaRPr sz="1200" b="0" i="0" u="none" strike="noStrike" cap="none">
              <a:solidFill>
                <a:schemeClr val="dk1"/>
              </a:solidFill>
              <a:latin typeface="Calibri"/>
              <a:ea typeface="Calibri"/>
              <a:cs typeface="Calibri"/>
              <a:sym typeface="Calibri"/>
            </a:endParaRPr>
          </a:p>
        </p:txBody>
      </p:sp>
      <p:sp>
        <p:nvSpPr>
          <p:cNvPr id="87" name="Google Shape;8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Dark_SATENH</a:t>
            </a:r>
            <a:endParaRPr sz="1200" b="0" i="0" u="none" strike="noStrike" cap="none">
              <a:solidFill>
                <a:schemeClr val="dk1"/>
              </a:solidFill>
              <a:latin typeface="Calibri"/>
              <a:ea typeface="Calibri"/>
              <a:cs typeface="Calibri"/>
              <a:sym typeface="Calibri"/>
            </a:endParaRPr>
          </a:p>
        </p:txBody>
      </p:sp>
      <p:sp>
        <p:nvSpPr>
          <p:cNvPr id="95" name="Google Shape;9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elfolie">
  <p:cSld name="2_Titelfoli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elfolie">
  <p:cSld name="3_Titelfolie">
    <p:spTree>
      <p:nvGrpSpPr>
        <p:cNvPr id="1" name="Shape 16"/>
        <p:cNvGrpSpPr/>
        <p:nvPr/>
      </p:nvGrpSpPr>
      <p:grpSpPr>
        <a:xfrm>
          <a:off x="0" y="0"/>
          <a:ext cx="0" cy="0"/>
          <a:chOff x="0" y="0"/>
          <a:chExt cx="0" cy="0"/>
        </a:xfrm>
      </p:grpSpPr>
      <p:sp>
        <p:nvSpPr>
          <p:cNvPr id="17" name="Google Shape;17;p3"/>
          <p:cNvSpPr/>
          <p:nvPr/>
        </p:nvSpPr>
        <p:spPr>
          <a:xfrm>
            <a:off x="5796135" y="152398"/>
            <a:ext cx="3139639"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L1a update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DSCOVR EPIC &amp; NISTAR Science Team Meeting</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GSFC, 6-8 October 2020</a:t>
            </a: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sldNum" idx="12"/>
          </p:nvPr>
        </p:nvSpPr>
        <p:spPr>
          <a:xfrm>
            <a:off x="8532439" y="6381328"/>
            <a:ext cx="38667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3"/>
          <p:cNvPicPr preferRelativeResize="0"/>
          <p:nvPr/>
        </p:nvPicPr>
        <p:blipFill rotWithShape="1">
          <a:blip r:embed="rId2">
            <a:alphaModFix/>
          </a:blip>
          <a:srcRect/>
          <a:stretch/>
        </p:blipFill>
        <p:spPr>
          <a:xfrm>
            <a:off x="35495" y="44623"/>
            <a:ext cx="2796025" cy="8247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mailto:gmccauley@sciglob.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alexander@sciglob.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4"/>
          <p:cNvSpPr/>
          <p:nvPr/>
        </p:nvSpPr>
        <p:spPr>
          <a:xfrm>
            <a:off x="306757" y="2203116"/>
            <a:ext cx="8496944" cy="31700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Calibri"/>
              <a:buNone/>
            </a:pPr>
            <a:r>
              <a:rPr lang="en-US" sz="3200" b="0" i="0" u="none" strike="noStrike" cap="none">
                <a:solidFill>
                  <a:schemeClr val="dk1"/>
                </a:solidFill>
                <a:latin typeface="Calibri"/>
                <a:ea typeface="Calibri"/>
                <a:cs typeface="Calibri"/>
                <a:sym typeface="Calibri"/>
              </a:rPr>
              <a:t>DSCOVR EPIC &amp; NISTAR Science Team Meeting,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Calibri"/>
              <a:buNone/>
            </a:pPr>
            <a:r>
              <a:rPr lang="en-US" sz="3200" b="0" i="0" u="none" strike="noStrike" cap="none">
                <a:solidFill>
                  <a:schemeClr val="dk1"/>
                </a:solidFill>
                <a:latin typeface="Calibri"/>
                <a:ea typeface="Calibri"/>
                <a:cs typeface="Calibri"/>
                <a:sym typeface="Calibri"/>
              </a:rPr>
              <a:t>Telecon, Oct 6-8,</a:t>
            </a:r>
            <a:r>
              <a:rPr lang="en-US" sz="3600" b="0" i="0" u="none" strike="noStrike" cap="none">
                <a:solidFill>
                  <a:schemeClr val="dk1"/>
                </a:solidFill>
                <a:latin typeface="Calibri"/>
                <a:ea typeface="Calibri"/>
                <a:cs typeface="Calibri"/>
                <a:sym typeface="Calibri"/>
              </a:rPr>
              <a:t> 2020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chemeClr val="accent1"/>
              </a:buClr>
              <a:buSzPts val="900"/>
              <a:buFont typeface="Calibri"/>
              <a:buNone/>
            </a:pPr>
            <a:r>
              <a:rPr lang="en-US" sz="3600" b="1" i="0" u="none" strike="noStrike" cap="none">
                <a:solidFill>
                  <a:schemeClr val="accent1"/>
                </a:solidFill>
                <a:latin typeface="Calibri"/>
                <a:ea typeface="Calibri"/>
                <a:cs typeface="Calibri"/>
                <a:sym typeface="Calibri"/>
              </a:rPr>
              <a:t>EPIC L1a status update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00"/>
              <a:buFont typeface="Calibri"/>
              <a:buNone/>
            </a:pPr>
            <a:r>
              <a:rPr lang="en-US" sz="2800" b="0" i="1" u="none" strike="noStrike" cap="none">
                <a:solidFill>
                  <a:srgbClr val="000000"/>
                </a:solidFill>
                <a:latin typeface="Calibri"/>
                <a:ea typeface="Calibri"/>
                <a:cs typeface="Calibri"/>
                <a:sym typeface="Calibri"/>
              </a:rPr>
              <a:t>Gavin McCauley, Alexander Cede</a:t>
            </a:r>
            <a:endParaRPr sz="2800" b="0" i="1" u="none" strike="noStrike" cap="none">
              <a:solidFill>
                <a:srgbClr val="000000"/>
              </a:solidFill>
              <a:latin typeface="Calibri"/>
              <a:ea typeface="Calibri"/>
              <a:cs typeface="Calibri"/>
              <a:sym typeface="Calibri"/>
            </a:endParaRPr>
          </a:p>
        </p:txBody>
      </p:sp>
      <p:pic>
        <p:nvPicPr>
          <p:cNvPr id="26" name="Google Shape;26;p4"/>
          <p:cNvPicPr preferRelativeResize="0"/>
          <p:nvPr/>
        </p:nvPicPr>
        <p:blipFill rotWithShape="1">
          <a:blip r:embed="rId3">
            <a:alphaModFix/>
          </a:blip>
          <a:srcRect/>
          <a:stretch/>
        </p:blipFill>
        <p:spPr>
          <a:xfrm>
            <a:off x="5400600" y="150045"/>
            <a:ext cx="3539831" cy="1044873"/>
          </a:xfrm>
          <a:prstGeom prst="rect">
            <a:avLst/>
          </a:prstGeom>
          <a:noFill/>
          <a:ln>
            <a:noFill/>
          </a:ln>
        </p:spPr>
      </p:pic>
      <p:pic>
        <p:nvPicPr>
          <p:cNvPr id="27" name="Google Shape;27;p4" descr="https://encrypted-tbn3.gstatic.com/images?q=tbn:ANd9GcSu_p_CIvSWQbMqsLlxi4_WBUrOofsy7TXo_R8lslk9Aq-c858b"/>
          <p:cNvPicPr preferRelativeResize="0"/>
          <p:nvPr/>
        </p:nvPicPr>
        <p:blipFill rotWithShape="1">
          <a:blip r:embed="rId4">
            <a:alphaModFix/>
          </a:blip>
          <a:srcRect/>
          <a:stretch/>
        </p:blipFill>
        <p:spPr>
          <a:xfrm>
            <a:off x="107504" y="116631"/>
            <a:ext cx="1459430" cy="12174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sldNum" idx="12"/>
          </p:nvPr>
        </p:nvSpPr>
        <p:spPr>
          <a:xfrm>
            <a:off x="8532439" y="6381328"/>
            <a:ext cx="3867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
        <p:nvSpPr>
          <p:cNvPr id="106" name="Google Shape;106;p13"/>
          <p:cNvSpPr txBox="1"/>
          <p:nvPr/>
        </p:nvSpPr>
        <p:spPr>
          <a:xfrm>
            <a:off x="251525" y="1340899"/>
            <a:ext cx="8496900" cy="50403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30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L1a-processor version with updated flat fielding and </a:t>
            </a:r>
            <a:r>
              <a:rPr lang="en-US" sz="1800" b="0" i="0" u="none" strike="noStrike" cap="none" dirty="0" err="1">
                <a:solidFill>
                  <a:schemeClr val="dk1"/>
                </a:solidFill>
                <a:latin typeface="Arial"/>
                <a:ea typeface="Arial"/>
                <a:cs typeface="Arial"/>
                <a:sym typeface="Arial"/>
              </a:rPr>
              <a:t>backfix</a:t>
            </a:r>
            <a:r>
              <a:rPr lang="en-US" sz="1800" b="0" i="0" u="none" strike="noStrike" cap="none" dirty="0">
                <a:solidFill>
                  <a:schemeClr val="dk1"/>
                </a:solidFill>
                <a:latin typeface="Arial"/>
                <a:ea typeface="Arial"/>
                <a:cs typeface="Arial"/>
                <a:sym typeface="Arial"/>
              </a:rPr>
              <a:t> incorporated into the existing EPIC processing chain (v03).</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30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CCD detector remains healthy as evidenced by nominal dark counts, dark bias, and read noise trends as well as stable levels of saturated and enhanced pixels.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30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The dark count correction incorporated in the current EPIC processing chain v03 still describes the dark trend in a satisfactory way. We have been working </a:t>
            </a:r>
            <a:r>
              <a:rPr lang="en-US" sz="1800" b="0" i="0" u="none" strike="noStrike" cap="none">
                <a:solidFill>
                  <a:schemeClr val="dk1"/>
                </a:solidFill>
                <a:latin typeface="Arial"/>
                <a:ea typeface="Arial"/>
                <a:cs typeface="Arial"/>
                <a:sym typeface="Arial"/>
              </a:rPr>
              <a:t>on a </a:t>
            </a:r>
            <a:r>
              <a:rPr lang="en-US" sz="1800" b="0" i="0" u="none" strike="noStrike" cap="none" dirty="0">
                <a:solidFill>
                  <a:schemeClr val="dk1"/>
                </a:solidFill>
                <a:latin typeface="Arial"/>
                <a:ea typeface="Arial"/>
                <a:cs typeface="Arial"/>
                <a:sym typeface="Arial"/>
              </a:rPr>
              <a:t>somewhat better dark count characterization, which we can include in a potential v04.</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30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Please contact us (</a:t>
            </a:r>
            <a:r>
              <a:rPr lang="en-US" sz="1800" b="0" i="0" u="sng" strike="noStrike" cap="none" dirty="0">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gmccauley@sciglob.com</a:t>
            </a:r>
            <a:r>
              <a:rPr lang="en-US" sz="1800" b="0" i="0" u="none" strike="noStrike" cap="none" dirty="0">
                <a:solidFill>
                  <a:schemeClr val="dk1"/>
                </a:solidFill>
                <a:latin typeface="Arial"/>
                <a:ea typeface="Arial"/>
                <a:cs typeface="Arial"/>
                <a:sym typeface="Arial"/>
              </a:rPr>
              <a:t>, </a:t>
            </a:r>
            <a:r>
              <a:rPr lang="en-US" sz="1800" b="0" i="0" u="sng" strike="noStrike" cap="none" dirty="0">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alexander@sciglob.com</a:t>
            </a:r>
            <a:r>
              <a:rPr lang="en-US" sz="1800" b="0" i="0" u="none" strike="noStrike" cap="none" dirty="0">
                <a:solidFill>
                  <a:schemeClr val="dk1"/>
                </a:solidFill>
                <a:latin typeface="Arial"/>
                <a:ea typeface="Arial"/>
                <a:cs typeface="Arial"/>
                <a:sym typeface="Arial"/>
              </a:rPr>
              <a:t>) if you discover any suspected calibration effects in your L2 science products.</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30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285750" marR="0" lvl="0" indent="-171450" algn="l" rtl="0">
              <a:lnSpc>
                <a:spcPct val="100000"/>
              </a:lnSpc>
              <a:spcBef>
                <a:spcPts val="30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07" name="Google Shape;107;p13"/>
          <p:cNvSpPr txBox="1"/>
          <p:nvPr/>
        </p:nvSpPr>
        <p:spPr>
          <a:xfrm>
            <a:off x="3059832" y="447054"/>
            <a:ext cx="27363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Summary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8532439" y="6381328"/>
            <a:ext cx="38667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33" name="Google Shape;33;p5"/>
          <p:cNvSpPr txBox="1"/>
          <p:nvPr/>
        </p:nvSpPr>
        <p:spPr>
          <a:xfrm>
            <a:off x="3034308" y="642577"/>
            <a:ext cx="3456383" cy="461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L1a processing steps</a:t>
            </a:r>
            <a:endParaRPr sz="1400" b="0" i="0" u="none" strike="noStrike" cap="none">
              <a:solidFill>
                <a:srgbClr val="000000"/>
              </a:solidFill>
              <a:latin typeface="Arial"/>
              <a:ea typeface="Arial"/>
              <a:cs typeface="Arial"/>
              <a:sym typeface="Arial"/>
            </a:endParaRPr>
          </a:p>
        </p:txBody>
      </p:sp>
      <p:graphicFrame>
        <p:nvGraphicFramePr>
          <p:cNvPr id="34" name="Google Shape;34;p5"/>
          <p:cNvGraphicFramePr/>
          <p:nvPr/>
        </p:nvGraphicFramePr>
        <p:xfrm>
          <a:off x="275995" y="2591872"/>
          <a:ext cx="3000000" cy="3000000"/>
        </p:xfrm>
        <a:graphic>
          <a:graphicData uri="http://schemas.openxmlformats.org/drawingml/2006/table">
            <a:tbl>
              <a:tblPr>
                <a:noFill/>
                <a:tableStyleId>{A2B04568-6B78-41E4-AA52-17279B22A4C2}</a:tableStyleId>
              </a:tblPr>
              <a:tblGrid>
                <a:gridCol w="3672400">
                  <a:extLst>
                    <a:ext uri="{9D8B030D-6E8A-4147-A177-3AD203B41FA5}">
                      <a16:colId xmlns:a16="http://schemas.microsoft.com/office/drawing/2014/main" val="20000"/>
                    </a:ext>
                  </a:extLst>
                </a:gridCol>
                <a:gridCol w="2160250">
                  <a:extLst>
                    <a:ext uri="{9D8B030D-6E8A-4147-A177-3AD203B41FA5}">
                      <a16:colId xmlns:a16="http://schemas.microsoft.com/office/drawing/2014/main" val="20001"/>
                    </a:ext>
                  </a:extLst>
                </a:gridCol>
                <a:gridCol w="2736300">
                  <a:extLst>
                    <a:ext uri="{9D8B030D-6E8A-4147-A177-3AD203B41FA5}">
                      <a16:colId xmlns:a16="http://schemas.microsoft.com/office/drawing/2014/main" val="20002"/>
                    </a:ext>
                  </a:extLst>
                </a:gridCol>
              </a:tblGrid>
              <a:tr h="254000">
                <a:tc>
                  <a:txBody>
                    <a:bodyPr/>
                    <a:lstStyle/>
                    <a:p>
                      <a:pPr marL="0" marR="0" lvl="0" indent="0" algn="just"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Processing step</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Average impact</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Affected pixels impact</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254000">
                <a:tc>
                  <a:txBody>
                    <a:bodyPr/>
                    <a:lstStyle/>
                    <a:p>
                      <a:pPr marL="0" marR="0" lvl="0" indent="0" algn="just" rtl="0">
                        <a:lnSpc>
                          <a:spcPct val="100000"/>
                        </a:lnSpc>
                        <a:spcBef>
                          <a:spcPts val="0"/>
                        </a:spcBef>
                        <a:spcAft>
                          <a:spcPts val="0"/>
                        </a:spcAft>
                        <a:buClr>
                          <a:schemeClr val="dk1"/>
                        </a:buClr>
                        <a:buSzPts val="500"/>
                        <a:buFont typeface="Arial"/>
                        <a:buNone/>
                      </a:pPr>
                      <a:r>
                        <a:rPr lang="en-US" sz="2000" b="1" u="none" strike="noStrike" cap="none">
                          <a:solidFill>
                            <a:schemeClr val="dk1"/>
                          </a:solidFill>
                          <a:latin typeface="Arial"/>
                          <a:ea typeface="Arial"/>
                          <a:cs typeface="Arial"/>
                          <a:sym typeface="Arial"/>
                        </a:rPr>
                        <a:t>Dark correction</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Moderate</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Extreme</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30A0"/>
                    </a:solidFill>
                  </a:tcPr>
                </a:tc>
                <a:extLst>
                  <a:ext uri="{0D108BD9-81ED-4DB2-BD59-A6C34878D82A}">
                    <a16:rowId xmlns:a16="http://schemas.microsoft.com/office/drawing/2014/main" val="10001"/>
                  </a:ext>
                </a:extLst>
              </a:tr>
              <a:tr h="254000">
                <a:tc>
                  <a:txBody>
                    <a:bodyPr/>
                    <a:lstStyle/>
                    <a:p>
                      <a:pPr marL="0" marR="0" lvl="0" indent="0" algn="just" rtl="0">
                        <a:lnSpc>
                          <a:spcPct val="100000"/>
                        </a:lnSpc>
                        <a:spcBef>
                          <a:spcPts val="0"/>
                        </a:spcBef>
                        <a:spcAft>
                          <a:spcPts val="0"/>
                        </a:spcAft>
                        <a:buClr>
                          <a:srgbClr val="A5A5A5"/>
                        </a:buClr>
                        <a:buSzPts val="500"/>
                        <a:buFont typeface="Arial"/>
                        <a:buNone/>
                      </a:pPr>
                      <a:r>
                        <a:rPr lang="en-US" sz="2000" b="0" u="none" strike="noStrike" cap="none">
                          <a:solidFill>
                            <a:srgbClr val="A5A5A5"/>
                          </a:solidFill>
                          <a:latin typeface="Arial"/>
                          <a:ea typeface="Arial"/>
                          <a:cs typeface="Arial"/>
                          <a:sym typeface="Arial"/>
                        </a:rPr>
                        <a:t>Enhanced pixel detection</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Large</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254000">
                <a:tc>
                  <a:txBody>
                    <a:bodyPr/>
                    <a:lstStyle/>
                    <a:p>
                      <a:pPr marL="0" marR="0" lvl="0" indent="0" algn="just" rtl="0">
                        <a:lnSpc>
                          <a:spcPct val="100000"/>
                        </a:lnSpc>
                        <a:spcBef>
                          <a:spcPts val="0"/>
                        </a:spcBef>
                        <a:spcAft>
                          <a:spcPts val="0"/>
                        </a:spcAft>
                        <a:buClr>
                          <a:srgbClr val="A5A5A5"/>
                        </a:buClr>
                        <a:buSzPts val="500"/>
                        <a:buFont typeface="Arial"/>
                        <a:buNone/>
                      </a:pPr>
                      <a:r>
                        <a:rPr lang="en-US" sz="2000" b="0" u="none" strike="noStrike" cap="none">
                          <a:solidFill>
                            <a:srgbClr val="A5A5A5"/>
                          </a:solidFill>
                          <a:latin typeface="Arial"/>
                          <a:ea typeface="Arial"/>
                          <a:cs typeface="Arial"/>
                          <a:sym typeface="Arial"/>
                        </a:rPr>
                        <a:t>Read wave correction</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254000">
                <a:tc>
                  <a:txBody>
                    <a:bodyPr/>
                    <a:lstStyle/>
                    <a:p>
                      <a:pPr marL="0" marR="0" lvl="0" indent="0" algn="just" rtl="0">
                        <a:lnSpc>
                          <a:spcPct val="100000"/>
                        </a:lnSpc>
                        <a:spcBef>
                          <a:spcPts val="0"/>
                        </a:spcBef>
                        <a:spcAft>
                          <a:spcPts val="0"/>
                        </a:spcAft>
                        <a:buClr>
                          <a:srgbClr val="A5A5A5"/>
                        </a:buClr>
                        <a:buSzPts val="500"/>
                        <a:buFont typeface="Arial"/>
                        <a:buNone/>
                      </a:pPr>
                      <a:r>
                        <a:rPr lang="en-US" sz="2000" b="0" u="none" strike="noStrike" cap="none">
                          <a:solidFill>
                            <a:srgbClr val="A5A5A5"/>
                          </a:solidFill>
                          <a:latin typeface="Arial"/>
                          <a:ea typeface="Arial"/>
                          <a:cs typeface="Arial"/>
                          <a:sym typeface="Arial"/>
                        </a:rPr>
                        <a:t>Latency correction</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Moderate</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Significant</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9646"/>
                    </a:solidFill>
                  </a:tcPr>
                </a:tc>
                <a:extLst>
                  <a:ext uri="{0D108BD9-81ED-4DB2-BD59-A6C34878D82A}">
                    <a16:rowId xmlns:a16="http://schemas.microsoft.com/office/drawing/2014/main" val="10004"/>
                  </a:ext>
                </a:extLst>
              </a:tr>
              <a:tr h="254000">
                <a:tc>
                  <a:txBody>
                    <a:bodyPr/>
                    <a:lstStyle/>
                    <a:p>
                      <a:pPr marL="0" marR="0" lvl="0" indent="0" algn="just" rtl="0">
                        <a:lnSpc>
                          <a:spcPct val="100000"/>
                        </a:lnSpc>
                        <a:spcBef>
                          <a:spcPts val="0"/>
                        </a:spcBef>
                        <a:spcAft>
                          <a:spcPts val="0"/>
                        </a:spcAft>
                        <a:buClr>
                          <a:srgbClr val="A5A5A5"/>
                        </a:buClr>
                        <a:buSzPts val="500"/>
                        <a:buFont typeface="Arial"/>
                        <a:buNone/>
                      </a:pPr>
                      <a:r>
                        <a:rPr lang="en-US" sz="2000" b="0" u="none" strike="noStrike" cap="none">
                          <a:solidFill>
                            <a:srgbClr val="A5A5A5"/>
                          </a:solidFill>
                          <a:latin typeface="Arial"/>
                          <a:ea typeface="Arial"/>
                          <a:cs typeface="Arial"/>
                          <a:sym typeface="Arial"/>
                        </a:rPr>
                        <a:t>Non-linearity correction</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254000">
                <a:tc>
                  <a:txBody>
                    <a:bodyPr/>
                    <a:lstStyle/>
                    <a:p>
                      <a:pPr marL="0" marR="0" lvl="0" indent="0" algn="just" rtl="0">
                        <a:lnSpc>
                          <a:spcPct val="100000"/>
                        </a:lnSpc>
                        <a:spcBef>
                          <a:spcPts val="0"/>
                        </a:spcBef>
                        <a:spcAft>
                          <a:spcPts val="0"/>
                        </a:spcAft>
                        <a:buClr>
                          <a:srgbClr val="A5A5A5"/>
                        </a:buClr>
                        <a:buSzPts val="500"/>
                        <a:buFont typeface="Arial"/>
                        <a:buNone/>
                      </a:pPr>
                      <a:r>
                        <a:rPr lang="en-US" sz="2000" b="0" u="none" strike="noStrike" cap="none">
                          <a:solidFill>
                            <a:srgbClr val="A5A5A5"/>
                          </a:solidFill>
                          <a:latin typeface="Arial"/>
                          <a:ea typeface="Arial"/>
                          <a:cs typeface="Arial"/>
                          <a:sym typeface="Arial"/>
                        </a:rPr>
                        <a:t>Temperature correction</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6"/>
                  </a:ext>
                </a:extLst>
              </a:tr>
              <a:tr h="254000">
                <a:tc>
                  <a:txBody>
                    <a:bodyPr/>
                    <a:lstStyle/>
                    <a:p>
                      <a:pPr marL="0" marR="0" lvl="0" indent="0" algn="just" rtl="0">
                        <a:lnSpc>
                          <a:spcPct val="100000"/>
                        </a:lnSpc>
                        <a:spcBef>
                          <a:spcPts val="0"/>
                        </a:spcBef>
                        <a:spcAft>
                          <a:spcPts val="0"/>
                        </a:spcAft>
                        <a:buClr>
                          <a:srgbClr val="A5A5A5"/>
                        </a:buClr>
                        <a:buSzPts val="500"/>
                        <a:buFont typeface="Arial"/>
                        <a:buNone/>
                      </a:pPr>
                      <a:r>
                        <a:rPr lang="en-US" sz="2000" b="0" u="none" strike="noStrike" cap="none">
                          <a:solidFill>
                            <a:srgbClr val="A5A5A5"/>
                          </a:solidFill>
                          <a:latin typeface="Arial"/>
                          <a:ea typeface="Arial"/>
                          <a:cs typeface="Arial"/>
                          <a:sym typeface="Arial"/>
                        </a:rPr>
                        <a:t>Conversion to count rates</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Small</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7"/>
                  </a:ext>
                </a:extLst>
              </a:tr>
              <a:tr h="254000">
                <a:tc>
                  <a:txBody>
                    <a:bodyPr/>
                    <a:lstStyle/>
                    <a:p>
                      <a:pPr marL="0" marR="0" lvl="0" indent="0" algn="just" rtl="0">
                        <a:lnSpc>
                          <a:spcPct val="100000"/>
                        </a:lnSpc>
                        <a:spcBef>
                          <a:spcPts val="0"/>
                        </a:spcBef>
                        <a:spcAft>
                          <a:spcPts val="0"/>
                        </a:spcAft>
                        <a:buClr>
                          <a:schemeClr val="dk1"/>
                        </a:buClr>
                        <a:buSzPts val="500"/>
                        <a:buFont typeface="Arial"/>
                        <a:buNone/>
                      </a:pPr>
                      <a:r>
                        <a:rPr lang="en-US" sz="2000" b="0" u="none" strike="noStrike" cap="none">
                          <a:solidFill>
                            <a:srgbClr val="A5A5A5"/>
                          </a:solidFill>
                          <a:latin typeface="Arial"/>
                          <a:ea typeface="Arial"/>
                          <a:cs typeface="Arial"/>
                          <a:sym typeface="Arial"/>
                        </a:rPr>
                        <a:t>Flat fielding</a:t>
                      </a:r>
                      <a:endParaRPr sz="1400" b="0" u="none" strike="noStrike" cap="none">
                        <a:solidFill>
                          <a:srgbClr val="A5A5A5"/>
                        </a:solidFil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Significant</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9646"/>
                    </a:solidFill>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Large</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8"/>
                  </a:ext>
                </a:extLst>
              </a:tr>
              <a:tr h="254000">
                <a:tc>
                  <a:txBody>
                    <a:bodyPr/>
                    <a:lstStyle/>
                    <a:p>
                      <a:pPr marL="0" marR="0" lvl="0" indent="0" algn="just" rtl="0">
                        <a:lnSpc>
                          <a:spcPct val="100000"/>
                        </a:lnSpc>
                        <a:spcBef>
                          <a:spcPts val="0"/>
                        </a:spcBef>
                        <a:spcAft>
                          <a:spcPts val="0"/>
                        </a:spcAft>
                        <a:buClr>
                          <a:schemeClr val="dk1"/>
                        </a:buClr>
                        <a:buSzPts val="500"/>
                        <a:buFont typeface="Arial"/>
                        <a:buNone/>
                      </a:pPr>
                      <a:r>
                        <a:rPr lang="en-US" sz="2000" b="0" u="none" strike="noStrike" cap="none">
                          <a:solidFill>
                            <a:srgbClr val="A5A5A5"/>
                          </a:solidFill>
                          <a:latin typeface="Arial"/>
                          <a:ea typeface="Arial"/>
                          <a:cs typeface="Arial"/>
                          <a:sym typeface="Arial"/>
                        </a:rPr>
                        <a:t>Stray light correction</a:t>
                      </a:r>
                      <a:endParaRPr sz="1400" b="0" u="none" strike="noStrike" cap="none">
                        <a:solidFill>
                          <a:srgbClr val="A5A5A5"/>
                        </a:solidFil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Significant</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9646"/>
                    </a:solidFill>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Arial"/>
                          <a:ea typeface="Arial"/>
                          <a:cs typeface="Arial"/>
                          <a:sym typeface="Arial"/>
                        </a:rPr>
                        <a:t>Large</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9"/>
                  </a:ext>
                </a:extLst>
              </a:tr>
              <a:tr h="254000">
                <a:tc>
                  <a:txBody>
                    <a:bodyPr/>
                    <a:lstStyle/>
                    <a:p>
                      <a:pPr marL="0" marR="0" lvl="0" indent="0" algn="just" rtl="0">
                        <a:lnSpc>
                          <a:spcPct val="100000"/>
                        </a:lnSpc>
                        <a:spcBef>
                          <a:spcPts val="0"/>
                        </a:spcBef>
                        <a:spcAft>
                          <a:spcPts val="0"/>
                        </a:spcAft>
                        <a:buClr>
                          <a:srgbClr val="A5A5A5"/>
                        </a:buClr>
                        <a:buSzPts val="500"/>
                        <a:buFont typeface="Arial"/>
                        <a:buNone/>
                      </a:pPr>
                      <a:r>
                        <a:rPr lang="en-US" sz="2000" b="0" u="none" strike="noStrike" cap="none">
                          <a:solidFill>
                            <a:srgbClr val="A5A5A5"/>
                          </a:solidFill>
                          <a:latin typeface="Arial"/>
                          <a:ea typeface="Arial"/>
                          <a:cs typeface="Arial"/>
                          <a:sym typeface="Arial"/>
                        </a:rPr>
                        <a:t>Conversion to radiances*</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Significant</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9646"/>
                    </a:solidFill>
                  </a:tcPr>
                </a:tc>
                <a:tc>
                  <a:txBody>
                    <a:bodyPr/>
                    <a:lstStyle/>
                    <a:p>
                      <a:pPr marL="0" marR="0" lvl="0" indent="0" algn="ctr" rtl="0">
                        <a:lnSpc>
                          <a:spcPct val="100000"/>
                        </a:lnSpc>
                        <a:spcBef>
                          <a:spcPts val="0"/>
                        </a:spcBef>
                        <a:spcAft>
                          <a:spcPts val="0"/>
                        </a:spcAft>
                        <a:buClr>
                          <a:srgbClr val="A5A5A5"/>
                        </a:buClr>
                        <a:buSzPts val="500"/>
                        <a:buFont typeface="Arial"/>
                        <a:buNone/>
                      </a:pPr>
                      <a:r>
                        <a:rPr lang="en-US" sz="2000" u="none" strike="noStrike" cap="none">
                          <a:solidFill>
                            <a:srgbClr val="A5A5A5"/>
                          </a:solidFill>
                          <a:latin typeface="Arial"/>
                          <a:ea typeface="Arial"/>
                          <a:cs typeface="Arial"/>
                          <a:sym typeface="Arial"/>
                        </a:rPr>
                        <a:t>Significant</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9646"/>
                    </a:solidFill>
                  </a:tcPr>
                </a:tc>
                <a:extLst>
                  <a:ext uri="{0D108BD9-81ED-4DB2-BD59-A6C34878D82A}">
                    <a16:rowId xmlns:a16="http://schemas.microsoft.com/office/drawing/2014/main" val="10010"/>
                  </a:ext>
                </a:extLst>
              </a:tr>
            </a:tbl>
          </a:graphicData>
        </a:graphic>
      </p:graphicFrame>
      <p:sp>
        <p:nvSpPr>
          <p:cNvPr id="35" name="Google Shape;35;p5"/>
          <p:cNvSpPr/>
          <p:nvPr/>
        </p:nvSpPr>
        <p:spPr>
          <a:xfrm>
            <a:off x="276011" y="6012014"/>
            <a:ext cx="2500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Calibri"/>
              <a:buNone/>
            </a:pPr>
            <a:r>
              <a:rPr lang="en-US" sz="1800" b="0" i="1" u="none" strike="noStrike" cap="none">
                <a:solidFill>
                  <a:srgbClr val="000000"/>
                </a:solidFill>
                <a:latin typeface="Calibri"/>
                <a:ea typeface="Calibri"/>
                <a:cs typeface="Calibri"/>
                <a:sym typeface="Calibri"/>
              </a:rPr>
              <a:t>* Not done by SciGlob</a:t>
            </a:r>
            <a:endParaRPr sz="1400" b="0" i="0" u="none" strike="noStrike" cap="none">
              <a:solidFill>
                <a:srgbClr val="000000"/>
              </a:solidFill>
              <a:latin typeface="Arial"/>
              <a:ea typeface="Arial"/>
              <a:cs typeface="Arial"/>
              <a:sym typeface="Arial"/>
            </a:endParaRPr>
          </a:p>
        </p:txBody>
      </p:sp>
      <p:sp>
        <p:nvSpPr>
          <p:cNvPr id="36" name="Google Shape;36;p5"/>
          <p:cNvSpPr txBox="1"/>
          <p:nvPr/>
        </p:nvSpPr>
        <p:spPr>
          <a:xfrm>
            <a:off x="276000" y="1268725"/>
            <a:ext cx="8643000" cy="11943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This talk focuses on the dark correction and detector performance.</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No updates to stray light corrections since last STM (Sep 2019).</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See Huang’s talk for updates to UV flat field correction.</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sldNum" idx="12"/>
          </p:nvPr>
        </p:nvSpPr>
        <p:spPr>
          <a:xfrm>
            <a:off x="8532439" y="6381328"/>
            <a:ext cx="386676"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300"/>
              <a:buNone/>
            </a:pPr>
            <a:fld id="{00000000-1234-1234-1234-123412341234}" type="slidenum">
              <a:rPr lang="en-US"/>
              <a:t>3</a:t>
            </a:fld>
            <a:endParaRPr/>
          </a:p>
        </p:txBody>
      </p:sp>
      <p:sp>
        <p:nvSpPr>
          <p:cNvPr id="43" name="Google Shape;43;p6"/>
          <p:cNvSpPr txBox="1"/>
          <p:nvPr/>
        </p:nvSpPr>
        <p:spPr>
          <a:xfrm>
            <a:off x="3161250" y="367600"/>
            <a:ext cx="2821500" cy="84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L1a Processor </a:t>
            </a:r>
            <a:endParaRPr sz="2400" b="1" i="0" u="none" strike="noStrike" cap="none">
              <a:solidFill>
                <a:srgbClr val="00C0E6"/>
              </a:solidFill>
              <a:latin typeface="Arial"/>
              <a:ea typeface="Arial"/>
              <a:cs typeface="Arial"/>
              <a:sym typeface="Arial"/>
            </a:endParaRPr>
          </a:p>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Input Updates</a:t>
            </a:r>
            <a:endParaRPr sz="1400" b="0" i="0" u="none" strike="noStrike" cap="none">
              <a:solidFill>
                <a:srgbClr val="000000"/>
              </a:solidFill>
              <a:latin typeface="Arial"/>
              <a:ea typeface="Arial"/>
              <a:cs typeface="Arial"/>
              <a:sym typeface="Arial"/>
            </a:endParaRPr>
          </a:p>
        </p:txBody>
      </p:sp>
      <p:sp>
        <p:nvSpPr>
          <p:cNvPr id="44" name="Google Shape;44;p6"/>
          <p:cNvSpPr txBox="1"/>
          <p:nvPr/>
        </p:nvSpPr>
        <p:spPr>
          <a:xfrm>
            <a:off x="430650" y="1208500"/>
            <a:ext cx="8282700" cy="5281900"/>
          </a:xfrm>
          <a:prstGeom prst="rect">
            <a:avLst/>
          </a:prstGeom>
          <a:noFill/>
          <a:ln>
            <a:noFill/>
          </a:ln>
        </p:spPr>
        <p:txBody>
          <a:bodyPr spcFirstLastPara="1" wrap="square" lIns="91425" tIns="91425" rIns="91425" bIns="91425" anchor="t" anchorCtr="0">
            <a:noAutofit/>
          </a:bodyPr>
          <a:lstStyle/>
          <a:p>
            <a:pPr marL="4445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Submitted L1a processor version 16, incorporated into v03</a:t>
            </a:r>
            <a:endParaRPr sz="1400" b="0" i="0" u="none" strike="noStrike" cap="none">
              <a:solidFill>
                <a:srgbClr val="000000"/>
              </a:solidFill>
              <a:latin typeface="Arial"/>
              <a:ea typeface="Arial"/>
              <a:cs typeface="Arial"/>
              <a:sym typeface="Arial"/>
            </a:endParaRPr>
          </a:p>
          <a:p>
            <a:pPr marL="444500" marR="0" lvl="7" indent="-342900" algn="l" rtl="0">
              <a:lnSpc>
                <a:spcPct val="115000"/>
              </a:lnSpc>
              <a:spcBef>
                <a:spcPts val="0"/>
              </a:spcBef>
              <a:spcAft>
                <a:spcPts val="0"/>
              </a:spcAft>
              <a:buClr>
                <a:schemeClr val="dk1"/>
              </a:buClr>
              <a:buSzPts val="2000"/>
              <a:buFont typeface="Arial"/>
              <a:buChar char="•"/>
            </a:pPr>
            <a:r>
              <a:rPr lang="en-US" sz="2000">
                <a:solidFill>
                  <a:schemeClr val="dk1"/>
                </a:solidFill>
              </a:rPr>
              <a:t>I</a:t>
            </a:r>
            <a:r>
              <a:rPr lang="en-US" sz="2000" b="0" i="0" u="none" strike="noStrike" cap="none">
                <a:solidFill>
                  <a:schemeClr val="dk1"/>
                </a:solidFill>
                <a:latin typeface="Arial"/>
                <a:ea typeface="Arial"/>
                <a:cs typeface="Arial"/>
                <a:sym typeface="Arial"/>
              </a:rPr>
              <a:t>ncludes one flat field adjustment from Huang</a:t>
            </a:r>
            <a:endParaRPr sz="1400" b="0" i="0" u="none" strike="noStrike" cap="none">
              <a:solidFill>
                <a:srgbClr val="000000"/>
              </a:solidFill>
              <a:latin typeface="Arial"/>
              <a:ea typeface="Arial"/>
              <a:cs typeface="Arial"/>
              <a:sym typeface="Arial"/>
            </a:endParaRPr>
          </a:p>
          <a:p>
            <a:pPr marL="444500" marR="0" lvl="1" indent="-342900" algn="l" rtl="0">
              <a:lnSpc>
                <a:spcPct val="115000"/>
              </a:lnSpc>
              <a:spcBef>
                <a:spcPts val="0"/>
              </a:spcBef>
              <a:spcAft>
                <a:spcPts val="0"/>
              </a:spcAft>
              <a:buClr>
                <a:schemeClr val="dk1"/>
              </a:buClr>
              <a:buSzPts val="2000"/>
              <a:buFont typeface="Arial"/>
              <a:buChar char="•"/>
            </a:pPr>
            <a:r>
              <a:rPr lang="en-US" sz="2000">
                <a:solidFill>
                  <a:schemeClr val="dk1"/>
                </a:solidFill>
              </a:rPr>
              <a:t>A</a:t>
            </a:r>
            <a:r>
              <a:rPr lang="en-US" sz="2000" b="0" i="0" u="none" strike="noStrike" cap="none">
                <a:solidFill>
                  <a:schemeClr val="dk1"/>
                </a:solidFill>
                <a:latin typeface="Arial"/>
                <a:ea typeface="Arial"/>
                <a:cs typeface="Arial"/>
                <a:sym typeface="Arial"/>
              </a:rPr>
              <a:t>lso includes a backfix in one of the processing steps, which was needed due to a newer version of the python/numpy module:</a:t>
            </a:r>
            <a:endParaRPr sz="2000" b="0" i="0" u="none" strike="noStrike" cap="none">
              <a:solidFill>
                <a:schemeClr val="dk1"/>
              </a:solidFill>
              <a:latin typeface="Arial"/>
              <a:ea typeface="Arial"/>
              <a:cs typeface="Arial"/>
              <a:sym typeface="Arial"/>
            </a:endParaRPr>
          </a:p>
        </p:txBody>
      </p:sp>
      <p:pic>
        <p:nvPicPr>
          <p:cNvPr id="45" name="Google Shape;45;p6"/>
          <p:cNvPicPr preferRelativeResize="0"/>
          <p:nvPr/>
        </p:nvPicPr>
        <p:blipFill rotWithShape="1">
          <a:blip r:embed="rId3">
            <a:alphaModFix/>
          </a:blip>
          <a:srcRect/>
          <a:stretch/>
        </p:blipFill>
        <p:spPr>
          <a:xfrm>
            <a:off x="354450" y="3330661"/>
            <a:ext cx="8572500" cy="309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sldNum" idx="12"/>
          </p:nvPr>
        </p:nvSpPr>
        <p:spPr>
          <a:xfrm>
            <a:off x="8532439" y="6381328"/>
            <a:ext cx="386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4</a:t>
            </a:fld>
            <a:endParaRPr/>
          </a:p>
        </p:txBody>
      </p:sp>
      <p:sp>
        <p:nvSpPr>
          <p:cNvPr id="51" name="Google Shape;51;p7"/>
          <p:cNvSpPr txBox="1"/>
          <p:nvPr/>
        </p:nvSpPr>
        <p:spPr>
          <a:xfrm>
            <a:off x="3197075" y="260650"/>
            <a:ext cx="2640900" cy="77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Dark count</a:t>
            </a:r>
            <a:endParaRPr sz="2400" b="1" i="0" u="none" strike="noStrike" cap="none">
              <a:solidFill>
                <a:srgbClr val="00C0E6"/>
              </a:solidFill>
              <a:latin typeface="Arial"/>
              <a:ea typeface="Arial"/>
              <a:cs typeface="Arial"/>
              <a:sym typeface="Arial"/>
            </a:endParaRPr>
          </a:p>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Characterization</a:t>
            </a:r>
            <a:endParaRPr sz="2400" b="1" i="0" u="none" strike="noStrike" cap="none">
              <a:solidFill>
                <a:srgbClr val="00C0E6"/>
              </a:solidFill>
              <a:latin typeface="Arial"/>
              <a:ea typeface="Arial"/>
              <a:cs typeface="Arial"/>
              <a:sym typeface="Arial"/>
            </a:endParaRPr>
          </a:p>
        </p:txBody>
      </p:sp>
      <p:sp>
        <p:nvSpPr>
          <p:cNvPr id="52" name="Google Shape;52;p7"/>
          <p:cNvSpPr txBox="1"/>
          <p:nvPr/>
        </p:nvSpPr>
        <p:spPr>
          <a:xfrm>
            <a:off x="251375" y="5105350"/>
            <a:ext cx="8532300" cy="1417998"/>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Previous versions of the dark rate map implemented in v01 of the L1a differed from the weekly measured dark count exhibiting a seasonal cycle and drift (blue).  </a:t>
            </a:r>
            <a:endParaRPr sz="1400" b="0" i="0" u="none" strike="noStrike" cap="none">
              <a:solidFill>
                <a:srgbClr val="000000"/>
              </a:solidFill>
              <a:latin typeface="Arial"/>
              <a:ea typeface="Arial"/>
              <a:cs typeface="Arial"/>
              <a:sym typeface="Arial"/>
            </a:endParaRPr>
          </a:p>
          <a:p>
            <a:pPr marL="457200" marR="0" lvl="0" indent="-2286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Seasonal cycle and linear drift were characterized (green and black dashed) and used to improve dark rate correction for v02 and v03 of L1a. The performance of the characterization is given by the difference between latest dark rate map and weekly measured dark count (red).</a:t>
            </a:r>
            <a:endParaRPr sz="1400" b="0" i="0" u="none" strike="noStrike" cap="none">
              <a:solidFill>
                <a:srgbClr val="000000"/>
              </a:solidFill>
              <a:latin typeface="Arial"/>
              <a:ea typeface="Arial"/>
              <a:cs typeface="Arial"/>
              <a:sym typeface="Arial"/>
            </a:endParaRPr>
          </a:p>
          <a:p>
            <a:pPr marL="457200" marR="0" lvl="0" indent="-2286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However, this characterization really began to break down as 2020 data came in. So…</a:t>
            </a:r>
            <a:endParaRPr sz="1400" b="0" i="0" u="none" strike="noStrike" cap="none">
              <a:solidFill>
                <a:srgbClr val="000000"/>
              </a:solidFill>
              <a:latin typeface="Arial"/>
              <a:ea typeface="Arial"/>
              <a:cs typeface="Arial"/>
              <a:sym typeface="Arial"/>
            </a:endParaRPr>
          </a:p>
        </p:txBody>
      </p:sp>
      <p:sp>
        <p:nvSpPr>
          <p:cNvPr id="53" name="Google Shape;53;p7"/>
          <p:cNvSpPr txBox="1"/>
          <p:nvPr/>
        </p:nvSpPr>
        <p:spPr>
          <a:xfrm>
            <a:off x="6969675" y="1281050"/>
            <a:ext cx="2133600" cy="13485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80000"/>
              </a:lnSpc>
              <a:spcBef>
                <a:spcPts val="310"/>
              </a:spcBef>
              <a:spcAft>
                <a:spcPts val="0"/>
              </a:spcAft>
              <a:buClr>
                <a:srgbClr val="000000"/>
              </a:buClr>
              <a:buSzPts val="1550"/>
              <a:buFont typeface="Arial"/>
              <a:buNone/>
            </a:pPr>
            <a:r>
              <a:rPr lang="en-US" sz="1550" b="0" i="0" u="none" strike="noStrike" cap="none">
                <a:solidFill>
                  <a:srgbClr val="4A86E8"/>
                </a:solidFill>
                <a:latin typeface="Arial"/>
                <a:ea typeface="Arial"/>
                <a:cs typeface="Arial"/>
                <a:sym typeface="Arial"/>
              </a:rPr>
              <a:t>Measured dark anomaly (blue points) represents difference between in-flight darks and pre-launch dark characterization.</a:t>
            </a:r>
            <a:endParaRPr sz="1400" b="0" i="0" u="none" strike="noStrike" cap="none">
              <a:solidFill>
                <a:srgbClr val="4A86E8"/>
              </a:solidFill>
              <a:latin typeface="Calibri"/>
              <a:ea typeface="Calibri"/>
              <a:cs typeface="Calibri"/>
              <a:sym typeface="Calibri"/>
            </a:endParaRPr>
          </a:p>
        </p:txBody>
      </p:sp>
      <p:sp>
        <p:nvSpPr>
          <p:cNvPr id="54" name="Google Shape;54;p7"/>
          <p:cNvSpPr txBox="1"/>
          <p:nvPr/>
        </p:nvSpPr>
        <p:spPr>
          <a:xfrm>
            <a:off x="6969675" y="2752400"/>
            <a:ext cx="2133600" cy="1196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80000"/>
              </a:lnSpc>
              <a:spcBef>
                <a:spcPts val="310"/>
              </a:spcBef>
              <a:spcAft>
                <a:spcPts val="0"/>
              </a:spcAft>
              <a:buClr>
                <a:srgbClr val="000000"/>
              </a:buClr>
              <a:buSzPts val="1550"/>
              <a:buFont typeface="Arial"/>
              <a:buNone/>
            </a:pPr>
            <a:r>
              <a:rPr lang="en-US" sz="1550" b="0" i="0" u="none" strike="noStrike" cap="none">
                <a:solidFill>
                  <a:srgbClr val="FF0000"/>
                </a:solidFill>
                <a:latin typeface="Arial"/>
                <a:ea typeface="Arial"/>
                <a:cs typeface="Arial"/>
                <a:sym typeface="Arial"/>
              </a:rPr>
              <a:t>Red data points are residuals between measured dark anomaly (blue) and CALFILE V16 fit. </a:t>
            </a:r>
            <a:endParaRPr sz="1400" b="0" i="0" u="none" strike="noStrike" cap="none">
              <a:solidFill>
                <a:srgbClr val="000000"/>
              </a:solidFill>
              <a:latin typeface="Calibri"/>
              <a:ea typeface="Calibri"/>
              <a:cs typeface="Calibri"/>
              <a:sym typeface="Calibri"/>
            </a:endParaRPr>
          </a:p>
        </p:txBody>
      </p:sp>
      <p:pic>
        <p:nvPicPr>
          <p:cNvPr id="55" name="Google Shape;55;p7" descr="Chart&#10;&#10;Description automatically generated"/>
          <p:cNvPicPr preferRelativeResize="0"/>
          <p:nvPr/>
        </p:nvPicPr>
        <p:blipFill rotWithShape="1">
          <a:blip r:embed="rId3">
            <a:alphaModFix/>
          </a:blip>
          <a:srcRect/>
          <a:stretch/>
        </p:blipFill>
        <p:spPr>
          <a:xfrm>
            <a:off x="251375" y="1038550"/>
            <a:ext cx="6715896" cy="3757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sldNum" idx="12"/>
          </p:nvPr>
        </p:nvSpPr>
        <p:spPr>
          <a:xfrm>
            <a:off x="8532439" y="6381328"/>
            <a:ext cx="386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5</a:t>
            </a:fld>
            <a:endParaRPr/>
          </a:p>
        </p:txBody>
      </p:sp>
      <p:sp>
        <p:nvSpPr>
          <p:cNvPr id="61" name="Google Shape;61;p8"/>
          <p:cNvSpPr txBox="1"/>
          <p:nvPr/>
        </p:nvSpPr>
        <p:spPr>
          <a:xfrm>
            <a:off x="3197075" y="260650"/>
            <a:ext cx="2640900" cy="77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Dark count</a:t>
            </a:r>
            <a:endParaRPr sz="2400" b="1" i="0" u="none" strike="noStrike" cap="none">
              <a:solidFill>
                <a:srgbClr val="00C0E6"/>
              </a:solidFill>
              <a:latin typeface="Arial"/>
              <a:ea typeface="Arial"/>
              <a:cs typeface="Arial"/>
              <a:sym typeface="Arial"/>
            </a:endParaRPr>
          </a:p>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Characterization</a:t>
            </a:r>
            <a:endParaRPr sz="2400" b="1" i="0" u="none" strike="noStrike" cap="none">
              <a:solidFill>
                <a:srgbClr val="00C0E6"/>
              </a:solidFill>
              <a:latin typeface="Arial"/>
              <a:ea typeface="Arial"/>
              <a:cs typeface="Arial"/>
              <a:sym typeface="Arial"/>
            </a:endParaRPr>
          </a:p>
        </p:txBody>
      </p:sp>
      <p:sp>
        <p:nvSpPr>
          <p:cNvPr id="62" name="Google Shape;62;p8"/>
          <p:cNvSpPr txBox="1"/>
          <p:nvPr/>
        </p:nvSpPr>
        <p:spPr>
          <a:xfrm>
            <a:off x="251375" y="4892813"/>
            <a:ext cx="8532300" cy="1630535"/>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Further refinement to the characterization improved the performance, particularly in the two most recent peaks (including 2020 data).</a:t>
            </a:r>
            <a:endParaRPr sz="1400" b="0" i="0" u="none" strike="noStrike" cap="none">
              <a:solidFill>
                <a:srgbClr val="000000"/>
              </a:solidFill>
              <a:latin typeface="Arial"/>
              <a:ea typeface="Arial"/>
              <a:cs typeface="Arial"/>
              <a:sym typeface="Arial"/>
            </a:endParaRPr>
          </a:p>
          <a:p>
            <a:pPr marL="457200" marR="0" lvl="0" indent="-1397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457200" marR="0" lvl="0" indent="-1397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457200" marR="0" lvl="0" indent="-1397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457200" marR="0" lvl="0" indent="-2286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 difference between the methods on this slide and the last are illustrated above: the sinusoidal is given free period and linear amplitude in time.</a:t>
            </a:r>
            <a:endParaRPr sz="1400" b="0" i="0" u="none" strike="noStrike" cap="none">
              <a:solidFill>
                <a:srgbClr val="000000"/>
              </a:solidFill>
              <a:latin typeface="Arial"/>
              <a:ea typeface="Arial"/>
              <a:cs typeface="Arial"/>
              <a:sym typeface="Arial"/>
            </a:endParaRPr>
          </a:p>
        </p:txBody>
      </p:sp>
      <p:sp>
        <p:nvSpPr>
          <p:cNvPr id="63" name="Google Shape;63;p8"/>
          <p:cNvSpPr txBox="1"/>
          <p:nvPr/>
        </p:nvSpPr>
        <p:spPr>
          <a:xfrm>
            <a:off x="6969675" y="1281050"/>
            <a:ext cx="2133600" cy="13485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80000"/>
              </a:lnSpc>
              <a:spcBef>
                <a:spcPts val="310"/>
              </a:spcBef>
              <a:spcAft>
                <a:spcPts val="0"/>
              </a:spcAft>
              <a:buClr>
                <a:srgbClr val="000000"/>
              </a:buClr>
              <a:buSzPts val="1550"/>
              <a:buFont typeface="Arial"/>
              <a:buNone/>
            </a:pPr>
            <a:r>
              <a:rPr lang="en-US" sz="1550" b="0" i="0" u="none" strike="noStrike" cap="none">
                <a:solidFill>
                  <a:srgbClr val="4A86E8"/>
                </a:solidFill>
                <a:latin typeface="Arial"/>
                <a:ea typeface="Arial"/>
                <a:cs typeface="Arial"/>
                <a:sym typeface="Arial"/>
              </a:rPr>
              <a:t>Measured dark anomaly (blue points) represents difference between in-flight darks and pre-launch dark characterization.</a:t>
            </a:r>
            <a:endParaRPr sz="1400" b="0" i="0" u="none" strike="noStrike" cap="none">
              <a:solidFill>
                <a:srgbClr val="4A86E8"/>
              </a:solidFill>
              <a:latin typeface="Calibri"/>
              <a:ea typeface="Calibri"/>
              <a:cs typeface="Calibri"/>
              <a:sym typeface="Calibri"/>
            </a:endParaRPr>
          </a:p>
        </p:txBody>
      </p:sp>
      <p:sp>
        <p:nvSpPr>
          <p:cNvPr id="64" name="Google Shape;64;p8"/>
          <p:cNvSpPr txBox="1"/>
          <p:nvPr/>
        </p:nvSpPr>
        <p:spPr>
          <a:xfrm>
            <a:off x="6969675" y="2752400"/>
            <a:ext cx="2133600" cy="1196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80000"/>
              </a:lnSpc>
              <a:spcBef>
                <a:spcPts val="310"/>
              </a:spcBef>
              <a:spcAft>
                <a:spcPts val="0"/>
              </a:spcAft>
              <a:buClr>
                <a:srgbClr val="000000"/>
              </a:buClr>
              <a:buSzPts val="1550"/>
              <a:buFont typeface="Arial"/>
              <a:buNone/>
            </a:pPr>
            <a:r>
              <a:rPr lang="en-US" sz="1550" b="0" i="0" u="none" strike="noStrike" cap="none">
                <a:solidFill>
                  <a:srgbClr val="FF0000"/>
                </a:solidFill>
                <a:latin typeface="Arial"/>
                <a:ea typeface="Arial"/>
                <a:cs typeface="Arial"/>
                <a:sym typeface="Arial"/>
              </a:rPr>
              <a:t>Red data points are residuals between measured dark anomaly (blue) and CALFILE V16 fit. </a:t>
            </a:r>
            <a:endParaRPr sz="1400" b="0" i="0" u="none" strike="noStrike" cap="none">
              <a:solidFill>
                <a:srgbClr val="000000"/>
              </a:solidFill>
              <a:latin typeface="Calibri"/>
              <a:ea typeface="Calibri"/>
              <a:cs typeface="Calibri"/>
              <a:sym typeface="Calibri"/>
            </a:endParaRPr>
          </a:p>
        </p:txBody>
      </p:sp>
      <p:pic>
        <p:nvPicPr>
          <p:cNvPr id="65" name="Google Shape;65;p8"/>
          <p:cNvPicPr preferRelativeResize="0"/>
          <p:nvPr/>
        </p:nvPicPr>
        <p:blipFill rotWithShape="1">
          <a:blip r:embed="rId3">
            <a:alphaModFix/>
          </a:blip>
          <a:srcRect/>
          <a:stretch/>
        </p:blipFill>
        <p:spPr>
          <a:xfrm>
            <a:off x="2598439" y="5381509"/>
            <a:ext cx="3947123" cy="261916"/>
          </a:xfrm>
          <a:prstGeom prst="rect">
            <a:avLst/>
          </a:prstGeom>
          <a:noFill/>
          <a:ln>
            <a:noFill/>
          </a:ln>
        </p:spPr>
      </p:pic>
      <p:pic>
        <p:nvPicPr>
          <p:cNvPr id="66" name="Google Shape;66;p8"/>
          <p:cNvPicPr preferRelativeResize="0"/>
          <p:nvPr/>
        </p:nvPicPr>
        <p:blipFill rotWithShape="1">
          <a:blip r:embed="rId4">
            <a:alphaModFix/>
          </a:blip>
          <a:srcRect/>
          <a:stretch/>
        </p:blipFill>
        <p:spPr>
          <a:xfrm>
            <a:off x="2598438" y="5735547"/>
            <a:ext cx="3947124" cy="238333"/>
          </a:xfrm>
          <a:prstGeom prst="rect">
            <a:avLst/>
          </a:prstGeom>
          <a:noFill/>
          <a:ln>
            <a:noFill/>
          </a:ln>
        </p:spPr>
      </p:pic>
      <p:pic>
        <p:nvPicPr>
          <p:cNvPr id="67" name="Google Shape;67;p8" descr="Chart, scatter chart&#10;&#10;Description automatically generated"/>
          <p:cNvPicPr preferRelativeResize="0"/>
          <p:nvPr/>
        </p:nvPicPr>
        <p:blipFill rotWithShape="1">
          <a:blip r:embed="rId5">
            <a:alphaModFix/>
          </a:blip>
          <a:srcRect/>
          <a:stretch/>
        </p:blipFill>
        <p:spPr>
          <a:xfrm>
            <a:off x="251375" y="1086157"/>
            <a:ext cx="6718301" cy="3759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9"/>
          <p:cNvSpPr txBox="1">
            <a:spLocks noGrp="1"/>
          </p:cNvSpPr>
          <p:nvPr>
            <p:ph type="sldNum" idx="12"/>
          </p:nvPr>
        </p:nvSpPr>
        <p:spPr>
          <a:xfrm>
            <a:off x="8532439" y="6381328"/>
            <a:ext cx="386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300"/>
              <a:buNone/>
            </a:pPr>
            <a:fld id="{00000000-1234-1234-1234-123412341234}" type="slidenum">
              <a:rPr lang="en-US"/>
              <a:t>6</a:t>
            </a:fld>
            <a:endParaRPr/>
          </a:p>
        </p:txBody>
      </p:sp>
      <p:sp>
        <p:nvSpPr>
          <p:cNvPr id="73" name="Google Shape;73;p9"/>
          <p:cNvSpPr txBox="1"/>
          <p:nvPr/>
        </p:nvSpPr>
        <p:spPr>
          <a:xfrm>
            <a:off x="2948600" y="260650"/>
            <a:ext cx="3001200" cy="79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V3 Dark count</a:t>
            </a:r>
            <a:endParaRPr sz="2400" b="1" i="0" u="none" strike="noStrike" cap="none">
              <a:solidFill>
                <a:srgbClr val="00C0E6"/>
              </a:solidFill>
              <a:latin typeface="Arial"/>
              <a:ea typeface="Arial"/>
              <a:cs typeface="Arial"/>
              <a:sym typeface="Arial"/>
            </a:endParaRPr>
          </a:p>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correction results</a:t>
            </a:r>
            <a:endParaRPr sz="2400" b="1" i="0" u="none" strike="noStrike" cap="none">
              <a:solidFill>
                <a:srgbClr val="00C0E6"/>
              </a:solidFill>
              <a:latin typeface="Arial"/>
              <a:ea typeface="Arial"/>
              <a:cs typeface="Arial"/>
              <a:sym typeface="Arial"/>
            </a:endParaRPr>
          </a:p>
        </p:txBody>
      </p:sp>
      <p:pic>
        <p:nvPicPr>
          <p:cNvPr id="74" name="Google Shape;74;p9" descr="Chart, scatter chart&#10;&#10;Description automatically generated"/>
          <p:cNvPicPr preferRelativeResize="0"/>
          <p:nvPr/>
        </p:nvPicPr>
        <p:blipFill rotWithShape="1">
          <a:blip r:embed="rId3">
            <a:alphaModFix/>
          </a:blip>
          <a:srcRect/>
          <a:stretch/>
        </p:blipFill>
        <p:spPr>
          <a:xfrm>
            <a:off x="482439" y="1206343"/>
            <a:ext cx="5142684" cy="2493422"/>
          </a:xfrm>
          <a:prstGeom prst="rect">
            <a:avLst/>
          </a:prstGeom>
          <a:noFill/>
          <a:ln>
            <a:noFill/>
          </a:ln>
        </p:spPr>
      </p:pic>
      <p:pic>
        <p:nvPicPr>
          <p:cNvPr id="75" name="Google Shape;75;p9" descr="A picture containing chart&#10;&#10;Description automatically generated"/>
          <p:cNvPicPr preferRelativeResize="0"/>
          <p:nvPr/>
        </p:nvPicPr>
        <p:blipFill rotWithShape="1">
          <a:blip r:embed="rId4">
            <a:alphaModFix/>
          </a:blip>
          <a:srcRect/>
          <a:stretch/>
        </p:blipFill>
        <p:spPr>
          <a:xfrm>
            <a:off x="5849984" y="1060150"/>
            <a:ext cx="3294016" cy="2785809"/>
          </a:xfrm>
          <a:prstGeom prst="rect">
            <a:avLst/>
          </a:prstGeom>
          <a:noFill/>
          <a:ln>
            <a:noFill/>
          </a:ln>
        </p:spPr>
      </p:pic>
      <p:pic>
        <p:nvPicPr>
          <p:cNvPr id="76" name="Google Shape;76;p9" descr="Chart, scatter chart&#10;&#10;Description automatically generated"/>
          <p:cNvPicPr preferRelativeResize="0"/>
          <p:nvPr/>
        </p:nvPicPr>
        <p:blipFill rotWithShape="1">
          <a:blip r:embed="rId5">
            <a:alphaModFix/>
          </a:blip>
          <a:srcRect/>
          <a:stretch/>
        </p:blipFill>
        <p:spPr>
          <a:xfrm>
            <a:off x="1803679" y="3845959"/>
            <a:ext cx="5536642" cy="29012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0"/>
          <p:cNvSpPr txBox="1">
            <a:spLocks noGrp="1"/>
          </p:cNvSpPr>
          <p:nvPr>
            <p:ph type="sldNum" idx="12"/>
          </p:nvPr>
        </p:nvSpPr>
        <p:spPr>
          <a:xfrm>
            <a:off x="8532439" y="6381328"/>
            <a:ext cx="386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7</a:t>
            </a:fld>
            <a:endParaRPr/>
          </a:p>
        </p:txBody>
      </p:sp>
      <p:sp>
        <p:nvSpPr>
          <p:cNvPr id="82" name="Google Shape;82;p10"/>
          <p:cNvSpPr txBox="1"/>
          <p:nvPr/>
        </p:nvSpPr>
        <p:spPr>
          <a:xfrm>
            <a:off x="3563887" y="260647"/>
            <a:ext cx="1944300" cy="46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Dark bias</a:t>
            </a:r>
            <a:endParaRPr sz="1400" b="0" i="0" u="none" strike="noStrike" cap="none">
              <a:solidFill>
                <a:srgbClr val="000000"/>
              </a:solidFill>
              <a:latin typeface="Arial"/>
              <a:ea typeface="Arial"/>
              <a:cs typeface="Arial"/>
              <a:sym typeface="Arial"/>
            </a:endParaRPr>
          </a:p>
        </p:txBody>
      </p:sp>
      <p:sp>
        <p:nvSpPr>
          <p:cNvPr id="83" name="Google Shape;83;p10"/>
          <p:cNvSpPr txBox="1"/>
          <p:nvPr/>
        </p:nvSpPr>
        <p:spPr>
          <a:xfrm>
            <a:off x="170750" y="1052725"/>
            <a:ext cx="8506800" cy="1081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The dark bias continues to change in an "unpredictable way". However this has no consequences in the dark correction, since the information of the oversampled pixels is included in the dark map.</a:t>
            </a:r>
            <a:endParaRPr sz="1400" b="0" i="0" u="none" strike="noStrike" cap="none">
              <a:solidFill>
                <a:srgbClr val="000000"/>
              </a:solidFill>
              <a:latin typeface="Arial"/>
              <a:ea typeface="Arial"/>
              <a:cs typeface="Arial"/>
              <a:sym typeface="Arial"/>
            </a:endParaRPr>
          </a:p>
        </p:txBody>
      </p:sp>
      <p:pic>
        <p:nvPicPr>
          <p:cNvPr id="84" name="Google Shape;84;p10" descr="Chart, line chart&#10;&#10;Description automatically generated"/>
          <p:cNvPicPr preferRelativeResize="0"/>
          <p:nvPr/>
        </p:nvPicPr>
        <p:blipFill rotWithShape="1">
          <a:blip r:embed="rId3">
            <a:alphaModFix/>
          </a:blip>
          <a:srcRect/>
          <a:stretch/>
        </p:blipFill>
        <p:spPr>
          <a:xfrm>
            <a:off x="0" y="1926312"/>
            <a:ext cx="9144000" cy="48201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a:spLocks noGrp="1"/>
          </p:cNvSpPr>
          <p:nvPr>
            <p:ph type="sldNum" idx="12"/>
          </p:nvPr>
        </p:nvSpPr>
        <p:spPr>
          <a:xfrm>
            <a:off x="8532439" y="6381328"/>
            <a:ext cx="386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8</a:t>
            </a:fld>
            <a:endParaRPr/>
          </a:p>
        </p:txBody>
      </p:sp>
      <p:sp>
        <p:nvSpPr>
          <p:cNvPr id="90" name="Google Shape;90;p11"/>
          <p:cNvSpPr txBox="1"/>
          <p:nvPr/>
        </p:nvSpPr>
        <p:spPr>
          <a:xfrm>
            <a:off x="3563887" y="260647"/>
            <a:ext cx="1944300" cy="46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Read Noise</a:t>
            </a:r>
            <a:endParaRPr sz="1400" b="0" i="0" u="none" strike="noStrike" cap="none">
              <a:solidFill>
                <a:srgbClr val="000000"/>
              </a:solidFill>
              <a:latin typeface="Arial"/>
              <a:ea typeface="Arial"/>
              <a:cs typeface="Arial"/>
              <a:sym typeface="Arial"/>
            </a:endParaRPr>
          </a:p>
        </p:txBody>
      </p:sp>
      <p:sp>
        <p:nvSpPr>
          <p:cNvPr id="91" name="Google Shape;91;p11"/>
          <p:cNvSpPr txBox="1"/>
          <p:nvPr/>
        </p:nvSpPr>
        <p:spPr>
          <a:xfrm>
            <a:off x="170750" y="1052725"/>
            <a:ext cx="8506800" cy="1081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Read noise, or the signal variations induced during the clocking and readout process of the CCD, remains stable in CCUMODE 3 (blue dots).  CCUMODE 4 read noise not sampled enough to make a definitive assessment.</a:t>
            </a:r>
            <a:endParaRPr sz="1400" b="0" i="0" u="none" strike="noStrike" cap="none">
              <a:solidFill>
                <a:srgbClr val="000000"/>
              </a:solidFill>
              <a:latin typeface="Arial"/>
              <a:ea typeface="Arial"/>
              <a:cs typeface="Arial"/>
              <a:sym typeface="Arial"/>
            </a:endParaRPr>
          </a:p>
        </p:txBody>
      </p:sp>
      <p:pic>
        <p:nvPicPr>
          <p:cNvPr id="92" name="Google Shape;92;p11" descr="A picture containing chart&#10;&#10;Description automatically generated"/>
          <p:cNvPicPr preferRelativeResize="0"/>
          <p:nvPr/>
        </p:nvPicPr>
        <p:blipFill rotWithShape="1">
          <a:blip r:embed="rId3">
            <a:alphaModFix/>
          </a:blip>
          <a:srcRect/>
          <a:stretch/>
        </p:blipFill>
        <p:spPr>
          <a:xfrm>
            <a:off x="0" y="2018667"/>
            <a:ext cx="9144000" cy="48393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532439" y="6381328"/>
            <a:ext cx="386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9</a:t>
            </a:fld>
            <a:endParaRPr/>
          </a:p>
        </p:txBody>
      </p:sp>
      <p:sp>
        <p:nvSpPr>
          <p:cNvPr id="98" name="Google Shape;98;p12"/>
          <p:cNvSpPr txBox="1"/>
          <p:nvPr/>
        </p:nvSpPr>
        <p:spPr>
          <a:xfrm>
            <a:off x="3027728" y="260647"/>
            <a:ext cx="3088544" cy="9087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C0E6"/>
              </a:buClr>
              <a:buSzPts val="600"/>
              <a:buFont typeface="Arial"/>
              <a:buNone/>
            </a:pPr>
            <a:r>
              <a:rPr lang="en-US" sz="2400" b="1" i="0" u="none" strike="noStrike" cap="none">
                <a:solidFill>
                  <a:srgbClr val="00C0E6"/>
                </a:solidFill>
                <a:latin typeface="Arial"/>
                <a:ea typeface="Arial"/>
                <a:cs typeface="Arial"/>
                <a:sym typeface="Arial"/>
              </a:rPr>
              <a:t>Saturated and Enhanced Pixels</a:t>
            </a:r>
            <a:endParaRPr sz="1400" b="0" i="0" u="none" strike="noStrike" cap="none">
              <a:solidFill>
                <a:srgbClr val="000000"/>
              </a:solidFill>
              <a:latin typeface="Arial"/>
              <a:ea typeface="Arial"/>
              <a:cs typeface="Arial"/>
              <a:sym typeface="Arial"/>
            </a:endParaRPr>
          </a:p>
        </p:txBody>
      </p:sp>
      <p:sp>
        <p:nvSpPr>
          <p:cNvPr id="99" name="Google Shape;99;p12"/>
          <p:cNvSpPr txBox="1"/>
          <p:nvPr/>
        </p:nvSpPr>
        <p:spPr>
          <a:xfrm>
            <a:off x="155710" y="1169357"/>
            <a:ext cx="8506800" cy="90871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In-flight dark calibration observations also used to monitor pixel behavior.  Saturated pixels are those that return values at pixel full well and/or ADC maximum while  moderately and strongly enhanced pixels are N-sigma from mean of normal distribution.</a:t>
            </a:r>
            <a:endParaRPr sz="1800" b="0" i="0" u="none" strike="noStrike" cap="none">
              <a:solidFill>
                <a:srgbClr val="000000"/>
              </a:solidFill>
              <a:latin typeface="Calibri"/>
              <a:ea typeface="Calibri"/>
              <a:cs typeface="Calibri"/>
              <a:sym typeface="Calibri"/>
            </a:endParaRPr>
          </a:p>
        </p:txBody>
      </p:sp>
      <p:pic>
        <p:nvPicPr>
          <p:cNvPr id="100" name="Google Shape;100;p12" descr="Chart, scatter chart&#10;&#10;Description automatically generated"/>
          <p:cNvPicPr preferRelativeResize="0"/>
          <p:nvPr/>
        </p:nvPicPr>
        <p:blipFill rotWithShape="1">
          <a:blip r:embed="rId3">
            <a:alphaModFix/>
          </a:blip>
          <a:srcRect/>
          <a:stretch/>
        </p:blipFill>
        <p:spPr>
          <a:xfrm>
            <a:off x="0" y="2078067"/>
            <a:ext cx="9144000" cy="4832910"/>
          </a:xfrm>
          <a:prstGeom prst="rect">
            <a:avLst/>
          </a:prstGeom>
          <a:noFill/>
          <a:ln>
            <a:noFill/>
          </a:ln>
        </p:spPr>
      </p:pic>
    </p:spTree>
  </p:cSld>
  <p:clrMapOvr>
    <a:masterClrMapping/>
  </p:clrMapOvr>
</p:sld>
</file>

<file path=ppt/theme/theme1.xml><?xml version="1.0" encoding="utf-8"?>
<a:theme xmlns:a="http://schemas.openxmlformats.org/drawingml/2006/main" name="Benutzerdefiniertes Design">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706</Words>
  <Application>Microsoft Office PowerPoint</Application>
  <PresentationFormat>On-screen Show (4:3)</PresentationFormat>
  <Paragraphs>99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Benutzerdefiniertes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Gavin McCauley</cp:lastModifiedBy>
  <cp:revision>1</cp:revision>
  <dcterms:modified xsi:type="dcterms:W3CDTF">2020-10-05T21:25:20Z</dcterms:modified>
</cp:coreProperties>
</file>