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78" r:id="rId5"/>
    <p:sldId id="281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/>
    <p:restoredTop sz="96327"/>
  </p:normalViewPr>
  <p:slideViewPr>
    <p:cSldViewPr snapToGrid="0" snapToObjects="1">
      <p:cViewPr>
        <p:scale>
          <a:sx n="123" d="100"/>
          <a:sy n="123" d="100"/>
        </p:scale>
        <p:origin x="11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8E64-F486-BB41-9314-6B96B6428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9B0D4-B368-6743-A877-EA29A3790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A3D21-A302-674E-8893-6343A2FE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10CBF-27DE-D24F-808E-D0B30621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2804E-5BFE-E74B-B319-590C66ED4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4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CF89-C10F-5640-B61B-22C3F3A4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16287-222B-2D4C-9E54-5FB4444F2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611A2-8994-A04F-A1D1-6139E947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58BC4-FDE6-DB4D-8E09-A4D42DC2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DD1B4-ADF0-C444-B8A1-2BC0F378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6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C8A200-01F6-FF49-AAC5-234A17477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E1003-8B50-7A45-B6DE-9C663647D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9A3D6-CDE5-E14D-9532-E035A895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E2B18-7FCF-2847-BB95-1A70828F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DD9DE-170B-534E-9DBE-817C9C08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5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0978-A79F-7D48-83DE-635AEFA4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05EB4-3EF8-6B42-A1B8-A48A95E03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97367-8D74-F24F-BA2B-9C2F15215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23BA3-B7C8-854D-8523-16545625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1EEED-4511-4A49-8114-D4B330F3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3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E22C0-AF1D-7741-8AC4-164F8CDF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3AF0A-C99C-0346-9474-5EA0FDE05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28F90-CC4B-DD44-B07F-8FB9CCA0A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A56C9-7898-D543-ACDE-3075B04B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7D17-EF2A-6A45-A9F1-3D8B68AF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6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68626-57CC-D547-BACA-216E0C1F5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3C142-0F10-3C4E-B77D-4864D9A696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5BF71-9681-AE42-8D3F-14F46A46E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B0096-3532-BD4C-9027-77670CCED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3A142-A69D-F54D-ABC8-F77E87A9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439AD-41A6-CD44-8A99-BA7EE501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72D1-2407-D746-BB9E-A9565E71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7C0E9-78AE-494A-BF50-85BA909C5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6855A-FF25-1D48-8B34-F7B53E3C0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691D9-E2ED-FC49-80A9-40ACADC0D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0A9E5D-C116-704C-B501-D98BB3B81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987F55-BF90-274A-920E-62895E94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E8BA9-2A3E-694C-B62B-AF8FAA25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7EE32-445A-C243-A067-A5E64F57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6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ACD7-61BE-1E49-9CD7-0CC49F028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DDAFCD-0E68-A54B-AFD9-BD6F0D01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4CBD5-FA90-0B46-83C8-95B04DB7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7D58E-DF2F-C842-A041-54929BAB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0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88DA3C-52BB-AB4F-ACD8-DCE70648D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548495-105A-504A-B756-FC02AEA2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723A-AAF1-2F4E-BB26-287AE844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6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A3BC-95CC-A44E-8648-271A3E1B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50D93-4EAA-1E44-9ACC-1A7E41EC5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8CC2E-B8D7-E84F-A803-F35BD7378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7561C-AB70-7647-A089-B0FCB415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E3C27-2B0E-A04D-B6E8-BCEDFA5A9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0C286-B58C-DE41-8797-338335D7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C5E6B-76E6-0148-B53C-A46E9D4B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7A49A1-6433-2343-ADF0-01F92D8F3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97B25-AF68-4141-8E47-618EBC7A4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73D53-6CA5-F548-81D2-9D7B1A3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A47E6-4CEF-B54D-B366-B6EB8390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95825-CB00-1A4B-B432-914AA2E0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2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17A1A6-0D84-4648-AE9C-A652374E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9375C-6692-5E4B-B9C8-1CC566004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EF493-2630-7842-B099-A2462FA8B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422E5-B829-9142-84A3-DBCF48F32AF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EFCB7-B204-404E-9500-2AAAAF626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21829-D38B-FB45-A30A-7ECDB4C1F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1CE7C-2864-DD49-9B41-2AD90404D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4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82799" y="1035285"/>
            <a:ext cx="800946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omic Sans MS"/>
                <a:cs typeface="Comic Sans MS"/>
              </a:rPr>
              <a:t>Development of a Science Quality Ocean Surface PAR Product from EPIC/DSCOVR Data (Update)</a:t>
            </a:r>
            <a:endParaRPr lang="en-US" sz="2800" dirty="0">
              <a:latin typeface="Comic Sans MS"/>
              <a:cs typeface="Comic Sans MS"/>
            </a:endParaRPr>
          </a:p>
          <a:p>
            <a:pPr algn="just"/>
            <a:endParaRPr lang="en-US" sz="3200" dirty="0">
              <a:latin typeface="Comic Sans MS"/>
              <a:cs typeface="Comic Sans MS"/>
            </a:endParaRPr>
          </a:p>
          <a:p>
            <a:pPr algn="just"/>
            <a:r>
              <a:rPr lang="en-US" sz="2400" dirty="0">
                <a:latin typeface="Comic Sans MS"/>
                <a:cs typeface="Comic Sans MS"/>
              </a:rPr>
              <a:t>Robert Frouin, Jing Tan </a:t>
            </a:r>
          </a:p>
          <a:p>
            <a:pPr algn="just"/>
            <a:endParaRPr lang="en-US" baseline="30000" dirty="0">
              <a:latin typeface="Comic Sans MS"/>
              <a:cs typeface="Comic Sans MS"/>
            </a:endParaRPr>
          </a:p>
          <a:p>
            <a:pPr algn="just"/>
            <a:r>
              <a:rPr lang="en-US" i="1" dirty="0">
                <a:latin typeface="Comic Sans MS"/>
                <a:cs typeface="Comic Sans MS"/>
              </a:rPr>
              <a:t>Scripps Institution of Oceanography, University of California San Diego, </a:t>
            </a:r>
          </a:p>
          <a:p>
            <a:pPr algn="just"/>
            <a:r>
              <a:rPr lang="en-US" i="1" dirty="0">
                <a:latin typeface="Comic Sans MS"/>
                <a:cs typeface="Comic Sans MS"/>
              </a:rPr>
              <a:t>La Jolla, California</a:t>
            </a:r>
          </a:p>
          <a:p>
            <a:pPr algn="just"/>
            <a:r>
              <a:rPr lang="en-US" dirty="0">
                <a:latin typeface="Comic Sans MS"/>
                <a:cs typeface="Comic Sans MS"/>
              </a:rPr>
              <a:t> </a:t>
            </a:r>
          </a:p>
          <a:p>
            <a:pPr algn="just"/>
            <a:endParaRPr lang="en-US" dirty="0">
              <a:latin typeface="Comic Sans MS"/>
              <a:cs typeface="Comic Sans MS"/>
            </a:endParaRPr>
          </a:p>
          <a:p>
            <a:pPr algn="just"/>
            <a:endParaRPr lang="en-US" dirty="0">
              <a:latin typeface="Comic Sans MS"/>
              <a:cs typeface="Comic Sans MS"/>
            </a:endParaRPr>
          </a:p>
          <a:p>
            <a:pPr algn="just"/>
            <a:endParaRPr lang="en-US" dirty="0">
              <a:latin typeface="Comic Sans MS"/>
              <a:cs typeface="Comic Sans MS"/>
            </a:endParaRPr>
          </a:p>
          <a:p>
            <a:pPr algn="just"/>
            <a:endParaRPr lang="en-US" dirty="0">
              <a:latin typeface="Comic Sans MS"/>
              <a:cs typeface="Comic Sans MS"/>
            </a:endParaRPr>
          </a:p>
          <a:p>
            <a:pPr algn="just"/>
            <a:endParaRPr lang="en-US" dirty="0">
              <a:latin typeface="Comic Sans MS"/>
              <a:cs typeface="Comic Sans MS"/>
            </a:endParaRPr>
          </a:p>
          <a:p>
            <a:endParaRPr lang="en-US" dirty="0"/>
          </a:p>
          <a:p>
            <a:r>
              <a:rPr lang="en-US" sz="1200" dirty="0"/>
              <a:t>_____________________________________________________________________________________________________</a:t>
            </a:r>
          </a:p>
          <a:p>
            <a:endParaRPr lang="en-US" sz="1200" dirty="0"/>
          </a:p>
          <a:p>
            <a:pPr algn="ctr"/>
            <a:r>
              <a:rPr lang="en-US" sz="1300" dirty="0">
                <a:latin typeface="Comic Sans MS"/>
                <a:cs typeface="Comic Sans MS"/>
              </a:rPr>
              <a:t>DSCOVR Science Team Meeting, 6-8 October  2020</a:t>
            </a:r>
          </a:p>
        </p:txBody>
      </p:sp>
    </p:spTree>
    <p:extLst>
      <p:ext uri="{BB962C8B-B14F-4D97-AF65-F5344CB8AC3E}">
        <p14:creationId xmlns:p14="http://schemas.microsoft.com/office/powerpoint/2010/main" val="3107318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32D718-8D8D-DB40-95CE-9DDCE7A8A8F2}"/>
              </a:ext>
            </a:extLst>
          </p:cNvPr>
          <p:cNvSpPr txBox="1"/>
          <p:nvPr/>
        </p:nvSpPr>
        <p:spPr>
          <a:xfrm>
            <a:off x="2590797" y="321969"/>
            <a:ext cx="73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EPIC Daily mean UV(340 nm) flux just above surface, July 1,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08168-589A-364E-8756-FC3DA0C5005C}"/>
              </a:ext>
            </a:extLst>
          </p:cNvPr>
          <p:cNvSpPr txBox="1"/>
          <p:nvPr/>
        </p:nvSpPr>
        <p:spPr>
          <a:xfrm>
            <a:off x="2590797" y="3602150"/>
            <a:ext cx="73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EPIC Daily mean UV(388 nm) flux just below surface, July 1, 2018</a:t>
            </a:r>
          </a:p>
        </p:txBody>
      </p:sp>
      <p:pic>
        <p:nvPicPr>
          <p:cNvPr id="13" name="Picture 12" descr="A picture containing colorful, person&#10;&#10;Description automatically generated">
            <a:extLst>
              <a:ext uri="{FF2B5EF4-FFF2-40B4-BE49-F238E27FC236}">
                <a16:creationId xmlns:a16="http://schemas.microsoft.com/office/drawing/2014/main" id="{497DFE46-3476-2049-8D61-5919A2AC4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1" t="10629" b="11875"/>
          <a:stretch/>
        </p:blipFill>
        <p:spPr>
          <a:xfrm>
            <a:off x="6095999" y="848904"/>
            <a:ext cx="5862416" cy="2480175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896ACA-D456-2E4A-BD26-4A156AF62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1" t="9657" b="11875"/>
          <a:stretch/>
        </p:blipFill>
        <p:spPr>
          <a:xfrm>
            <a:off x="6095998" y="4057178"/>
            <a:ext cx="5862417" cy="2511280"/>
          </a:xfrm>
          <a:prstGeom prst="rect">
            <a:avLst/>
          </a:prstGeom>
        </p:spPr>
      </p:pic>
      <p:pic>
        <p:nvPicPr>
          <p:cNvPr id="15" name="Picture 14" descr="A picture containing electronics, monitor, playing, screen&#10;&#10;Description automatically generated">
            <a:extLst>
              <a:ext uri="{FF2B5EF4-FFF2-40B4-BE49-F238E27FC236}">
                <a16:creationId xmlns:a16="http://schemas.microsoft.com/office/drawing/2014/main" id="{22853F1B-511F-FA4B-A433-30496AABC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6" t="6045" r="14117" b="11667"/>
          <a:stretch/>
        </p:blipFill>
        <p:spPr>
          <a:xfrm>
            <a:off x="749178" y="3942932"/>
            <a:ext cx="5020238" cy="2643455"/>
          </a:xfrm>
          <a:prstGeom prst="rect">
            <a:avLst/>
          </a:prstGeom>
        </p:spPr>
      </p:pic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2F3D459B-C148-EF45-BFFB-E93AEAB97B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45" t="6045" r="14116" b="12059"/>
          <a:stretch/>
        </p:blipFill>
        <p:spPr>
          <a:xfrm>
            <a:off x="705829" y="675505"/>
            <a:ext cx="5063587" cy="26535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27650B-C849-1447-99EA-3E25E8D5E07F}"/>
              </a:ext>
            </a:extLst>
          </p:cNvPr>
          <p:cNvSpPr/>
          <p:nvPr/>
        </p:nvSpPr>
        <p:spPr>
          <a:xfrm>
            <a:off x="2590797" y="321969"/>
            <a:ext cx="7158321" cy="369332"/>
          </a:xfrm>
          <a:prstGeom prst="rect">
            <a:avLst/>
          </a:prstGeom>
          <a:solidFill>
            <a:srgbClr val="FFC000">
              <a:alpha val="33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9B7DF6-7429-7342-8FF2-1DD36E344EDF}"/>
              </a:ext>
            </a:extLst>
          </p:cNvPr>
          <p:cNvSpPr/>
          <p:nvPr/>
        </p:nvSpPr>
        <p:spPr>
          <a:xfrm>
            <a:off x="2590797" y="3602150"/>
            <a:ext cx="7158321" cy="369332"/>
          </a:xfrm>
          <a:prstGeom prst="rect">
            <a:avLst/>
          </a:prstGeom>
          <a:solidFill>
            <a:srgbClr val="FFC000">
              <a:alpha val="33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6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olding, person&#10;&#10;Description automatically generated">
            <a:extLst>
              <a:ext uri="{FF2B5EF4-FFF2-40B4-BE49-F238E27FC236}">
                <a16:creationId xmlns:a16="http://schemas.microsoft.com/office/drawing/2014/main" id="{F3755B44-9529-B044-99ED-684C82607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3" t="7205" b="11135"/>
          <a:stretch/>
        </p:blipFill>
        <p:spPr>
          <a:xfrm>
            <a:off x="6095999" y="914400"/>
            <a:ext cx="5952565" cy="2613456"/>
          </a:xfrm>
          <a:prstGeom prst="rect">
            <a:avLst/>
          </a:prstGeom>
        </p:spPr>
      </p:pic>
      <p:pic>
        <p:nvPicPr>
          <p:cNvPr id="3" name="Picture 2" descr="A picture containing electronics, monitor, playing, holding&#10;&#10;Description automatically generated">
            <a:extLst>
              <a:ext uri="{FF2B5EF4-FFF2-40B4-BE49-F238E27FC236}">
                <a16:creationId xmlns:a16="http://schemas.microsoft.com/office/drawing/2014/main" id="{F34A3ADB-A5F0-8141-8B8B-DE37121A8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2" t="7205" b="11135"/>
          <a:stretch/>
        </p:blipFill>
        <p:spPr>
          <a:xfrm>
            <a:off x="-2" y="914400"/>
            <a:ext cx="6096001" cy="2613456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06B5FA5-9B53-B04A-8591-0C25A69367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2" b="10294"/>
          <a:stretch/>
        </p:blipFill>
        <p:spPr>
          <a:xfrm>
            <a:off x="0" y="3707028"/>
            <a:ext cx="6096000" cy="2870948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AA0B52D-E584-604B-A4C6-90B1DD5E1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464" y="3707028"/>
            <a:ext cx="384048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28030-513B-5D42-BAC5-C0595DE4BC94}"/>
              </a:ext>
            </a:extLst>
          </p:cNvPr>
          <p:cNvSpPr txBox="1"/>
          <p:nvPr/>
        </p:nvSpPr>
        <p:spPr>
          <a:xfrm>
            <a:off x="1792941" y="172998"/>
            <a:ext cx="815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Comparison between EPIC and MODIS-A daily mean PAR(0</a:t>
            </a:r>
            <a:r>
              <a:rPr lang="en-US" baseline="30000" dirty="0">
                <a:latin typeface="Comic Sans MS" panose="030F0902030302020204" pitchFamily="66" charset="0"/>
              </a:rPr>
              <a:t>+</a:t>
            </a:r>
            <a:r>
              <a:rPr lang="en-US" dirty="0">
                <a:latin typeface="Comic Sans MS" panose="030F0902030302020204" pitchFamily="66" charset="0"/>
              </a:rPr>
              <a:t>), July 1,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4F84F-5814-3C4E-907F-1896344924A3}"/>
              </a:ext>
            </a:extLst>
          </p:cNvPr>
          <p:cNvSpPr txBox="1"/>
          <p:nvPr/>
        </p:nvSpPr>
        <p:spPr>
          <a:xfrm>
            <a:off x="2451360" y="64014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4CC3F-CE66-B446-898D-41A5B7A5FE5D}"/>
              </a:ext>
            </a:extLst>
          </p:cNvPr>
          <p:cNvSpPr txBox="1"/>
          <p:nvPr/>
        </p:nvSpPr>
        <p:spPr>
          <a:xfrm>
            <a:off x="8303704" y="640148"/>
            <a:ext cx="104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MODIS-A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8A257-B899-9246-B585-65DAF3F49A28}"/>
              </a:ext>
            </a:extLst>
          </p:cNvPr>
          <p:cNvSpPr txBox="1"/>
          <p:nvPr/>
        </p:nvSpPr>
        <p:spPr>
          <a:xfrm>
            <a:off x="1430151" y="3650110"/>
            <a:ext cx="263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(EPIC – MODIS)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D102D0-3FB6-F543-9F88-D1CA97CA7E16}"/>
              </a:ext>
            </a:extLst>
          </p:cNvPr>
          <p:cNvSpPr/>
          <p:nvPr/>
        </p:nvSpPr>
        <p:spPr>
          <a:xfrm>
            <a:off x="1792941" y="172998"/>
            <a:ext cx="8009965" cy="369332"/>
          </a:xfrm>
          <a:prstGeom prst="rect">
            <a:avLst/>
          </a:prstGeom>
          <a:solidFill>
            <a:srgbClr val="FFC000">
              <a:alpha val="33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29F8C2-CEA4-F644-804C-4DC5F6DFD31D}"/>
              </a:ext>
            </a:extLst>
          </p:cNvPr>
          <p:cNvSpPr txBox="1"/>
          <p:nvPr/>
        </p:nvSpPr>
        <p:spPr>
          <a:xfrm>
            <a:off x="9947188" y="4416908"/>
            <a:ext cx="2244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R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 = 0.926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Bias = -2.8(9.1%)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        E/m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/day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RMSD = 6.1(20.0%)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          E/m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/Day</a:t>
            </a:r>
          </a:p>
        </p:txBody>
      </p:sp>
    </p:spTree>
    <p:extLst>
      <p:ext uri="{BB962C8B-B14F-4D97-AF65-F5344CB8AC3E}">
        <p14:creationId xmlns:p14="http://schemas.microsoft.com/office/powerpoint/2010/main" val="160679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E1C63317-B18A-D94C-897D-4B362A947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3"/>
          <a:stretch/>
        </p:blipFill>
        <p:spPr>
          <a:xfrm>
            <a:off x="94130" y="806823"/>
            <a:ext cx="5930153" cy="3200400"/>
          </a:xfrm>
          <a:prstGeom prst="rect">
            <a:avLst/>
          </a:prstGeom>
        </p:spPr>
      </p:pic>
      <p:pic>
        <p:nvPicPr>
          <p:cNvPr id="6" name="Picture 5" descr="A picture containing screenshot, cake, sitting, table&#10;&#10;Description automatically generated">
            <a:extLst>
              <a:ext uri="{FF2B5EF4-FFF2-40B4-BE49-F238E27FC236}">
                <a16:creationId xmlns:a16="http://schemas.microsoft.com/office/drawing/2014/main" id="{DC25909B-A465-EC4C-9874-78FA0358C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3"/>
          <a:stretch/>
        </p:blipFill>
        <p:spPr>
          <a:xfrm>
            <a:off x="6095999" y="806823"/>
            <a:ext cx="5930153" cy="3200400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9CB19D81-1CD5-4B4A-B8AA-E45B8AC00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79" y="3724835"/>
            <a:ext cx="3840480" cy="2743200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B44840B0-3D1B-1E43-8E8E-3C933035D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616" y="3888280"/>
            <a:ext cx="384048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AA4B4-7AC1-B745-BC37-40E3A293AEF7}"/>
              </a:ext>
            </a:extLst>
          </p:cNvPr>
          <p:cNvSpPr txBox="1"/>
          <p:nvPr/>
        </p:nvSpPr>
        <p:spPr>
          <a:xfrm>
            <a:off x="8672230" y="4222376"/>
            <a:ext cx="3101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R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 = 0.978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Bias = -2.8(7.1%) E/m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/day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RMSD = 3.5(8.9%) E/m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/Day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DE840-84F3-DB44-832E-692AEDE22CE8}"/>
              </a:ext>
            </a:extLst>
          </p:cNvPr>
          <p:cNvSpPr txBox="1"/>
          <p:nvPr/>
        </p:nvSpPr>
        <p:spPr>
          <a:xfrm>
            <a:off x="5567082" y="4208929"/>
            <a:ext cx="10085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EPIC - MODIS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AD7B05-BC57-D843-8ABE-2C19F687437C}"/>
              </a:ext>
            </a:extLst>
          </p:cNvPr>
          <p:cNvSpPr txBox="1"/>
          <p:nvPr/>
        </p:nvSpPr>
        <p:spPr>
          <a:xfrm>
            <a:off x="2467536" y="744693"/>
            <a:ext cx="61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EE7ACF-6E63-9B47-AEE6-27D806C65E5B}"/>
              </a:ext>
            </a:extLst>
          </p:cNvPr>
          <p:cNvSpPr txBox="1"/>
          <p:nvPr/>
        </p:nvSpPr>
        <p:spPr>
          <a:xfrm>
            <a:off x="8305802" y="744693"/>
            <a:ext cx="128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MODIS-A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E327E-C00C-CC42-9A69-207709631366}"/>
              </a:ext>
            </a:extLst>
          </p:cNvPr>
          <p:cNvSpPr txBox="1"/>
          <p:nvPr/>
        </p:nvSpPr>
        <p:spPr>
          <a:xfrm>
            <a:off x="1510553" y="211916"/>
            <a:ext cx="86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Comparison between EPIC and MODIS-A monthly mean PAR(0</a:t>
            </a:r>
            <a:r>
              <a:rPr lang="en-US" baseline="30000" dirty="0">
                <a:latin typeface="Comic Sans MS" panose="030F0902030302020204" pitchFamily="66" charset="0"/>
              </a:rPr>
              <a:t>+</a:t>
            </a:r>
            <a:r>
              <a:rPr lang="en-US" dirty="0">
                <a:latin typeface="Comic Sans MS" panose="030F0902030302020204" pitchFamily="66" charset="0"/>
              </a:rPr>
              <a:t>), October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E93D46-2F6A-A345-99FB-A4759478CBB7}"/>
              </a:ext>
            </a:extLst>
          </p:cNvPr>
          <p:cNvSpPr txBox="1"/>
          <p:nvPr/>
        </p:nvSpPr>
        <p:spPr>
          <a:xfrm>
            <a:off x="8787650" y="5434691"/>
            <a:ext cx="305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EPIC PAR field less noisy</a:t>
            </a:r>
          </a:p>
          <a:p>
            <a:r>
              <a:rPr lang="en-US" dirty="0">
                <a:latin typeface="Comic Sans MS" panose="030F0902030302020204" pitchFamily="66" charset="0"/>
              </a:rPr>
              <a:t>EPIC PAR range larger</a:t>
            </a:r>
          </a:p>
          <a:p>
            <a:r>
              <a:rPr lang="en-US" dirty="0">
                <a:latin typeface="Comic Sans MS" panose="030F0902030302020204" pitchFamily="66" charset="0"/>
              </a:rPr>
              <a:t>EPIC values lower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0CB37D-49FF-5D4D-B745-252068D2D170}"/>
              </a:ext>
            </a:extLst>
          </p:cNvPr>
          <p:cNvSpPr/>
          <p:nvPr/>
        </p:nvSpPr>
        <p:spPr>
          <a:xfrm>
            <a:off x="8787650" y="5434691"/>
            <a:ext cx="2870945" cy="92333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600B38-17AF-0C40-9249-5EFB4B35F20B}"/>
              </a:ext>
            </a:extLst>
          </p:cNvPr>
          <p:cNvSpPr/>
          <p:nvPr/>
        </p:nvSpPr>
        <p:spPr>
          <a:xfrm>
            <a:off x="1510553" y="211916"/>
            <a:ext cx="8507506" cy="369332"/>
          </a:xfrm>
          <a:prstGeom prst="rect">
            <a:avLst/>
          </a:prstGeom>
          <a:solidFill>
            <a:srgbClr val="FFC000">
              <a:alpha val="33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79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154200-18A7-CD46-ADA6-AB367370E250}"/>
              </a:ext>
            </a:extLst>
          </p:cNvPr>
          <p:cNvSpPr txBox="1"/>
          <p:nvPr/>
        </p:nvSpPr>
        <p:spPr>
          <a:xfrm>
            <a:off x="1268507" y="577638"/>
            <a:ext cx="92669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Future Work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r>
              <a:rPr lang="en-US" sz="2000" dirty="0">
                <a:latin typeface="Comic Sans MS" panose="030F0902030302020204" pitchFamily="66" charset="0"/>
              </a:rPr>
              <a:t>-Production/release of daily mean PAR products (+ATBD).  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2000" dirty="0">
                <a:latin typeface="Comic Sans MS" panose="030F0902030302020204" pitchFamily="66" charset="0"/>
              </a:rPr>
              <a:t>-Further evaluation (LEO and GEO estimates, in-situ measurements, RT model simulations with spherical-shell atmosphere) and quality checks. 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2000" dirty="0">
                <a:latin typeface="Comic Sans MS" panose="030F0902030302020204" pitchFamily="66" charset="0"/>
              </a:rPr>
              <a:t>-Association of uncertainties (bias, standard deviation) to each grid point.</a:t>
            </a:r>
            <a:endParaRPr lang="en-US" sz="2000" i="1" dirty="0">
              <a:latin typeface="Comic Sans MS" panose="030F0902030302020204" pitchFamily="66" charset="0"/>
            </a:endParaRPr>
          </a:p>
          <a:p>
            <a:r>
              <a:rPr lang="en-US" sz="2000" i="1" dirty="0">
                <a:latin typeface="Comic Sans MS" panose="030F0902030302020204" pitchFamily="66" charset="0"/>
              </a:rPr>
              <a:t>        •Simulations of noisy EPIC measurements and corresponding surface</a:t>
            </a:r>
          </a:p>
          <a:p>
            <a:r>
              <a:rPr lang="en-US" sz="2000" i="1" dirty="0">
                <a:latin typeface="Comic Sans MS" panose="030F0902030302020204" pitchFamily="66" charset="0"/>
              </a:rPr>
              <a:t>         fluxes for wide range of situations (MERRA-2, SMART-G  code)</a:t>
            </a:r>
          </a:p>
          <a:p>
            <a:r>
              <a:rPr lang="en-US" sz="2000" i="1" dirty="0">
                <a:latin typeface="Comic Sans MS" panose="030F0902030302020204" pitchFamily="66" charset="0"/>
              </a:rPr>
              <a:t>        •Parameterization as a function of clear sky value and cloud factor </a:t>
            </a:r>
          </a:p>
          <a:p>
            <a:r>
              <a:rPr lang="en-US" sz="2000" i="1" dirty="0">
                <a:latin typeface="Comic Sans MS" panose="030F0902030302020204" pitchFamily="66" charset="0"/>
              </a:rPr>
              <a:t>        •GAM with varying coefficients depending on geographic location, </a:t>
            </a:r>
          </a:p>
          <a:p>
            <a:r>
              <a:rPr lang="en-US" sz="2000" i="1" dirty="0">
                <a:latin typeface="Comic Sans MS" panose="030F0902030302020204" pitchFamily="66" charset="0"/>
              </a:rPr>
              <a:t>          day of year, auxiliary variables. </a:t>
            </a:r>
          </a:p>
          <a:p>
            <a:r>
              <a:rPr lang="en-US" sz="2000" i="1" dirty="0">
                <a:latin typeface="Comic Sans MS" panose="030F0902030302020204" pitchFamily="66" charset="0"/>
              </a:rPr>
              <a:t>        </a:t>
            </a:r>
            <a:endParaRPr lang="en-US" sz="20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AB2FBF-817C-3B4F-A8A1-EE2D0B321D68}"/>
              </a:ext>
            </a:extLst>
          </p:cNvPr>
          <p:cNvSpPr txBox="1"/>
          <p:nvPr/>
        </p:nvSpPr>
        <p:spPr>
          <a:xfrm>
            <a:off x="1639284" y="1150075"/>
            <a:ext cx="891343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Update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-Improved parameterization of atmospheric reflectance at large Sun and view zenith angles.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-Developed additional products, i.e., direct and diffuse PAR, PAR below surface, UV fluxes.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-Tested algorithm on many days; Compared monthly EPIC products with MODIS products.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-Code ready for production.  </a:t>
            </a:r>
          </a:p>
        </p:txBody>
      </p:sp>
    </p:spTree>
    <p:extLst>
      <p:ext uri="{BB962C8B-B14F-4D97-AF65-F5344CB8AC3E}">
        <p14:creationId xmlns:p14="http://schemas.microsoft.com/office/powerpoint/2010/main" val="367004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9972F-5DDC-324B-A8B7-AED1DA6C6AB9}"/>
              </a:ext>
            </a:extLst>
          </p:cNvPr>
          <p:cNvSpPr txBox="1"/>
          <p:nvPr/>
        </p:nvSpPr>
        <p:spPr>
          <a:xfrm>
            <a:off x="1285103" y="679622"/>
            <a:ext cx="95023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Atmospheric Reflectance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-Quasi-single scattering approximation was used; but does not work well at large Sun and view angles (actual reflectance is overestimated). 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-New parameterization combines exact single scattering and quasi-single scattering approximations: 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R</a:t>
            </a:r>
            <a:r>
              <a:rPr lang="en-US" sz="2000" baseline="-25000" dirty="0">
                <a:latin typeface="Comic Sans MS" panose="030F0902030302020204" pitchFamily="66" charset="0"/>
              </a:rPr>
              <a:t>a</a:t>
            </a:r>
            <a:r>
              <a:rPr lang="en-US" sz="2000" dirty="0">
                <a:latin typeface="Comic Sans MS" panose="030F0902030302020204" pitchFamily="66" charset="0"/>
              </a:rPr>
              <a:t> = </a:t>
            </a:r>
            <a:r>
              <a:rPr lang="en-US" sz="2000" dirty="0" err="1">
                <a:latin typeface="Comic Sans MS" panose="030F0902030302020204" pitchFamily="66" charset="0"/>
              </a:rPr>
              <a:t>f</a:t>
            </a:r>
            <a:r>
              <a:rPr lang="en-US" sz="2000" baseline="-25000" dirty="0" err="1">
                <a:latin typeface="Comic Sans MS" panose="030F0902030302020204" pitchFamily="66" charset="0"/>
              </a:rPr>
              <a:t>SS</a:t>
            </a:r>
            <a:r>
              <a:rPr lang="en-US" sz="2000" dirty="0">
                <a:latin typeface="Comic Sans MS" panose="030F0902030302020204" pitchFamily="66" charset="0"/>
              </a:rPr>
              <a:t>(m, </a:t>
            </a:r>
            <a:r>
              <a:rPr lang="en-US" sz="2000" dirty="0" err="1">
                <a:latin typeface="Symbol" pitchFamily="2" charset="2"/>
              </a:rPr>
              <a:t>t</a:t>
            </a:r>
            <a:r>
              <a:rPr lang="en-US" sz="2000" baseline="-25000" dirty="0" err="1">
                <a:latin typeface="Comic Sans MS" panose="030F0902030302020204" pitchFamily="66" charset="0"/>
              </a:rPr>
              <a:t>aer</a:t>
            </a:r>
            <a:r>
              <a:rPr lang="en-US" sz="2000" dirty="0">
                <a:latin typeface="Comic Sans MS" panose="030F0902030302020204" pitchFamily="66" charset="0"/>
              </a:rPr>
              <a:t>) </a:t>
            </a:r>
            <a:r>
              <a:rPr lang="en-US" sz="2000" dirty="0" err="1">
                <a:latin typeface="Comic Sans MS" panose="030F0902030302020204" pitchFamily="66" charset="0"/>
              </a:rPr>
              <a:t>R</a:t>
            </a:r>
            <a:r>
              <a:rPr lang="en-US" sz="2000" baseline="-25000" dirty="0" err="1">
                <a:latin typeface="Comic Sans MS" panose="030F0902030302020204" pitchFamily="66" charset="0"/>
              </a:rPr>
              <a:t>aSS</a:t>
            </a:r>
            <a:r>
              <a:rPr lang="en-US" sz="2000" dirty="0">
                <a:latin typeface="Comic Sans MS" panose="030F0902030302020204" pitchFamily="66" charset="0"/>
              </a:rPr>
              <a:t> + </a:t>
            </a:r>
            <a:r>
              <a:rPr lang="en-US" sz="2000" dirty="0" err="1">
                <a:latin typeface="Comic Sans MS" panose="030F0902030302020204" pitchFamily="66" charset="0"/>
              </a:rPr>
              <a:t>f</a:t>
            </a:r>
            <a:r>
              <a:rPr lang="en-US" sz="2000" baseline="-25000" dirty="0" err="1">
                <a:latin typeface="Comic Sans MS" panose="030F0902030302020204" pitchFamily="66" charset="0"/>
              </a:rPr>
              <a:t>QSS</a:t>
            </a:r>
            <a:r>
              <a:rPr lang="en-US" sz="2000" dirty="0">
                <a:latin typeface="Comic Sans MS" panose="030F0902030302020204" pitchFamily="66" charset="0"/>
              </a:rPr>
              <a:t>(m, </a:t>
            </a:r>
            <a:r>
              <a:rPr lang="en-US" sz="2000" dirty="0" err="1">
                <a:latin typeface="Symbol" pitchFamily="2" charset="2"/>
              </a:rPr>
              <a:t>t</a:t>
            </a:r>
            <a:r>
              <a:rPr lang="en-US" sz="2000" baseline="-25000" dirty="0" err="1">
                <a:latin typeface="Comic Sans MS" panose="030F0902030302020204" pitchFamily="66" charset="0"/>
              </a:rPr>
              <a:t>aer</a:t>
            </a:r>
            <a:r>
              <a:rPr lang="en-US" sz="2000" dirty="0">
                <a:latin typeface="Comic Sans MS" panose="030F0902030302020204" pitchFamily="66" charset="0"/>
              </a:rPr>
              <a:t>) </a:t>
            </a:r>
            <a:r>
              <a:rPr lang="en-US" sz="2000" dirty="0" err="1">
                <a:latin typeface="Comic Sans MS" panose="030F0902030302020204" pitchFamily="66" charset="0"/>
              </a:rPr>
              <a:t>R</a:t>
            </a:r>
            <a:r>
              <a:rPr lang="en-US" sz="2000" baseline="-25000" dirty="0" err="1">
                <a:latin typeface="Comic Sans MS" panose="030F0902030302020204" pitchFamily="66" charset="0"/>
              </a:rPr>
              <a:t>aQSS</a:t>
            </a:r>
            <a:r>
              <a:rPr lang="en-US" sz="2000" dirty="0">
                <a:latin typeface="Comic Sans MS" panose="030F0902030302020204" pitchFamily="66" charset="0"/>
              </a:rPr>
              <a:t> 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where m is air mass and </a:t>
            </a:r>
            <a:r>
              <a:rPr lang="en-US" sz="2000" dirty="0" err="1">
                <a:latin typeface="Symbol" pitchFamily="2" charset="2"/>
              </a:rPr>
              <a:t>t</a:t>
            </a:r>
            <a:r>
              <a:rPr lang="en-US" sz="2000" baseline="-25000" dirty="0" err="1">
                <a:latin typeface="Comic Sans MS" panose="030F0902030302020204" pitchFamily="66" charset="0"/>
              </a:rPr>
              <a:t>aer</a:t>
            </a:r>
            <a:r>
              <a:rPr lang="en-US" sz="2000" dirty="0">
                <a:latin typeface="Comic Sans MS" panose="030F0902030302020204" pitchFamily="66" charset="0"/>
              </a:rPr>
              <a:t> aerosol optical thickness at 550 nm. Unique f functions for all aerosol models.   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-Edge effects in daily PAR product are eliminated with new parameterization.    </a:t>
            </a:r>
          </a:p>
        </p:txBody>
      </p:sp>
    </p:spTree>
    <p:extLst>
      <p:ext uri="{BB962C8B-B14F-4D97-AF65-F5344CB8AC3E}">
        <p14:creationId xmlns:p14="http://schemas.microsoft.com/office/powerpoint/2010/main" val="39080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FDEE1C-A6C9-7441-ADC0-F88CA8F2E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07080"/>
            <a:ext cx="7315200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32043D-1532-6C42-9D48-0BC4C9086AB7}"/>
              </a:ext>
            </a:extLst>
          </p:cNvPr>
          <p:cNvSpPr txBox="1"/>
          <p:nvPr/>
        </p:nvSpPr>
        <p:spPr>
          <a:xfrm>
            <a:off x="3321269" y="4038009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𝜏</a:t>
            </a:r>
            <a:r>
              <a:rPr lang="en-US" baseline="-25000" dirty="0" err="1"/>
              <a:t>aer</a:t>
            </a:r>
            <a:r>
              <a:rPr lang="en-US" dirty="0"/>
              <a:t>=0.4, 388 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CED6A-5B67-3349-82F0-6B759F6557AD}"/>
              </a:ext>
            </a:extLst>
          </p:cNvPr>
          <p:cNvSpPr txBox="1"/>
          <p:nvPr/>
        </p:nvSpPr>
        <p:spPr>
          <a:xfrm>
            <a:off x="6974893" y="4038009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𝜏</a:t>
            </a:r>
            <a:r>
              <a:rPr lang="en-US" baseline="-25000" dirty="0" err="1"/>
              <a:t>aer</a:t>
            </a:r>
            <a:r>
              <a:rPr lang="en-US" dirty="0"/>
              <a:t>=0.4, 551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FF6BF-B208-6E40-A845-0C132BC0783E}"/>
              </a:ext>
            </a:extLst>
          </p:cNvPr>
          <p:cNvSpPr txBox="1"/>
          <p:nvPr/>
        </p:nvSpPr>
        <p:spPr>
          <a:xfrm>
            <a:off x="7957512" y="2766777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𝜏</a:t>
            </a:r>
            <a:r>
              <a:rPr lang="en-US" baseline="-25000" dirty="0" err="1"/>
              <a:t>aer</a:t>
            </a:r>
            <a:r>
              <a:rPr lang="en-US" dirty="0"/>
              <a:t>=0.2, 551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6317BF-31F0-B240-AE32-CFD2EF44428F}"/>
              </a:ext>
            </a:extLst>
          </p:cNvPr>
          <p:cNvSpPr txBox="1"/>
          <p:nvPr/>
        </p:nvSpPr>
        <p:spPr>
          <a:xfrm>
            <a:off x="3433379" y="1302361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𝜏</a:t>
            </a:r>
            <a:r>
              <a:rPr lang="en-US" baseline="-25000" dirty="0" err="1"/>
              <a:t>aer</a:t>
            </a:r>
            <a:r>
              <a:rPr lang="en-US" dirty="0"/>
              <a:t>=0.2, 388 nm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172F4-338F-1C4D-9642-B2C2C86221D6}"/>
              </a:ext>
            </a:extLst>
          </p:cNvPr>
          <p:cNvSpPr txBox="1"/>
          <p:nvPr/>
        </p:nvSpPr>
        <p:spPr>
          <a:xfrm>
            <a:off x="2132699" y="416655"/>
            <a:ext cx="827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R</a:t>
            </a:r>
            <a:r>
              <a:rPr lang="en-US" baseline="-25000" dirty="0">
                <a:latin typeface="Comic Sans MS" panose="030F0902030302020204" pitchFamily="66" charset="0"/>
              </a:rPr>
              <a:t>a</a:t>
            </a:r>
            <a:r>
              <a:rPr lang="en-US" dirty="0">
                <a:latin typeface="Comic Sans MS" panose="030F0902030302020204" pitchFamily="66" charset="0"/>
              </a:rPr>
              <a:t> parameterization, SCAT = 171.5 deg., SZA = 60 deg., Maritime aerosols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1E50BA-8C20-5141-A2E7-34E60A70218B}"/>
              </a:ext>
            </a:extLst>
          </p:cNvPr>
          <p:cNvSpPr/>
          <p:nvPr/>
        </p:nvSpPr>
        <p:spPr>
          <a:xfrm>
            <a:off x="7414054" y="1302361"/>
            <a:ext cx="926757" cy="674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610BCD-8635-EA4F-9845-8D591FBB407F}"/>
              </a:ext>
            </a:extLst>
          </p:cNvPr>
          <p:cNvSpPr/>
          <p:nvPr/>
        </p:nvSpPr>
        <p:spPr>
          <a:xfrm>
            <a:off x="7414054" y="1977081"/>
            <a:ext cx="743828" cy="228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8B37E-5CE3-6946-9EA9-921780161739}"/>
              </a:ext>
            </a:extLst>
          </p:cNvPr>
          <p:cNvSpPr txBox="1"/>
          <p:nvPr/>
        </p:nvSpPr>
        <p:spPr>
          <a:xfrm>
            <a:off x="7358447" y="1226252"/>
            <a:ext cx="1037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Modeled</a:t>
            </a:r>
          </a:p>
          <a:p>
            <a:r>
              <a:rPr lang="en-US" sz="1600" dirty="0"/>
              <a:t>SS</a:t>
            </a:r>
          </a:p>
          <a:p>
            <a:r>
              <a:rPr lang="en-US" sz="1600" dirty="0"/>
              <a:t>QSS</a:t>
            </a:r>
          </a:p>
          <a:p>
            <a:r>
              <a:rPr lang="en-US" sz="1600" dirty="0"/>
              <a:t>“Exact”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EFE41B-4BE1-7941-9367-173C32638737}"/>
              </a:ext>
            </a:extLst>
          </p:cNvPr>
          <p:cNvSpPr/>
          <p:nvPr/>
        </p:nvSpPr>
        <p:spPr>
          <a:xfrm>
            <a:off x="2132699" y="416655"/>
            <a:ext cx="8073619" cy="369332"/>
          </a:xfrm>
          <a:prstGeom prst="rect">
            <a:avLst/>
          </a:prstGeom>
          <a:solidFill>
            <a:srgbClr val="FFC000">
              <a:alpha val="33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41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histogram&#10;&#10;Description automatically generated">
            <a:extLst>
              <a:ext uri="{FF2B5EF4-FFF2-40B4-BE49-F238E27FC236}">
                <a16:creationId xmlns:a16="http://schemas.microsoft.com/office/drawing/2014/main" id="{C67F33D4-E769-2946-B7CE-5DE6A54DE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107" y="1006438"/>
            <a:ext cx="7315200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32043D-1532-6C42-9D48-0BC4C9086AB7}"/>
              </a:ext>
            </a:extLst>
          </p:cNvPr>
          <p:cNvSpPr txBox="1"/>
          <p:nvPr/>
        </p:nvSpPr>
        <p:spPr>
          <a:xfrm>
            <a:off x="3321269" y="4082587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𝜏</a:t>
            </a:r>
            <a:r>
              <a:rPr lang="en-US" baseline="-25000" dirty="0" err="1"/>
              <a:t>aer</a:t>
            </a:r>
            <a:r>
              <a:rPr lang="en-US" dirty="0"/>
              <a:t>=0.4, 388 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CED6A-5B67-3349-82F0-6B759F6557AD}"/>
              </a:ext>
            </a:extLst>
          </p:cNvPr>
          <p:cNvSpPr txBox="1"/>
          <p:nvPr/>
        </p:nvSpPr>
        <p:spPr>
          <a:xfrm>
            <a:off x="7036676" y="4057185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𝜏</a:t>
            </a:r>
            <a:r>
              <a:rPr lang="en-US" baseline="-25000" dirty="0" err="1"/>
              <a:t>aer</a:t>
            </a:r>
            <a:r>
              <a:rPr lang="en-US" dirty="0"/>
              <a:t>=0.4, 551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FF6BF-B208-6E40-A845-0C132BC0783E}"/>
              </a:ext>
            </a:extLst>
          </p:cNvPr>
          <p:cNvSpPr txBox="1"/>
          <p:nvPr/>
        </p:nvSpPr>
        <p:spPr>
          <a:xfrm>
            <a:off x="7036676" y="1399345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𝜏</a:t>
            </a:r>
            <a:r>
              <a:rPr lang="en-US" baseline="-25000" dirty="0" err="1"/>
              <a:t>aer</a:t>
            </a:r>
            <a:r>
              <a:rPr lang="en-US" dirty="0"/>
              <a:t>=0.2, 551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6317BF-31F0-B240-AE32-CFD2EF44428F}"/>
              </a:ext>
            </a:extLst>
          </p:cNvPr>
          <p:cNvSpPr txBox="1"/>
          <p:nvPr/>
        </p:nvSpPr>
        <p:spPr>
          <a:xfrm>
            <a:off x="4182242" y="2438044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𝜏</a:t>
            </a:r>
            <a:r>
              <a:rPr lang="en-US" baseline="-25000" dirty="0" err="1"/>
              <a:t>aer</a:t>
            </a:r>
            <a:r>
              <a:rPr lang="en-US" dirty="0"/>
              <a:t>=0.2, 388 nm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C16E97-CB94-724D-ACC9-0F31235FC9BA}"/>
              </a:ext>
            </a:extLst>
          </p:cNvPr>
          <p:cNvSpPr/>
          <p:nvPr/>
        </p:nvSpPr>
        <p:spPr>
          <a:xfrm>
            <a:off x="3744097" y="1285103"/>
            <a:ext cx="877330" cy="963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8F0DDE-1D30-7747-B49E-2DFA1B3896F8}"/>
              </a:ext>
            </a:extLst>
          </p:cNvPr>
          <p:cNvSpPr txBox="1"/>
          <p:nvPr/>
        </p:nvSpPr>
        <p:spPr>
          <a:xfrm>
            <a:off x="3663257" y="1210478"/>
            <a:ext cx="1037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Modeled</a:t>
            </a:r>
          </a:p>
          <a:p>
            <a:r>
              <a:rPr lang="en-US" sz="1600" dirty="0"/>
              <a:t>SS</a:t>
            </a:r>
          </a:p>
          <a:p>
            <a:r>
              <a:rPr lang="en-US" sz="1600" dirty="0"/>
              <a:t>QSS</a:t>
            </a:r>
          </a:p>
          <a:p>
            <a:r>
              <a:rPr lang="en-US" sz="1600" dirty="0"/>
              <a:t>“Exact”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D33D6-8DF3-4142-B078-92BD666D327F}"/>
              </a:ext>
            </a:extLst>
          </p:cNvPr>
          <p:cNvSpPr txBox="1"/>
          <p:nvPr/>
        </p:nvSpPr>
        <p:spPr>
          <a:xfrm>
            <a:off x="2132699" y="416655"/>
            <a:ext cx="827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R</a:t>
            </a:r>
            <a:r>
              <a:rPr lang="en-US" baseline="-25000" dirty="0">
                <a:latin typeface="Comic Sans MS" panose="030F0902030302020204" pitchFamily="66" charset="0"/>
              </a:rPr>
              <a:t>a</a:t>
            </a:r>
            <a:r>
              <a:rPr lang="en-US" dirty="0">
                <a:latin typeface="Comic Sans MS" panose="030F0902030302020204" pitchFamily="66" charset="0"/>
              </a:rPr>
              <a:t> parameterization, SCAT = 171.5 deg., SZA = 75 deg., Maritime aerosols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5AEC16-3F8E-244F-BA40-18264C9CB7BD}"/>
              </a:ext>
            </a:extLst>
          </p:cNvPr>
          <p:cNvSpPr/>
          <p:nvPr/>
        </p:nvSpPr>
        <p:spPr>
          <a:xfrm>
            <a:off x="2132699" y="416655"/>
            <a:ext cx="8046725" cy="369332"/>
          </a:xfrm>
          <a:prstGeom prst="rect">
            <a:avLst/>
          </a:prstGeom>
          <a:solidFill>
            <a:srgbClr val="FFC000">
              <a:alpha val="33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6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79A4BC-6767-1A4C-B579-F8915008CFF5}"/>
              </a:ext>
            </a:extLst>
          </p:cNvPr>
          <p:cNvSpPr txBox="1"/>
          <p:nvPr/>
        </p:nvSpPr>
        <p:spPr>
          <a:xfrm>
            <a:off x="1832073" y="187406"/>
            <a:ext cx="814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Daily mean PAR, January 1, 2018, obtained using EPIC imagery at 00:17:51 UTC with new and old R</a:t>
            </a:r>
            <a:r>
              <a:rPr lang="en-US" baseline="-25000" dirty="0">
                <a:latin typeface="Comic Sans MS" panose="030F0902030302020204" pitchFamily="66" charset="0"/>
              </a:rPr>
              <a:t>a</a:t>
            </a:r>
            <a:r>
              <a:rPr lang="en-US" dirty="0">
                <a:latin typeface="Comic Sans MS" panose="030F0902030302020204" pitchFamily="66" charset="0"/>
              </a:rPr>
              <a:t> parameterizations (SZA&lt;85 deg.; VZA&lt;75 deg.)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BD9504-7EEB-0B48-843D-F5946825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5" t="18018" r="11111" b="18378"/>
          <a:stretch/>
        </p:blipFill>
        <p:spPr>
          <a:xfrm>
            <a:off x="6285469" y="1248032"/>
            <a:ext cx="5309045" cy="4361935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B63F1D2B-6425-3E4C-A82D-0323D4C0C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5" t="18018" r="11172" b="18378"/>
          <a:stretch/>
        </p:blipFill>
        <p:spPr>
          <a:xfrm>
            <a:off x="597487" y="1248031"/>
            <a:ext cx="5309045" cy="43619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80F03A-E5C6-1C44-93DC-C1C06F4BC21A}"/>
              </a:ext>
            </a:extLst>
          </p:cNvPr>
          <p:cNvSpPr txBox="1"/>
          <p:nvPr/>
        </p:nvSpPr>
        <p:spPr>
          <a:xfrm>
            <a:off x="803189" y="5078627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329CD6-A021-9844-BECA-547782349174}"/>
              </a:ext>
            </a:extLst>
          </p:cNvPr>
          <p:cNvSpPr txBox="1"/>
          <p:nvPr/>
        </p:nvSpPr>
        <p:spPr>
          <a:xfrm>
            <a:off x="6462584" y="5080974"/>
            <a:ext cx="659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New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150B3-6435-F344-BDB2-6EE472E3FAD4}"/>
              </a:ext>
            </a:extLst>
          </p:cNvPr>
          <p:cNvSpPr txBox="1"/>
          <p:nvPr/>
        </p:nvSpPr>
        <p:spPr>
          <a:xfrm>
            <a:off x="6792322" y="5793857"/>
            <a:ext cx="447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Daily mean PAR reduced by -1.4 E/m</a:t>
            </a:r>
            <a:r>
              <a:rPr lang="en-US" baseline="30000" dirty="0"/>
              <a:t>2</a:t>
            </a:r>
            <a:r>
              <a:rPr lang="en-US" dirty="0"/>
              <a:t>/day on average (3.6%) with new R</a:t>
            </a:r>
            <a:r>
              <a:rPr lang="en-US" baseline="-25000" dirty="0"/>
              <a:t>a</a:t>
            </a:r>
            <a:r>
              <a:rPr lang="en-US" dirty="0"/>
              <a:t> parameterization.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9601F3-CE8C-C344-90F2-8E1A9220DE90}"/>
              </a:ext>
            </a:extLst>
          </p:cNvPr>
          <p:cNvSpPr/>
          <p:nvPr/>
        </p:nvSpPr>
        <p:spPr>
          <a:xfrm>
            <a:off x="1832073" y="187406"/>
            <a:ext cx="8011174" cy="646331"/>
          </a:xfrm>
          <a:prstGeom prst="rect">
            <a:avLst/>
          </a:prstGeom>
          <a:solidFill>
            <a:srgbClr val="FFC000">
              <a:alpha val="33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22FDA0-2946-7848-8A98-2A8928178EFB}"/>
              </a:ext>
            </a:extLst>
          </p:cNvPr>
          <p:cNvSpPr/>
          <p:nvPr/>
        </p:nvSpPr>
        <p:spPr>
          <a:xfrm>
            <a:off x="6792322" y="5808253"/>
            <a:ext cx="4475296" cy="644819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39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CDBFC-1DD1-5949-8EA8-D8C1CC2492DB}"/>
              </a:ext>
            </a:extLst>
          </p:cNvPr>
          <p:cNvSpPr txBox="1"/>
          <p:nvPr/>
        </p:nvSpPr>
        <p:spPr>
          <a:xfrm>
            <a:off x="745524" y="548059"/>
            <a:ext cx="1014659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</a:rPr>
              <a:t>Radiation Products Suite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-Daily mean downwelling PAR just above ocean surface (E/m</a:t>
            </a:r>
            <a:r>
              <a:rPr lang="en-US" sz="2000" baseline="30000" dirty="0">
                <a:latin typeface="Comic Sans MS" panose="030F0902030302020204" pitchFamily="66" charset="0"/>
              </a:rPr>
              <a:t>2</a:t>
            </a:r>
            <a:r>
              <a:rPr lang="en-US" sz="2000" dirty="0">
                <a:latin typeface="Comic Sans MS" panose="030F0902030302020204" pitchFamily="66" charset="0"/>
              </a:rPr>
              <a:t>/Day)   </a:t>
            </a:r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Basic product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-Daily mean direct downwelling PAR just above ocean surface (E/m</a:t>
            </a:r>
            <a:r>
              <a:rPr lang="en-US" sz="2000" baseline="30000" dirty="0">
                <a:latin typeface="Comic Sans MS" panose="030F0902030302020204" pitchFamily="66" charset="0"/>
              </a:rPr>
              <a:t>2</a:t>
            </a:r>
            <a:r>
              <a:rPr lang="en-US" sz="2000" dirty="0">
                <a:latin typeface="Comic Sans MS" panose="030F0902030302020204" pitchFamily="66" charset="0"/>
              </a:rPr>
              <a:t>/Day)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-Daily mean diffuse downwelling PAR just above ocean surface (E/m</a:t>
            </a:r>
            <a:r>
              <a:rPr lang="en-US" sz="2000" baseline="30000" dirty="0">
                <a:latin typeface="Comic Sans MS" panose="030F0902030302020204" pitchFamily="66" charset="0"/>
              </a:rPr>
              <a:t>2</a:t>
            </a:r>
            <a:r>
              <a:rPr lang="en-US" sz="2000" dirty="0">
                <a:latin typeface="Comic Sans MS" panose="030F0902030302020204" pitchFamily="66" charset="0"/>
              </a:rPr>
              <a:t>/Day)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-Daily mean downwelling PAR just below ocean surface (E/m</a:t>
            </a:r>
            <a:r>
              <a:rPr lang="en-US" sz="2000" baseline="30000" dirty="0">
                <a:latin typeface="Comic Sans MS" panose="030F0902030302020204" pitchFamily="66" charset="0"/>
              </a:rPr>
              <a:t>2</a:t>
            </a:r>
            <a:r>
              <a:rPr lang="en-US" sz="2000" dirty="0">
                <a:latin typeface="Comic Sans MS" panose="030F0902030302020204" pitchFamily="66" charset="0"/>
              </a:rPr>
              <a:t>/Day)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-Daily mean downwelling UV flux at 340 nm just above ocean surface (</a:t>
            </a:r>
            <a:r>
              <a:rPr lang="en-US" sz="2000" dirty="0" err="1">
                <a:latin typeface="Comic Sans MS" panose="030F0902030302020204" pitchFamily="66" charset="0"/>
              </a:rPr>
              <a:t>mW</a:t>
            </a:r>
            <a:r>
              <a:rPr lang="en-US" sz="2000" dirty="0">
                <a:latin typeface="Comic Sans MS" panose="030F0902030302020204" pitchFamily="66" charset="0"/>
              </a:rPr>
              <a:t>/cm</a:t>
            </a:r>
            <a:r>
              <a:rPr lang="en-US" sz="2000" baseline="30000" dirty="0">
                <a:latin typeface="Comic Sans MS" panose="030F0902030302020204" pitchFamily="66" charset="0"/>
              </a:rPr>
              <a:t>2</a:t>
            </a:r>
            <a:r>
              <a:rPr lang="en-US" sz="2000" dirty="0">
                <a:latin typeface="Comic Sans MS" panose="030F0902030302020204" pitchFamily="66" charset="0"/>
              </a:rPr>
              <a:t>/µm)</a:t>
            </a: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 </a:t>
            </a: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-Daily mean downwelling UV flux at 388 nm just above ocean surface (</a:t>
            </a:r>
            <a:r>
              <a:rPr lang="en-US" sz="2000" dirty="0" err="1">
                <a:latin typeface="Comic Sans MS" panose="030F0902030302020204" pitchFamily="66" charset="0"/>
              </a:rPr>
              <a:t>mW</a:t>
            </a:r>
            <a:r>
              <a:rPr lang="en-US" sz="2000" dirty="0">
                <a:latin typeface="Comic Sans MS" panose="030F0902030302020204" pitchFamily="66" charset="0"/>
              </a:rPr>
              <a:t>/cm</a:t>
            </a:r>
            <a:r>
              <a:rPr lang="en-US" sz="2000" baseline="30000" dirty="0">
                <a:latin typeface="Comic Sans MS" panose="030F0902030302020204" pitchFamily="66" charset="0"/>
              </a:rPr>
              <a:t>2</a:t>
            </a:r>
            <a:r>
              <a:rPr lang="en-US" sz="2000" dirty="0">
                <a:latin typeface="Comic Sans MS" panose="030F0902030302020204" pitchFamily="66" charset="0"/>
              </a:rPr>
              <a:t>/µm)</a:t>
            </a:r>
          </a:p>
          <a:p>
            <a:pPr algn="just"/>
            <a:endParaRPr lang="en-US" sz="2000" dirty="0">
              <a:latin typeface="Comic Sans MS" panose="030F0902030302020204" pitchFamily="66" charset="0"/>
            </a:endParaRPr>
          </a:p>
          <a:p>
            <a:pPr algn="just"/>
            <a:r>
              <a:rPr lang="en-US" sz="2000" dirty="0">
                <a:latin typeface="Comic Sans MS" panose="030F0902030302020204" pitchFamily="66" charset="0"/>
              </a:rPr>
              <a:t>-All products are generated on both Plate </a:t>
            </a:r>
            <a:r>
              <a:rPr lang="en-US" sz="2000" dirty="0" err="1">
                <a:latin typeface="Comic Sans MS" panose="030F0902030302020204" pitchFamily="66" charset="0"/>
              </a:rPr>
              <a:t>Carrée</a:t>
            </a:r>
            <a:r>
              <a:rPr lang="en-US" sz="2000" dirty="0">
                <a:latin typeface="Comic Sans MS" panose="030F0902030302020204" pitchFamily="66" charset="0"/>
              </a:rPr>
              <a:t> (18.4 km resolution at Equator) and equal-area (18.4 km resolution) grids compatible with those of NASA OBPG ocean color products.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E6B36-A05E-1048-9D51-C8652A212BB9}"/>
              </a:ext>
            </a:extLst>
          </p:cNvPr>
          <p:cNvSpPr/>
          <p:nvPr/>
        </p:nvSpPr>
        <p:spPr>
          <a:xfrm>
            <a:off x="745524" y="1250576"/>
            <a:ext cx="10146594" cy="3455895"/>
          </a:xfrm>
          <a:prstGeom prst="rect">
            <a:avLst/>
          </a:prstGeom>
          <a:solidFill>
            <a:srgbClr val="92D05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7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3BEE13-9C3B-0041-820D-215C7948D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1" t="10130" b="9561"/>
          <a:stretch/>
        </p:blipFill>
        <p:spPr>
          <a:xfrm>
            <a:off x="6096000" y="819811"/>
            <a:ext cx="5862415" cy="2570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F8FB0-BF37-D64D-B813-680D45795E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63" t="20941" r="23018" b="24103"/>
          <a:stretch/>
        </p:blipFill>
        <p:spPr>
          <a:xfrm>
            <a:off x="685178" y="698349"/>
            <a:ext cx="5084244" cy="2649530"/>
          </a:xfrm>
          <a:prstGeom prst="rect">
            <a:avLst/>
          </a:prstGeom>
        </p:spPr>
      </p:pic>
      <p:pic>
        <p:nvPicPr>
          <p:cNvPr id="5" name="Picture 4" descr="A picture containing colorful, device, person&#10;&#10;Description automatically generated">
            <a:extLst>
              <a:ext uri="{FF2B5EF4-FFF2-40B4-BE49-F238E27FC236}">
                <a16:creationId xmlns:a16="http://schemas.microsoft.com/office/drawing/2014/main" id="{07A46AD8-F390-C540-B20D-E83DCDDC2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1" t="10602" b="9089"/>
          <a:stretch/>
        </p:blipFill>
        <p:spPr>
          <a:xfrm>
            <a:off x="6095999" y="4087898"/>
            <a:ext cx="5862416" cy="2570205"/>
          </a:xfrm>
          <a:prstGeom prst="rect">
            <a:avLst/>
          </a:prstGeom>
        </p:spPr>
      </p:pic>
      <p:pic>
        <p:nvPicPr>
          <p:cNvPr id="6" name="Picture 5" descr="A picture containing electronics, monitor, holding, person&#10;&#10;Description automatically generated">
            <a:extLst>
              <a:ext uri="{FF2B5EF4-FFF2-40B4-BE49-F238E27FC236}">
                <a16:creationId xmlns:a16="http://schemas.microsoft.com/office/drawing/2014/main" id="{73908C48-1533-3540-8D5C-4FA80AFFD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61" t="7157" r="14117" b="11667"/>
          <a:stretch/>
        </p:blipFill>
        <p:spPr>
          <a:xfrm>
            <a:off x="685172" y="3968315"/>
            <a:ext cx="5084244" cy="2618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2D718-8D8D-DB40-95CE-9DDCE7A8A8F2}"/>
              </a:ext>
            </a:extLst>
          </p:cNvPr>
          <p:cNvSpPr txBox="1"/>
          <p:nvPr/>
        </p:nvSpPr>
        <p:spPr>
          <a:xfrm>
            <a:off x="3227294" y="271613"/>
            <a:ext cx="61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EPIC Daily mean PAR just above surface, July 1,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08168-589A-364E-8756-FC3DA0C5005C}"/>
              </a:ext>
            </a:extLst>
          </p:cNvPr>
          <p:cNvSpPr txBox="1"/>
          <p:nvPr/>
        </p:nvSpPr>
        <p:spPr>
          <a:xfrm>
            <a:off x="3227294" y="3590440"/>
            <a:ext cx="61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EPIC Daily mean PAR just below surface, July 1, 2018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3DA35E-8E99-0F48-BB79-1CBF940F2156}"/>
              </a:ext>
            </a:extLst>
          </p:cNvPr>
          <p:cNvSpPr/>
          <p:nvPr/>
        </p:nvSpPr>
        <p:spPr>
          <a:xfrm>
            <a:off x="3227294" y="271613"/>
            <a:ext cx="5836024" cy="369332"/>
          </a:xfrm>
          <a:prstGeom prst="rect">
            <a:avLst/>
          </a:prstGeom>
          <a:solidFill>
            <a:srgbClr val="FFC000">
              <a:alpha val="33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A046E2-2CFD-9D48-A90E-EE42C6CAEBCC}"/>
              </a:ext>
            </a:extLst>
          </p:cNvPr>
          <p:cNvSpPr/>
          <p:nvPr/>
        </p:nvSpPr>
        <p:spPr>
          <a:xfrm>
            <a:off x="3227294" y="3590440"/>
            <a:ext cx="5836024" cy="369332"/>
          </a:xfrm>
          <a:prstGeom prst="rect">
            <a:avLst/>
          </a:prstGeom>
          <a:solidFill>
            <a:srgbClr val="FFC000">
              <a:alpha val="33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32D718-8D8D-DB40-95CE-9DDCE7A8A8F2}"/>
              </a:ext>
            </a:extLst>
          </p:cNvPr>
          <p:cNvSpPr txBox="1"/>
          <p:nvPr/>
        </p:nvSpPr>
        <p:spPr>
          <a:xfrm>
            <a:off x="2886634" y="305603"/>
            <a:ext cx="711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EPIC Daily mean direct PAR just above surface, July 1,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08168-589A-364E-8756-FC3DA0C5005C}"/>
              </a:ext>
            </a:extLst>
          </p:cNvPr>
          <p:cNvSpPr txBox="1"/>
          <p:nvPr/>
        </p:nvSpPr>
        <p:spPr>
          <a:xfrm>
            <a:off x="2886634" y="3594016"/>
            <a:ext cx="677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EPIC Daily mean diffuse PAR just below surface, July 1, 2018</a:t>
            </a:r>
          </a:p>
        </p:txBody>
      </p:sp>
      <p:pic>
        <p:nvPicPr>
          <p:cNvPr id="9" name="Picture 8" descr="A picture containing person, colorful, device&#10;&#10;Description automatically generated">
            <a:extLst>
              <a:ext uri="{FF2B5EF4-FFF2-40B4-BE49-F238E27FC236}">
                <a16:creationId xmlns:a16="http://schemas.microsoft.com/office/drawing/2014/main" id="{06D84F23-1573-244B-B34D-68B31EBDC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11" t="7704" b="11986"/>
          <a:stretch/>
        </p:blipFill>
        <p:spPr>
          <a:xfrm>
            <a:off x="6095999" y="758874"/>
            <a:ext cx="5862416" cy="2570205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7FF6BEE7-7F51-3242-8E74-044158B3B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8" t="7480" r="13790" b="11736"/>
          <a:stretch/>
        </p:blipFill>
        <p:spPr>
          <a:xfrm>
            <a:off x="749177" y="746601"/>
            <a:ext cx="5020239" cy="2582478"/>
          </a:xfrm>
          <a:prstGeom prst="rect">
            <a:avLst/>
          </a:prstGeom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9076BFB9-1E63-1B44-9D6E-0C93DD7DF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1" t="10784" b="11720"/>
          <a:stretch/>
        </p:blipFill>
        <p:spPr>
          <a:xfrm>
            <a:off x="6095999" y="4106212"/>
            <a:ext cx="5862416" cy="2480175"/>
          </a:xfrm>
          <a:prstGeom prst="rect">
            <a:avLst/>
          </a:prstGeom>
        </p:spPr>
      </p:pic>
      <p:pic>
        <p:nvPicPr>
          <p:cNvPr id="12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E9019C1A-01B9-AC4F-BA1A-90A25BD3A8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39" t="6760" r="14118" b="12451"/>
          <a:stretch/>
        </p:blipFill>
        <p:spPr>
          <a:xfrm>
            <a:off x="749178" y="3963348"/>
            <a:ext cx="5020238" cy="26051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5D8E99-0C7D-8F4E-959A-686A1ED090BA}"/>
              </a:ext>
            </a:extLst>
          </p:cNvPr>
          <p:cNvSpPr/>
          <p:nvPr/>
        </p:nvSpPr>
        <p:spPr>
          <a:xfrm>
            <a:off x="5744702" y="758874"/>
            <a:ext cx="87687" cy="155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CBE9AD-A381-BC4A-8647-94CEB8A7A204}"/>
              </a:ext>
            </a:extLst>
          </p:cNvPr>
          <p:cNvSpPr/>
          <p:nvPr/>
        </p:nvSpPr>
        <p:spPr>
          <a:xfrm>
            <a:off x="2886634" y="305603"/>
            <a:ext cx="6580095" cy="369332"/>
          </a:xfrm>
          <a:prstGeom prst="rect">
            <a:avLst/>
          </a:prstGeom>
          <a:solidFill>
            <a:srgbClr val="FFC000">
              <a:alpha val="34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F63FE3-D632-3448-8C0D-9CAD48E16A16}"/>
              </a:ext>
            </a:extLst>
          </p:cNvPr>
          <p:cNvSpPr/>
          <p:nvPr/>
        </p:nvSpPr>
        <p:spPr>
          <a:xfrm>
            <a:off x="2886634" y="3594016"/>
            <a:ext cx="6777317" cy="369332"/>
          </a:xfrm>
          <a:prstGeom prst="rect">
            <a:avLst/>
          </a:prstGeom>
          <a:solidFill>
            <a:srgbClr val="FFC000">
              <a:alpha val="33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84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786</Words>
  <Application>Microsoft Macintosh PowerPoint</Application>
  <PresentationFormat>Widescreen</PresentationFormat>
  <Paragraphs>111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Frouin, Robert</dc:creator>
  <cp:lastModifiedBy>Frouin, Robert</cp:lastModifiedBy>
  <cp:revision>53</cp:revision>
  <dcterms:created xsi:type="dcterms:W3CDTF">2020-10-05T17:22:03Z</dcterms:created>
  <dcterms:modified xsi:type="dcterms:W3CDTF">2020-10-07T16:06:58Z</dcterms:modified>
</cp:coreProperties>
</file>