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32" r:id="rId2"/>
    <p:sldMasterId id="2147483834" r:id="rId3"/>
    <p:sldMasterId id="2147483840" r:id="rId4"/>
  </p:sldMasterIdLst>
  <p:notesMasterIdLst>
    <p:notesMasterId r:id="rId19"/>
  </p:notesMasterIdLst>
  <p:sldIdLst>
    <p:sldId id="618" r:id="rId5"/>
    <p:sldId id="611" r:id="rId6"/>
    <p:sldId id="623" r:id="rId7"/>
    <p:sldId id="622" r:id="rId8"/>
    <p:sldId id="630" r:id="rId9"/>
    <p:sldId id="625" r:id="rId10"/>
    <p:sldId id="608" r:id="rId11"/>
    <p:sldId id="632" r:id="rId12"/>
    <p:sldId id="631" r:id="rId13"/>
    <p:sldId id="620" r:id="rId14"/>
    <p:sldId id="634" r:id="rId15"/>
    <p:sldId id="635" r:id="rId16"/>
    <p:sldId id="613" r:id="rId17"/>
    <p:sldId id="628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garet Torn" initials="MT" lastIdx="0" clrIdx="6"/>
  <p:cmAuthor id="1" name="William D Collins" initials="WDC" lastIdx="40" clrIdx="0">
    <p:extLst/>
  </p:cmAuthor>
  <p:cmAuthor id="2" name="William D Collins" initials="WDC [2]" lastIdx="1" clrIdx="1">
    <p:extLst/>
  </p:cmAuthor>
  <p:cmAuthor id="3" name="William D Collins" initials="WDC [3]" lastIdx="1" clrIdx="2">
    <p:extLst/>
  </p:cmAuthor>
  <p:cmAuthor id="4" name="William D Collins" initials="WDC [4]" lastIdx="1" clrIdx="3">
    <p:extLst/>
  </p:cmAuthor>
  <p:cmAuthor id="5" name="William D Collins" initials="WDC [5]" lastIdx="1" clrIdx="4">
    <p:extLst/>
  </p:cmAuthor>
  <p:cmAuthor id="6" name="William D Collins" initials="WD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8"/>
    <a:srgbClr val="E5E9F7"/>
    <a:srgbClr val="DA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/>
    <p:restoredTop sz="85259" autoAdjust="0"/>
  </p:normalViewPr>
  <p:slideViewPr>
    <p:cSldViewPr>
      <p:cViewPr>
        <p:scale>
          <a:sx n="72" d="100"/>
          <a:sy n="72" d="100"/>
        </p:scale>
        <p:origin x="-1928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47"/>
    </p:cViewPr>
  </p:sorterViewPr>
  <p:notesViewPr>
    <p:cSldViewPr>
      <p:cViewPr varScale="1">
        <p:scale>
          <a:sx n="79" d="100"/>
          <a:sy n="79" d="100"/>
        </p:scale>
        <p:origin x="1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200"/>
            </a:lvl1pPr>
          </a:lstStyle>
          <a:p>
            <a:fld id="{C48CA22C-54D3-4F5B-AA9C-3DB68EFEFA8F}" type="datetimeFigureOut">
              <a:rPr lang="en-US" smtClean="0"/>
              <a:t>10/4/20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4" tIns="48322" rIns="96644" bIns="483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200"/>
            </a:lvl1pPr>
          </a:lstStyle>
          <a:p>
            <a:fld id="{1CCC8405-6559-4234-8447-268B92C91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6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BC95-3743-E241-A85B-E2CEB9E016A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67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E63F-FD68-4CC9-A465-FB99551E72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E63F-FD68-4CC9-A465-FB99551E72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4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8405-6559-4234-8447-268B92C917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42EE57-9E6D-4AEC-B406-AFCC2BAF1AE2}" type="datetime1">
              <a:rPr lang="en-US" smtClean="0"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F090E0-4279-4A77-857C-D16D0A11B092}" type="datetime1">
              <a:rPr lang="en-US" smtClean="0"/>
              <a:t>10/4/20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7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3920-FDE9-4277-8795-BF60D90CA527}" type="datetimeFigureOut">
              <a:rPr lang="en-US" smtClean="0"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826E-B8F3-4C83-8757-3B9C9C226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1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391FE-3821-EB44-A3C9-7D2E2F002B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2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3920-FDE9-4277-8795-BF60D90CA5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826E-B8F3-4C83-8757-3B9C9C2266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080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b of futu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8557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86050" tIns="43025" rIns="86050" bIns="43025" anchor="t" anchorCtr="0">
            <a:noAutofit/>
          </a:bodyPr>
          <a:lstStyle/>
          <a:p>
            <a:endParaRPr sz="223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57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libri"/>
              <a:buNone/>
              <a:defRPr sz="2647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15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 sz="2400"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accent3">
                  <a:lumMod val="75000"/>
                </a:schemeClr>
              </a:buClr>
              <a:defRPr sz="2000"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3">
                  <a:lumMod val="75000"/>
                </a:schemeClr>
              </a:buClr>
              <a:defRPr sz="20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8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>
                  <a:lumMod val="75000"/>
                </a:schemeClr>
              </a:buClr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2000"/>
            <a:ext cx="914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 sz="2400">
                <a:latin typeface="+mn-lt"/>
                <a:cs typeface="Arial" panose="020B0604020202020204" pitchFamily="34" charset="0"/>
              </a:defRPr>
            </a:lvl1pPr>
            <a:lvl2pPr>
              <a:buClr>
                <a:schemeClr val="accent3">
                  <a:lumMod val="75000"/>
                </a:schemeClr>
              </a:buClr>
              <a:defRPr sz="2000">
                <a:latin typeface="+mn-lt"/>
                <a:cs typeface="Arial" panose="020B0604020202020204" pitchFamily="34" charset="0"/>
              </a:defRPr>
            </a:lvl2pPr>
            <a:lvl3pPr>
              <a:buClr>
                <a:schemeClr val="accent3">
                  <a:lumMod val="75000"/>
                </a:schemeClr>
              </a:buClr>
              <a:defRPr sz="20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800">
                <a:latin typeface="+mn-lt"/>
                <a:cs typeface="Arial" panose="020B0604020202020204" pitchFamily="34" charset="0"/>
              </a:defRPr>
            </a:lvl4pPr>
            <a:lvl5pPr>
              <a:buClr>
                <a:schemeClr val="accent3">
                  <a:lumMod val="75000"/>
                </a:schemeClr>
              </a:buClr>
              <a:defRPr sz="18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7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34C6E-D80D-4FBF-A22D-A18DD8171A19}" type="datetime1">
              <a:rPr lang="en-US" smtClean="0"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6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E8E3-C1F7-4A3F-B019-8AD31ED92C25}" type="datetime1">
              <a:rPr lang="en-US" smtClean="0"/>
              <a:t>10/4/20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21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481A4E-404B-4364-B703-AAD84773BE99}" type="datetime1">
              <a:rPr lang="en-US" smtClean="0"/>
              <a:t>10/4/20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908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C0918A-0457-47BC-9906-019329C26DD2}" type="datetime1">
              <a:rPr lang="en-US" smtClean="0"/>
              <a:t>10/4/20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1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8983-3285-468A-895D-D13577F1402E}" type="datetime1">
              <a:rPr lang="en-US" smtClean="0"/>
              <a:t>10/4/20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5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58F6B2-C4CD-4558-86C6-7A74EEEBFB18}" type="datetime1">
              <a:rPr lang="en-US" smtClean="0"/>
              <a:t>10/4/20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4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Relationship Id="rId3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94450"/>
            <a:ext cx="9144000" cy="463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2424-432D-4322-B147-F5508A351EA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8" descr="LBNL-LOGO-NEW-2010.gif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3989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EES_Logo2015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4400" y="152400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31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D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D05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3920-FDE9-4277-8795-BF60D90CA527}" type="datetimeFigureOut">
              <a:rPr lang="en-US" smtClean="0"/>
              <a:t>10/4/20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D826E-B8F3-4C83-8757-3B9C9C226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3242"/>
            <a:ext cx="7108911" cy="461665"/>
          </a:xfrm>
          <a:prstGeom prst="rect">
            <a:avLst/>
          </a:prstGeom>
          <a:noFill/>
          <a:ln w="38100" cmpd="sng">
            <a:noFill/>
          </a:ln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5822"/>
            <a:ext cx="9144000" cy="58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6698" y="6492875"/>
            <a:ext cx="63730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C6E391FE-3821-EB44-A3C9-7D2E2F002B29}" type="slidenum">
              <a:rPr lang="en-US" smtClean="0"/>
              <a:pPr defTabSz="45720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182" y="41857"/>
            <a:ext cx="1828800" cy="453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726582"/>
            <a:ext cx="710891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Tx/>
        <a:buSzPct val="100000"/>
        <a:buFont typeface="Wingdings" charset="2"/>
        <a:buChar char="§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74320" algn="l" defTabSz="914400" rtl="0" eaLnBrk="1" latinLnBrk="0" hangingPunct="1">
        <a:spcBef>
          <a:spcPct val="20000"/>
        </a:spcBef>
        <a:buClrTx/>
        <a:buSzPct val="100000"/>
        <a:buFont typeface="Wingdings" charset="2"/>
        <a:buChar char="§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Tx/>
        <a:buSzPct val="100000"/>
        <a:buFont typeface="Wingdings" charset="2"/>
        <a:buChar char="§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24712" indent="-228600" algn="l" defTabSz="914400" rtl="0" eaLnBrk="1" latinLnBrk="0" hangingPunct="1">
        <a:spcBef>
          <a:spcPct val="20000"/>
        </a:spcBef>
        <a:buClrTx/>
        <a:buSzPct val="100000"/>
        <a:buFont typeface="Wingdings" charset="2"/>
        <a:buChar char="§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25880" indent="-228600" algn="l" defTabSz="914400" rtl="0" eaLnBrk="1" latinLnBrk="0" hangingPunct="1">
        <a:spcBef>
          <a:spcPct val="20000"/>
        </a:spcBef>
        <a:buClrTx/>
        <a:buSzPct val="100000"/>
        <a:buFont typeface="Wingdings" charset="2"/>
        <a:buChar char="§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3920-FDE9-4277-8795-BF60D90CA52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D826E-B8F3-4C83-8757-3B9C9C2266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8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8153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Sub</a:t>
            </a:r>
            <a:r>
              <a:rPr lang="en-US" dirty="0"/>
              <a:t>-diurnal to seasonal analysis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NISTAR</a:t>
            </a:r>
            <a:r>
              <a:rPr lang="en-US" dirty="0"/>
              <a:t>, EPIC, and CERES shortwave flux</a:t>
            </a:r>
            <a:br>
              <a:rPr lang="en-US" dirty="0"/>
            </a:br>
            <a:r>
              <a:rPr lang="en-US" dirty="0"/>
              <a:t>observations and comparisons with </a:t>
            </a:r>
            <a:r>
              <a:rPr lang="en-US" dirty="0" smtClean="0"/>
              <a:t>models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2187178"/>
            <a:ext cx="7315200" cy="1241822"/>
          </a:xfrm>
        </p:spPr>
        <p:txBody>
          <a:bodyPr>
            <a:noAutofit/>
          </a:bodyPr>
          <a:lstStyle/>
          <a:p>
            <a:r>
              <a:rPr lang="en-US" sz="1800" dirty="0" smtClean="0"/>
              <a:t>Daniel Feldman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</a:t>
            </a:r>
            <a:r>
              <a:rPr lang="en-US" sz="1800" dirty="0" err="1" smtClean="0"/>
              <a:t>Wenying</a:t>
            </a:r>
            <a:r>
              <a:rPr lang="en-US" sz="1800" dirty="0" smtClean="0"/>
              <a:t> Su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Pat Minnis</a:t>
            </a:r>
            <a:r>
              <a:rPr lang="en-US" sz="1800" baseline="30000" dirty="0" smtClean="0"/>
              <a:t>2</a:t>
            </a:r>
          </a:p>
          <a:p>
            <a:endParaRPr lang="en-US" sz="1000" dirty="0" smtClean="0"/>
          </a:p>
          <a:p>
            <a:pPr marL="342900" indent="-342900" algn="l">
              <a:buAutoNum type="arabicPeriod"/>
            </a:pPr>
            <a:r>
              <a:rPr lang="en-US" sz="1600" dirty="0" smtClean="0"/>
              <a:t>Lawrence Berkeley </a:t>
            </a:r>
            <a:r>
              <a:rPr lang="en-US" sz="1600" dirty="0"/>
              <a:t>National </a:t>
            </a:r>
            <a:r>
              <a:rPr lang="en-US" sz="1600" dirty="0" smtClean="0"/>
              <a:t>Laboratory</a:t>
            </a:r>
          </a:p>
          <a:p>
            <a:pPr marL="342900" indent="-342900" algn="l">
              <a:buAutoNum type="arabicPeriod"/>
            </a:pPr>
            <a:r>
              <a:rPr lang="en-US" sz="1600" dirty="0" smtClean="0"/>
              <a:t>NASA Langley Research Center</a:t>
            </a:r>
            <a:endParaRPr lang="en-US" sz="16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800" dirty="0" smtClean="0">
                <a:solidFill>
                  <a:schemeClr val="bg1"/>
                </a:solidFill>
              </a:rPr>
              <a:t>California Department of Water Resources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Water storage and Investment Program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May 1, 2018</a:t>
            </a:r>
          </a:p>
        </p:txBody>
      </p:sp>
      <p:pic>
        <p:nvPicPr>
          <p:cNvPr id="10" name="Picture 9" descr="Screen Shot 2019-09-13 at 9.57.01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3962400"/>
            <a:ext cx="3899281" cy="1838351"/>
          </a:xfrm>
          <a:prstGeom prst="rect">
            <a:avLst/>
          </a:prstGeom>
        </p:spPr>
      </p:pic>
      <p:pic>
        <p:nvPicPr>
          <p:cNvPr id="11" name="Picture 10" descr="Screen Shot 2019-09-13 at 9.57.13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3962400"/>
            <a:ext cx="4420070" cy="18155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581400"/>
            <a:ext cx="34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TOA Annual Average SW Upwelling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3581400"/>
            <a:ext cx="262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Atmospheric Contribution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5613" y="6412468"/>
            <a:ext cx="353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Stephens et al, Rev. </a:t>
            </a:r>
            <a:r>
              <a:rPr lang="en-US" dirty="0" err="1" smtClean="0"/>
              <a:t>Geophys</a:t>
            </a:r>
            <a:r>
              <a:rPr lang="en-US" dirty="0" smtClean="0"/>
              <a:t>.,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5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9144" y="-76200"/>
            <a:ext cx="9153144" cy="1216152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Model TOA Energy Balance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4" y="1066800"/>
            <a:ext cx="3117706" cy="610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smtClean="0"/>
              <a:t>Models are calibrated/tuned to achieve TOA energy balance on long time-scales.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This process involves balancing a number of competing model performance goals by adjusted parameters to which models are sensitive but which are poorly or unconstrained.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There is a question of whether this juggling act is getting the right answer for the wrong reason.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pPr marL="285750" indent="-285750">
              <a:buFont typeface="Arial"/>
              <a:buChar char="•"/>
            </a:pPr>
            <a:endParaRPr lang="en-US" sz="17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703875" y="1950374"/>
            <a:ext cx="685800" cy="3231226"/>
            <a:chOff x="2209800" y="2483774"/>
            <a:chExt cx="685800" cy="32312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BDAF46D-EEF8-4FAB-B0C0-889B6E1432A0}"/>
                </a:ext>
              </a:extLst>
            </p:cNvPr>
            <p:cNvSpPr txBox="1"/>
            <p:nvPr/>
          </p:nvSpPr>
          <p:spPr>
            <a:xfrm rot="16200000">
              <a:off x="808689" y="3991911"/>
              <a:ext cx="304844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TOA Shortwave Radiation (W/m</a:t>
              </a:r>
              <a:r>
                <a:rPr lang="en-US" sz="1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8E4D5A4-B4B3-482D-923C-520D9EC32FD5}"/>
                </a:ext>
              </a:extLst>
            </p:cNvPr>
            <p:cNvSpPr txBox="1"/>
            <p:nvPr/>
          </p:nvSpPr>
          <p:spPr>
            <a:xfrm>
              <a:off x="2505700" y="2483774"/>
              <a:ext cx="389900" cy="32312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2300"/>
                </a:lnSpc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244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240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236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232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228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endParaRPr lang="en-US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ts val="2300"/>
                </a:lnSpc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224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03875" y="1219200"/>
            <a:ext cx="4572000" cy="3924689"/>
            <a:chOff x="2438400" y="1752600"/>
            <a:chExt cx="4572000" cy="3924689"/>
          </a:xfrm>
        </p:grpSpPr>
        <p:pic>
          <p:nvPicPr>
            <p:cNvPr id="13" name="Picture 12" descr="Screen Shot 2019-08-22 at 5.11.28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4201" y="2438400"/>
              <a:ext cx="3155268" cy="3238889"/>
            </a:xfrm>
            <a:prstGeom prst="rect">
              <a:avLst/>
            </a:prstGeom>
          </p:spPr>
        </p:pic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xmlns="" id="{731D666D-25C8-42F7-9890-F021F497F467}"/>
                </a:ext>
              </a:extLst>
            </p:cNvPr>
            <p:cNvSpPr txBox="1">
              <a:spLocks/>
            </p:cNvSpPr>
            <p:nvPr/>
          </p:nvSpPr>
          <p:spPr>
            <a:xfrm>
              <a:off x="2971800" y="2133600"/>
              <a:ext cx="3535125" cy="228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rmAutofit lnSpcReduction="10000"/>
            </a:bodyPr>
            <a:lstStyle>
              <a:lvl1pPr marL="461963" indent="-461963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01688" indent="-3444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>
                  <a:solidFill>
                    <a:srgbClr val="2B4C7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9025" indent="-28733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○"/>
                <a:defRPr lang="en-US" sz="2400" kern="1200">
                  <a:solidFill>
                    <a:srgbClr val="175D3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 0.00      0.10     0.20       0.30     0.40      </a:t>
              </a:r>
              <a:endParaRPr lang="en-US" sz="1600" dirty="0"/>
            </a:p>
          </p:txBody>
        </p:sp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xmlns="" id="{34B711B9-C9DD-4021-AEC3-C54FBC3F6444}"/>
                </a:ext>
              </a:extLst>
            </p:cNvPr>
            <p:cNvSpPr txBox="1">
              <a:spLocks/>
            </p:cNvSpPr>
            <p:nvPr/>
          </p:nvSpPr>
          <p:spPr>
            <a:xfrm>
              <a:off x="2438400" y="1752600"/>
              <a:ext cx="4572000" cy="228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461963" indent="-461963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01688" indent="-3444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>
                  <a:solidFill>
                    <a:srgbClr val="2B4C7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9025" indent="-28733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○"/>
                <a:defRPr lang="en-US" sz="2400" kern="1200">
                  <a:solidFill>
                    <a:srgbClr val="175D3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Convective mass-flux above level of non-buoyancy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37275" y="1219200"/>
            <a:ext cx="3839925" cy="3924689"/>
            <a:chOff x="6858000" y="1905000"/>
            <a:chExt cx="3839925" cy="3924689"/>
          </a:xfrm>
        </p:grpSpPr>
        <p:grpSp>
          <p:nvGrpSpPr>
            <p:cNvPr id="17" name="Group 16"/>
            <p:cNvGrpSpPr/>
            <p:nvPr/>
          </p:nvGrpSpPr>
          <p:grpSpPr>
            <a:xfrm>
              <a:off x="6858000" y="2362200"/>
              <a:ext cx="3839925" cy="3467489"/>
              <a:chOff x="7971075" y="2286000"/>
              <a:chExt cx="3839925" cy="3467489"/>
            </a:xfrm>
          </p:grpSpPr>
          <p:pic>
            <p:nvPicPr>
              <p:cNvPr id="19" name="Picture 18" descr="Screen Shot 2019-08-22 at 5.11.28 PM.pn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53400" y="2514600"/>
                <a:ext cx="3137485" cy="3238889"/>
              </a:xfrm>
              <a:prstGeom prst="rect">
                <a:avLst/>
              </a:prstGeom>
            </p:spPr>
          </p:pic>
          <p:sp>
            <p:nvSpPr>
              <p:cNvPr id="20" name="Text Placeholder 7">
                <a:extLst>
                  <a:ext uri="{FF2B5EF4-FFF2-40B4-BE49-F238E27FC236}">
                    <a16:creationId xmlns:a16="http://schemas.microsoft.com/office/drawing/2014/main" xmlns="" id="{731D666D-25C8-42F7-9890-F021F497F4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1075" y="2286000"/>
                <a:ext cx="3839925" cy="228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rmAutofit/>
              </a:bodyPr>
              <a:lstStyle>
                <a:lvl1pPr marL="461963" indent="-461963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lang="en-US"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801688" indent="-344488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lang="en-US" sz="2800" kern="1200">
                    <a:solidFill>
                      <a:srgbClr val="2B4C7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89025" indent="-287338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○"/>
                  <a:defRPr lang="en-US" sz="2400" kern="1200">
                    <a:solidFill>
                      <a:srgbClr val="175D3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 smtClean="0"/>
                  <a:t> 0.0000 2e-4  4e-4   6e-4   8e-4   1e-3   1.2e-3</a:t>
                </a:r>
                <a:endParaRPr lang="en-US" sz="1400" dirty="0"/>
              </a:p>
            </p:txBody>
          </p:sp>
        </p:grp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xmlns="" id="{34B711B9-C9DD-4021-AEC3-C54FBC3F6444}"/>
                </a:ext>
              </a:extLst>
            </p:cNvPr>
            <p:cNvSpPr txBox="1">
              <a:spLocks/>
            </p:cNvSpPr>
            <p:nvPr/>
          </p:nvSpPr>
          <p:spPr>
            <a:xfrm>
              <a:off x="6934200" y="1905000"/>
              <a:ext cx="3733800" cy="228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461963" indent="-461963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01688" indent="-3444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>
                  <a:solidFill>
                    <a:srgbClr val="2B4C7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9025" indent="-28733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○"/>
                <a:defRPr lang="en-US" sz="2400" kern="1200">
                  <a:solidFill>
                    <a:srgbClr val="175D3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Entrainment rate for shallow convection</a:t>
              </a:r>
              <a:endParaRPr lang="en-US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89675" y="1219200"/>
            <a:ext cx="3878025" cy="3924689"/>
            <a:chOff x="7277100" y="1828800"/>
            <a:chExt cx="3878025" cy="3924689"/>
          </a:xfrm>
        </p:grpSpPr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xmlns="" id="{34B711B9-C9DD-4021-AEC3-C54FBC3F6444}"/>
                </a:ext>
              </a:extLst>
            </p:cNvPr>
            <p:cNvSpPr txBox="1">
              <a:spLocks/>
            </p:cNvSpPr>
            <p:nvPr/>
          </p:nvSpPr>
          <p:spPr>
            <a:xfrm>
              <a:off x="7277100" y="1828800"/>
              <a:ext cx="3733800" cy="228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461963" indent="-461963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01688" indent="-3444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>
                  <a:solidFill>
                    <a:srgbClr val="2B4C7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9025" indent="-28733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○"/>
                <a:defRPr lang="en-US" sz="2400" kern="1200">
                  <a:solidFill>
                    <a:srgbClr val="175D3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Entrainment rate for deep convection</a:t>
              </a:r>
              <a:endParaRPr lang="en-US" sz="16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315200" y="2133600"/>
              <a:ext cx="3839925" cy="3619889"/>
              <a:chOff x="7315200" y="2133600"/>
              <a:chExt cx="3839925" cy="3619889"/>
            </a:xfrm>
          </p:grpSpPr>
          <p:pic>
            <p:nvPicPr>
              <p:cNvPr id="24" name="Picture 23" descr="Screen Shot 2019-08-22 at 5.11.28 PM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15200" y="2514600"/>
                <a:ext cx="3141292" cy="3238889"/>
              </a:xfrm>
              <a:prstGeom prst="rect">
                <a:avLst/>
              </a:prstGeom>
            </p:spPr>
          </p:pic>
          <p:sp>
            <p:nvSpPr>
              <p:cNvPr id="25" name="Text Placeholder 7">
                <a:extLst>
                  <a:ext uri="{FF2B5EF4-FFF2-40B4-BE49-F238E27FC236}">
                    <a16:creationId xmlns:a16="http://schemas.microsoft.com/office/drawing/2014/main" xmlns="" id="{731D666D-25C8-42F7-9890-F021F497F4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5200" y="2133600"/>
                <a:ext cx="3839925" cy="228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0" tIns="0" rIns="0" bIns="0" rtlCol="0">
                <a:normAutofit/>
              </a:bodyPr>
              <a:lstStyle>
                <a:lvl1pPr marL="461963" indent="-461963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lang="en-US" sz="32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801688" indent="-344488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lang="en-US" sz="2800" kern="1200">
                    <a:solidFill>
                      <a:srgbClr val="2B4C7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089025" indent="-287338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○"/>
                  <a:defRPr lang="en-US" sz="2400" kern="1200">
                    <a:solidFill>
                      <a:srgbClr val="175D3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dirty="0" smtClean="0"/>
                  <a:t> 0.0000 2e-4  4e-4   6e-4   8e-4   1e-3   1.2e-3</a:t>
                </a:r>
                <a:endParaRPr lang="en-US" sz="1400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389675" y="1219200"/>
            <a:ext cx="5059125" cy="3924689"/>
            <a:chOff x="17038875" y="1905000"/>
            <a:chExt cx="5059125" cy="3924689"/>
          </a:xfrm>
        </p:grpSpPr>
        <p:pic>
          <p:nvPicPr>
            <p:cNvPr id="27" name="Picture 26" descr="Screen Shot 2019-08-22 at 5.11.28 PM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68800" y="2590800"/>
              <a:ext cx="3158978" cy="3238889"/>
            </a:xfrm>
            <a:prstGeom prst="rect">
              <a:avLst/>
            </a:prstGeom>
          </p:spPr>
        </p:pic>
        <p:sp>
          <p:nvSpPr>
            <p:cNvPr id="28" name="Text Placeholder 7">
              <a:extLst>
                <a:ext uri="{FF2B5EF4-FFF2-40B4-BE49-F238E27FC236}">
                  <a16:creationId xmlns:a16="http://schemas.microsoft.com/office/drawing/2014/main" xmlns="" id="{34B711B9-C9DD-4021-AEC3-C54FBC3F6444}"/>
                </a:ext>
              </a:extLst>
            </p:cNvPr>
            <p:cNvSpPr txBox="1">
              <a:spLocks/>
            </p:cNvSpPr>
            <p:nvPr/>
          </p:nvSpPr>
          <p:spPr>
            <a:xfrm>
              <a:off x="17068800" y="1905000"/>
              <a:ext cx="5029200" cy="228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461963" indent="-461963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01688" indent="-3444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>
                  <a:solidFill>
                    <a:srgbClr val="2B4C7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9025" indent="-28733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○"/>
                <a:defRPr lang="en-US" sz="2400" kern="1200">
                  <a:solidFill>
                    <a:srgbClr val="175D3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Convective cloud conversion rate from water to rain</a:t>
              </a:r>
              <a:endParaRPr lang="en-US" sz="1600" dirty="0"/>
            </a:p>
          </p:txBody>
        </p:sp>
        <p:sp>
          <p:nvSpPr>
            <p:cNvPr id="29" name="Text Placeholder 7">
              <a:extLst>
                <a:ext uri="{FF2B5EF4-FFF2-40B4-BE49-F238E27FC236}">
                  <a16:creationId xmlns:a16="http://schemas.microsoft.com/office/drawing/2014/main" xmlns="" id="{731D666D-25C8-42F7-9890-F021F497F467}"/>
                </a:ext>
              </a:extLst>
            </p:cNvPr>
            <p:cNvSpPr txBox="1">
              <a:spLocks/>
            </p:cNvSpPr>
            <p:nvPr/>
          </p:nvSpPr>
          <p:spPr>
            <a:xfrm>
              <a:off x="17038875" y="2286000"/>
              <a:ext cx="3839925" cy="228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rmAutofit/>
            </a:bodyPr>
            <a:lstStyle>
              <a:lvl1pPr marL="461963" indent="-461963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01688" indent="-3444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>
                  <a:solidFill>
                    <a:srgbClr val="2B4C7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9025" indent="-28733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○"/>
                <a:defRPr lang="en-US" sz="2400" kern="1200">
                  <a:solidFill>
                    <a:srgbClr val="175D3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/>
                <a:t> 0.0000 2e-4  4e-4      6e-4     8e-4     1e-3</a:t>
              </a:r>
              <a:endParaRPr lang="en-US" sz="1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37275" y="1219200"/>
            <a:ext cx="3657600" cy="3901167"/>
            <a:chOff x="11430000" y="6172200"/>
            <a:chExt cx="3657600" cy="3901167"/>
          </a:xfrm>
        </p:grpSpPr>
        <p:pic>
          <p:nvPicPr>
            <p:cNvPr id="31" name="Picture 30" descr="Screen Shot 2019-08-22 at 5.11.28 PM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58600" y="6834478"/>
              <a:ext cx="3175152" cy="3238889"/>
            </a:xfrm>
            <a:prstGeom prst="rect">
              <a:avLst/>
            </a:prstGeom>
          </p:spPr>
        </p:pic>
        <p:sp>
          <p:nvSpPr>
            <p:cNvPr id="32" name="Text Placeholder 7">
              <a:extLst>
                <a:ext uri="{FF2B5EF4-FFF2-40B4-BE49-F238E27FC236}">
                  <a16:creationId xmlns:a16="http://schemas.microsoft.com/office/drawing/2014/main" xmlns="" id="{34B711B9-C9DD-4021-AEC3-C54FBC3F6444}"/>
                </a:ext>
              </a:extLst>
            </p:cNvPr>
            <p:cNvSpPr txBox="1">
              <a:spLocks/>
            </p:cNvSpPr>
            <p:nvPr/>
          </p:nvSpPr>
          <p:spPr>
            <a:xfrm>
              <a:off x="11582400" y="6172200"/>
              <a:ext cx="3352800" cy="228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Autofit/>
            </a:bodyPr>
            <a:lstStyle>
              <a:lvl1pPr marL="461963" indent="-461963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01688" indent="-3444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>
                  <a:solidFill>
                    <a:srgbClr val="2B4C7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9025" indent="-28733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○"/>
                <a:defRPr lang="en-US" sz="2400" kern="1200">
                  <a:solidFill>
                    <a:srgbClr val="175D3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Homogeneity factor for liquid clouds</a:t>
              </a:r>
              <a:endParaRPr lang="en-US" sz="1600" dirty="0"/>
            </a:p>
          </p:txBody>
        </p:sp>
        <p:sp>
          <p:nvSpPr>
            <p:cNvPr id="34" name="Text Placeholder 7">
              <a:extLst>
                <a:ext uri="{FF2B5EF4-FFF2-40B4-BE49-F238E27FC236}">
                  <a16:creationId xmlns:a16="http://schemas.microsoft.com/office/drawing/2014/main" xmlns="" id="{731D666D-25C8-42F7-9890-F021F497F467}"/>
                </a:ext>
              </a:extLst>
            </p:cNvPr>
            <p:cNvSpPr txBox="1">
              <a:spLocks/>
            </p:cNvSpPr>
            <p:nvPr/>
          </p:nvSpPr>
          <p:spPr>
            <a:xfrm>
              <a:off x="11430000" y="6477000"/>
              <a:ext cx="3657600" cy="22860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>
              <a:normAutofit lnSpcReduction="10000"/>
            </a:bodyPr>
            <a:lstStyle>
              <a:lvl1pPr marL="461963" indent="-461963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lang="en-US" sz="3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801688" indent="-3444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kern="1200">
                  <a:solidFill>
                    <a:srgbClr val="2B4C73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089025" indent="-28733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○"/>
                <a:defRPr lang="en-US" sz="2400" kern="1200">
                  <a:solidFill>
                    <a:srgbClr val="175D3C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 smtClean="0"/>
                <a:t> 0.50   0.60  0.70 0.80  0.90  1.00   1.10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222031" y="6412468"/>
            <a:ext cx="292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Mauritsen</a:t>
            </a:r>
            <a:r>
              <a:rPr lang="en-US" dirty="0" smtClean="0"/>
              <a:t> et al, JAMES,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7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4" y="762000"/>
            <a:ext cx="9137506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comparison of the CNRM-CM5 model and CERES-SYN observations shows: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model allocates amounts of power to prominent diurnal and sub-diurnal modes that generally agree with observations.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model allocates too much power to super-diurnal modes compared to observations.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Cross PSD shows model clear vs. all-sky RSR variability is too low at non-prominent modes: the relationship between all-sky and clear-sky is under-correlated in models at these time-scales.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9144" y="-76200"/>
            <a:ext cx="9153144" cy="121615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Measurement/Model Intercomparison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2031" y="6412468"/>
            <a:ext cx="295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Feldman et al, GRL, In Review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3124200"/>
            <a:ext cx="8732520" cy="3217146"/>
            <a:chOff x="228600" y="3124200"/>
            <a:chExt cx="8732520" cy="3217146"/>
          </a:xfrm>
        </p:grpSpPr>
        <p:pic>
          <p:nvPicPr>
            <p:cNvPr id="7" name="Picture 6" descr="Macintosh HD:Users:danielfeldman 1 2:Documents:publications:nistar_epic_frequency:figures:cnrm_ceres_clr_psd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8600" y="3124200"/>
              <a:ext cx="4389120" cy="31282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cnrm_ceres_all_ps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0" y="3124200"/>
              <a:ext cx="4389120" cy="321714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28600" y="3200400"/>
            <a:ext cx="8732520" cy="3129280"/>
            <a:chOff x="228600" y="3200400"/>
            <a:chExt cx="8732520" cy="3129280"/>
          </a:xfrm>
        </p:grpSpPr>
        <p:pic>
          <p:nvPicPr>
            <p:cNvPr id="8" name="Picture 7" descr="Macintosh HD:Users:danielfeldman 1 2:Documents:publications:nistar_epic_frequency:figures:cnrm_all_clr_flux_cross_variability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0" y="3200400"/>
              <a:ext cx="4389120" cy="3129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cnrm_all_clr_flux_cross_variability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" y="3200400"/>
              <a:ext cx="4389120" cy="31179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186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4" y="762000"/>
            <a:ext cx="91375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 performance of 4 models was tested: CNRM-CM5, HadGEM2-ES, CanAM4, MRI-CGCM3.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performed similarly relative to CERES SYN in Clear-Sky and All-Sky PSD and Cross-PSD.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Differences suggest: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Models </a:t>
            </a:r>
            <a:r>
              <a:rPr lang="en-US" dirty="0"/>
              <a:t>over-correlate </a:t>
            </a:r>
            <a:r>
              <a:rPr lang="en-US" dirty="0" smtClean="0"/>
              <a:t>RSR at short </a:t>
            </a:r>
            <a:r>
              <a:rPr lang="en-US" dirty="0"/>
              <a:t>time-scales </a:t>
            </a:r>
            <a:r>
              <a:rPr lang="en-US" dirty="0" smtClean="0"/>
              <a:t>with RSR at </a:t>
            </a:r>
            <a:r>
              <a:rPr lang="en-US" dirty="0"/>
              <a:t>longer time-</a:t>
            </a:r>
            <a:r>
              <a:rPr lang="en-US" dirty="0" smtClean="0"/>
              <a:t>scales.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Models slightly under-estimate correlation of clear- and all-sky RSR at diurnal to synoptic time-scales.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9144" y="-76200"/>
            <a:ext cx="9153144" cy="121615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Measurement/Model Intercomparison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2031" y="6412468"/>
            <a:ext cx="292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Mauritsen</a:t>
            </a:r>
            <a:r>
              <a:rPr lang="en-US" dirty="0" smtClean="0"/>
              <a:t> et al, JAMES, 2012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106" y="3200400"/>
            <a:ext cx="8874814" cy="3152220"/>
            <a:chOff x="10106" y="3200400"/>
            <a:chExt cx="8874814" cy="3152220"/>
          </a:xfrm>
        </p:grpSpPr>
        <p:pic>
          <p:nvPicPr>
            <p:cNvPr id="2" name="Picture 1" descr="hadgem2_ceres_clr_psd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6" y="3200400"/>
              <a:ext cx="4389120" cy="3152220"/>
            </a:xfrm>
            <a:prstGeom prst="rect">
              <a:avLst/>
            </a:prstGeom>
          </p:spPr>
        </p:pic>
        <p:pic>
          <p:nvPicPr>
            <p:cNvPr id="9" name="Picture 8" descr="hadgem2_ceres_all_ps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5800" y="3200400"/>
              <a:ext cx="4389120" cy="314949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399" y="2895600"/>
            <a:ext cx="8957721" cy="3166320"/>
            <a:chOff x="186279" y="2133600"/>
            <a:chExt cx="8957721" cy="3166320"/>
          </a:xfrm>
        </p:grpSpPr>
        <p:pic>
          <p:nvPicPr>
            <p:cNvPr id="16" name="Picture 15" descr="hadgem2_all_clr_flux_cross_variability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4880" y="2133600"/>
              <a:ext cx="4389120" cy="3165128"/>
            </a:xfrm>
            <a:prstGeom prst="rect">
              <a:avLst/>
            </a:prstGeom>
          </p:spPr>
        </p:pic>
        <p:pic>
          <p:nvPicPr>
            <p:cNvPr id="17" name="Picture 16" descr="hadgem2_all_clr_flux_cross_variability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279" y="2133600"/>
              <a:ext cx="4389120" cy="316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0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A1CAB-7516-4CCD-94E9-49442F727E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9144" y="-76200"/>
            <a:ext cx="9153144" cy="1216152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Examining CMIP6 Models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4" y="914400"/>
            <a:ext cx="90613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smtClean="0"/>
              <a:t>The Coupled Model Intercomparison Project </a:t>
            </a:r>
            <a:r>
              <a:rPr lang="mr-IN" sz="1700" dirty="0" smtClean="0"/>
              <a:t>–</a:t>
            </a:r>
            <a:r>
              <a:rPr lang="en-US" sz="1700" dirty="0" smtClean="0"/>
              <a:t> Phase 6 (CMIP6) is underway, with many models having already reported results.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Several experiments report TOA shortwave upwelling fluxes at hourly or sub-hourly intervals.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Dozens of models can be tested in </a:t>
            </a:r>
            <a:r>
              <a:rPr lang="en-US" sz="1700" smtClean="0"/>
              <a:t>limited cases.</a:t>
            </a:r>
            <a:endParaRPr lang="en-US" sz="1700" dirty="0" smtClean="0"/>
          </a:p>
        </p:txBody>
      </p:sp>
      <p:pic>
        <p:nvPicPr>
          <p:cNvPr id="2" name="Picture 1" descr="Screen Shot 2020-10-04 at 11.05.2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67000"/>
            <a:ext cx="9144000" cy="22555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124200"/>
            <a:ext cx="9144000" cy="533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4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A1CAB-7516-4CCD-94E9-49442F727E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9144" y="-76200"/>
            <a:ext cx="9153144" cy="1216152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Summary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4" y="914400"/>
            <a:ext cx="906130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For radiation budget observations, one of DSCOVR’s distinguishing feature is its frequency of observations.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SW flux estimates constructed from EPIC and NISTAR suggest that previously-untested diurnal filling is not problematic for long-term estimates of SW fluxes.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Frequency analysis can help constrain not just long-term SW fluxes, but how they are achieved by models.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Analysis suggests models overestimate variability of RSR in super-diurnal frequencies and therefore overestimate how RSR is correlated between shorter and longer time-scales.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Causes for model biases should be investigated.</a:t>
            </a:r>
          </a:p>
        </p:txBody>
      </p:sp>
    </p:spTree>
    <p:extLst>
      <p:ext uri="{BB962C8B-B14F-4D97-AF65-F5344CB8AC3E}">
        <p14:creationId xmlns:p14="http://schemas.microsoft.com/office/powerpoint/2010/main" val="32667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0600"/>
            <a:ext cx="88327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smtClean="0"/>
              <a:t>The scientific understanding of how atmospheric processes interact to stabilize planetary albedo on interannual time-scales is not mature.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Can measurements and models be used to advance the understanding of this phenomenon?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The tuning of models with measurements complicates the advancement of this understanding.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Models can exhibit disagreement with observed TOA reflected shortwave radiation. Why?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9144" y="-76200"/>
            <a:ext cx="9153144" cy="121615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Scientific Motivation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2" name="Picture 11" descr="Screen Shot 2019-09-11 at 1.39.47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296987"/>
            <a:ext cx="8229600" cy="2951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200" y="3657600"/>
            <a:ext cx="8138159" cy="2167228"/>
            <a:chOff x="457200" y="3657600"/>
            <a:chExt cx="8138159" cy="216722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3657600"/>
              <a:ext cx="8118214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200" y="5486398"/>
              <a:ext cx="8138159" cy="338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344826"/>
            <a:ext cx="4419600" cy="29035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7000" y="6488668"/>
            <a:ext cx="255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Bender et al, </a:t>
            </a:r>
            <a:r>
              <a:rPr lang="en-US" dirty="0" err="1" smtClean="0">
                <a:solidFill>
                  <a:srgbClr val="000000"/>
                </a:solidFill>
              </a:rPr>
              <a:t>Tellus</a:t>
            </a:r>
            <a:r>
              <a:rPr lang="en-US" dirty="0" smtClean="0">
                <a:solidFill>
                  <a:srgbClr val="000000"/>
                </a:solidFill>
              </a:rPr>
              <a:t>, 2006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6465637"/>
            <a:ext cx="16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IPCC AR5,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6488668"/>
            <a:ext cx="262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Trenberth</a:t>
            </a:r>
            <a:r>
              <a:rPr lang="en-US" dirty="0" smtClean="0">
                <a:solidFill>
                  <a:srgbClr val="000000"/>
                </a:solidFill>
              </a:rPr>
              <a:t> et al, JGR,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4"/>
          <a:stretch/>
        </p:blipFill>
        <p:spPr>
          <a:xfrm>
            <a:off x="304800" y="2743200"/>
            <a:ext cx="8632463" cy="2976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8134" y="6400800"/>
            <a:ext cx="485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Yin and </a:t>
            </a:r>
            <a:r>
              <a:rPr lang="en-US" dirty="0" err="1" smtClean="0">
                <a:solidFill>
                  <a:srgbClr val="000000"/>
                </a:solidFill>
              </a:rPr>
              <a:t>Porporato</a:t>
            </a:r>
            <a:r>
              <a:rPr lang="en-US" dirty="0" smtClean="0">
                <a:solidFill>
                  <a:srgbClr val="000000"/>
                </a:solidFill>
              </a:rPr>
              <a:t>, Nature Communications,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8915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smtClean="0"/>
              <a:t>Biases in albedo can arise from surface reflection and time-mean cloud properties. One understudied source of bias is cloud diurnal cycles.</a:t>
            </a:r>
            <a:br>
              <a:rPr lang="en-US" sz="1700" dirty="0" smtClean="0"/>
            </a:br>
            <a:endParaRPr lang="en-US" sz="1700" dirty="0" smtClean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Diurnal variability in clouds modulates the diurnal cycle of solar insolation.</a:t>
            </a:r>
            <a:br>
              <a:rPr lang="en-US" sz="1700" dirty="0" smtClean="0"/>
            </a:br>
            <a:endParaRPr lang="en-US" sz="1700" dirty="0" smtClean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Monthly-mean shortwave fluxes are influenced unevenly by the diurnal cycle of clouds.</a:t>
            </a:r>
          </a:p>
        </p:txBody>
      </p:sp>
      <p:pic>
        <p:nvPicPr>
          <p:cNvPr id="2" name="Picture 1" descr="Screen Shot 2019-09-13 at 9.35.21 A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2813293"/>
            <a:ext cx="7023100" cy="35875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0600" y="6400800"/>
            <a:ext cx="436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Bergman and </a:t>
            </a:r>
            <a:r>
              <a:rPr lang="en-US" dirty="0" err="1" smtClean="0">
                <a:solidFill>
                  <a:srgbClr val="000000"/>
                </a:solidFill>
              </a:rPr>
              <a:t>Salby</a:t>
            </a:r>
            <a:r>
              <a:rPr lang="en-US" dirty="0" smtClean="0">
                <a:solidFill>
                  <a:srgbClr val="000000"/>
                </a:solidFill>
              </a:rPr>
              <a:t>, Journal of Climate, 1997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438400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Cloud Diurnal Cycle Contribution to Monthly-Mean SW Flux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9144" y="-76200"/>
            <a:ext cx="9153144" cy="121615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Importance of the Diurnal Cycle of Clouds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895600"/>
            <a:ext cx="8632463" cy="2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9144" y="-76200"/>
            <a:ext cx="9153144" cy="1216152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RSR Diurnal Variability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4" y="1066800"/>
            <a:ext cx="41083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smtClean="0"/>
              <a:t>But how well do we know diurnal variations in SW radiation?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CERES monthly-averaged flux estimates require an estimate of the diurnal cycle in RSR, even though observations are made at fixed local solar hours. 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The process-chain for diurnal filling has numerous components, relying primarily on a network of geostationary cloud observations.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The diurnal filling of fluxes has not independently tested.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EPIC and NISTAR fluxes provide that independent tests of CERES SYN.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219200"/>
            <a:ext cx="371415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1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9144" y="-76200"/>
            <a:ext cx="9153144" cy="1216152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DSCOVR/CERES Flux Comparisons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90" y="4267200"/>
            <a:ext cx="8908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smtClean="0"/>
              <a:t>High-frequency observationally-based estimates of RSR have been developed from NISTAR and EPIC and can be compared against CERES flux estimates.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smtClean="0"/>
              <a:t>EPIC fluxes vs. CERES SYN: 		</a:t>
            </a:r>
            <a:r>
              <a:rPr lang="en-US" sz="1600" dirty="0" smtClean="0"/>
              <a:t>+</a:t>
            </a:r>
            <a:r>
              <a:rPr lang="en-US" sz="1600" dirty="0"/>
              <a:t>1.1±3.9 (1σ) W/m</a:t>
            </a:r>
            <a:r>
              <a:rPr lang="en-US" sz="1600" baseline="30000" dirty="0"/>
              <a:t>2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NISTAR fluxes vs. CERES SYN: 		+</a:t>
            </a:r>
            <a:r>
              <a:rPr lang="en-US" sz="1600" dirty="0"/>
              <a:t>11.9±7.9 (1σ) W/m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endParaRPr lang="en-US" sz="1700" dirty="0" smtClean="0"/>
          </a:p>
        </p:txBody>
      </p:sp>
      <p:pic>
        <p:nvPicPr>
          <p:cNvPr id="6" name="Picture 5" descr="Macintosh HD:Users:danielfeldman 1 2:Documents:publications:nistar_epic_frequency:figures:ceres_epic_nistar_flux_full_tseri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990600"/>
            <a:ext cx="4466187" cy="321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danielfeldman 1 2:Documents:publications:nistar_epic_frequency:figures:nistar_epic_residuals_tserie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990600"/>
            <a:ext cx="4419600" cy="3210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2031" y="6412468"/>
            <a:ext cx="295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Feldman et al, GRL, In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8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-9144" y="-76200"/>
            <a:ext cx="9153144" cy="1216152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Observations of RSR Diurnal Variability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4" y="914400"/>
            <a:ext cx="87565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 smtClean="0"/>
              <a:t>One of the distinguishing features of the DSCOVR platform is its high-frequency observations: The data reveal a regular diurnal cycle that varies seasonally.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32105" y="1916668"/>
            <a:ext cx="6764095" cy="4484132"/>
            <a:chOff x="2561492" y="1752600"/>
            <a:chExt cx="6764095" cy="4484132"/>
          </a:xfrm>
        </p:grpSpPr>
        <p:pic>
          <p:nvPicPr>
            <p:cNvPr id="8" name="Picture 7" descr="flux_diurnal_cycle_timeseries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1492" y="1752600"/>
              <a:ext cx="5972908" cy="3810338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4677387" y="5486400"/>
              <a:ext cx="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10587" y="5867400"/>
              <a:ext cx="2224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Sunlit Prime Meridian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696200" y="5257800"/>
              <a:ext cx="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400800" y="5867400"/>
              <a:ext cx="2924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Sunlit International Date Line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22031" y="6412468"/>
            <a:ext cx="295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Feldman et al, GRL, In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1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4" y="838200"/>
            <a:ext cx="91375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RSR variability from 3 NISTAR, EPIC, and CERES substantially agree.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observations show that the diurnal-filling process chain does not have discernible biases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Diurnal mode primarily driven by Africa/Pacific surface reflection, modulated by clouds.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Sub-diurnal modes driven by zonal variations in the surface reflection of the </a:t>
            </a:r>
            <a:r>
              <a:rPr lang="en-US" dirty="0" err="1" smtClean="0"/>
              <a:t>daylit</a:t>
            </a:r>
            <a:r>
              <a:rPr lang="en-US" dirty="0" smtClean="0"/>
              <a:t> portion of Earth, modulated by clouds.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9144" y="-76200"/>
            <a:ext cx="9153144" cy="121615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RSR Modes of Variability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 descr="Macintosh HD:Users:danielfeldman 1 2:Documents:publications:nistar_epic_frequency:figures:ceres_epic_nistar_flux_variabilit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200" y="2438401"/>
            <a:ext cx="5053698" cy="3886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2031" y="6412468"/>
            <a:ext cx="295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Feldman et al, GRL, In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8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4" y="838200"/>
            <a:ext cx="9137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We do not have clear-sky fluxes, except from CERES SYN estimates.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Analyzing CERES SYN flux modes of variability reveals that clouds tend to mute the prominence of diurnal and sub-diurnal modes of variability caused by surface reflection.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Cross PSD shows the frequency variability of how this muting occurs.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9144" y="-76200"/>
            <a:ext cx="9153144" cy="121615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Cloud Contributions to RSR Variability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2667000"/>
            <a:ext cx="9115427" cy="3429000"/>
            <a:chOff x="0" y="2667000"/>
            <a:chExt cx="9115427" cy="3429000"/>
          </a:xfrm>
        </p:grpSpPr>
        <p:pic>
          <p:nvPicPr>
            <p:cNvPr id="2" name="Picture 1" descr="ceres_all_flux_psd_mean_ci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667000"/>
              <a:ext cx="4339377" cy="3429000"/>
            </a:xfrm>
            <a:prstGeom prst="rect">
              <a:avLst/>
            </a:prstGeom>
          </p:spPr>
        </p:pic>
        <p:pic>
          <p:nvPicPr>
            <p:cNvPr id="3" name="Picture 2" descr="ceres_clr_flux_psd_mean_ci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1190" y="2667000"/>
              <a:ext cx="4384237" cy="3429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4655" y="2819400"/>
            <a:ext cx="9002665" cy="3208527"/>
            <a:chOff x="-3810000" y="2133600"/>
            <a:chExt cx="9002665" cy="3208527"/>
          </a:xfrm>
        </p:grpSpPr>
        <p:pic>
          <p:nvPicPr>
            <p:cNvPr id="7" name="Picture 6" descr="Macintosh HD:Users:danielfeldman 1 2:Documents:publications:nistar_epic_frequency:figures:ceres_all_clr_flux_variability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810000" y="2209799"/>
              <a:ext cx="4389120" cy="313232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Macintosh HD:Users:danielfeldman 1 2:Documents:publications:nistar_epic_frequency:figures:ceres_all_clr_flux_cross_variability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3545" y="2133600"/>
              <a:ext cx="4389120" cy="30916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222031" y="6412468"/>
            <a:ext cx="295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Feldman et al, GRL, In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6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4" y="838200"/>
            <a:ext cx="9137506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There is concurrence in observations about sub-diurnal to seasonal variability in RSR.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distribution of surface reflection and how clouds modulate that variability produces distinct patterns in frequency-space.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These observations show a pathway by which RSR occurs, not just a value to reproduce, and enable tests of second-order behavior in RSR.  We propose it be considered in tuning exercises.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9144" y="-76200"/>
            <a:ext cx="9153144" cy="1216152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Opportunities for Model Confrontation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3021117"/>
            <a:ext cx="4103533" cy="3379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2031" y="6412468"/>
            <a:ext cx="2921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Mauritsen</a:t>
            </a:r>
            <a:r>
              <a:rPr lang="en-US" dirty="0" smtClean="0"/>
              <a:t> et al, JAMES,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3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BER SandT 2013 presentation 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75362</TotalTime>
  <Words>1152</Words>
  <Application>Microsoft Macintosh PowerPoint</Application>
  <PresentationFormat>On-screen Show (4:3)</PresentationFormat>
  <Paragraphs>148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Custom Design</vt:lpstr>
      <vt:lpstr>6_BER SandT 2013 presentation template</vt:lpstr>
      <vt:lpstr>1_Custom Design</vt:lpstr>
      <vt:lpstr>Sub-diurnal to seasonal analysis of  NISTAR, EPIC, and CERES shortwave flux observations and comparisons with models</vt:lpstr>
      <vt:lpstr>PowerPoint Presentation</vt:lpstr>
      <vt:lpstr>PowerPoint Presentation</vt:lpstr>
      <vt:lpstr>RSR Diurnal Variability</vt:lpstr>
      <vt:lpstr>DSCOVR/CERES Flux Comparisons</vt:lpstr>
      <vt:lpstr>Observations of RSR Diurnal Variability</vt:lpstr>
      <vt:lpstr>PowerPoint Presentation</vt:lpstr>
      <vt:lpstr>PowerPoint Presentation</vt:lpstr>
      <vt:lpstr>PowerPoint Presentation</vt:lpstr>
      <vt:lpstr>Model TOA Energy Balance</vt:lpstr>
      <vt:lpstr>PowerPoint Presentation</vt:lpstr>
      <vt:lpstr>PowerPoint Presentation</vt:lpstr>
      <vt:lpstr>Examining CMIP6 Models 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M. Kelly</dc:creator>
  <cp:lastModifiedBy>Daniel Feldman</cp:lastModifiedBy>
  <cp:revision>945</cp:revision>
  <cp:lastPrinted>2017-08-25T19:12:18Z</cp:lastPrinted>
  <dcterms:created xsi:type="dcterms:W3CDTF">2016-08-22T15:37:41Z</dcterms:created>
  <dcterms:modified xsi:type="dcterms:W3CDTF">2020-10-05T06:10:06Z</dcterms:modified>
</cp:coreProperties>
</file>