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7"/>
  </p:notesMasterIdLst>
  <p:sldIdLst>
    <p:sldId id="300" r:id="rId2"/>
    <p:sldId id="283" r:id="rId3"/>
    <p:sldId id="277" r:id="rId4"/>
    <p:sldId id="356" r:id="rId5"/>
    <p:sldId id="259" r:id="rId6"/>
    <p:sldId id="367" r:id="rId7"/>
    <p:sldId id="336" r:id="rId8"/>
    <p:sldId id="333" r:id="rId9"/>
    <p:sldId id="334" r:id="rId10"/>
    <p:sldId id="335" r:id="rId11"/>
    <p:sldId id="330" r:id="rId12"/>
    <p:sldId id="331" r:id="rId13"/>
    <p:sldId id="332" r:id="rId14"/>
    <p:sldId id="366" r:id="rId15"/>
    <p:sldId id="338" r:id="rId16"/>
    <p:sldId id="339" r:id="rId17"/>
    <p:sldId id="340" r:id="rId18"/>
    <p:sldId id="341" r:id="rId19"/>
    <p:sldId id="364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43" r:id="rId31"/>
    <p:sldId id="369" r:id="rId32"/>
    <p:sldId id="354" r:id="rId33"/>
    <p:sldId id="337" r:id="rId34"/>
    <p:sldId id="290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0D27C-57F1-D146-9482-ADA76273E591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96B0-72ED-074C-A229-D72CBD20F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A12EE-0180-6F4F-84E3-0A3D0491A5DE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D2666-E235-7044-BCD8-07840F718C9D}" type="datetimeFigureOut">
              <a:rPr lang="en-US" smtClean="0"/>
              <a:pPr/>
              <a:t>11/1/16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AEB0-43A0-3940-8B4A-F82541E846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Logo-nasa-800px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302501" y="-13697"/>
            <a:ext cx="889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90600" cy="73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077200" y="-25400"/>
            <a:ext cx="1078381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5.png"/><Relationship Id="rId6" Type="http://schemas.openxmlformats.org/officeDocument/2006/relationships/image" Target="../media/image49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yuekuiyang:research:DSCOVR:ScienceTeam:Meetings-Local:STM0208-09-2016:Products.docx!OLE_LINK2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8951"/>
            <a:ext cx="9144000" cy="81708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6600"/>
                </a:solidFill>
                <a:latin typeface="+mj-lt"/>
                <a:ea typeface="+mn-ea"/>
                <a:cs typeface="Optima"/>
              </a:rPr>
              <a:t>EPIC L2 Cloud Products </a:t>
            </a:r>
            <a:r>
              <a:rPr lang="en-US" dirty="0" smtClean="0">
                <a:solidFill>
                  <a:srgbClr val="FF6600"/>
                </a:solidFill>
                <a:latin typeface="+mj-lt"/>
                <a:cs typeface="Optima"/>
              </a:rPr>
              <a:t>Update</a:t>
            </a:r>
            <a:endParaRPr lang="en-US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454121" y="2290984"/>
            <a:ext cx="6630794" cy="11895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SimSun" charset="-122"/>
              </a:rPr>
              <a:t>Yuekui Yang</a:t>
            </a:r>
            <a:r>
              <a:rPr lang="en-US" dirty="0" smtClean="0">
                <a:latin typeface="Tahoma" pitchFamily="-107" charset="0"/>
                <a:ea typeface="SimSun" charset="-122"/>
              </a:rPr>
              <a:t>, </a:t>
            </a:r>
            <a:r>
              <a:rPr lang="en-US" dirty="0" smtClean="0">
                <a:latin typeface="Cambria" pitchFamily="-107" charset="0"/>
                <a:ea typeface="SimSun" charset="-122"/>
              </a:rPr>
              <a:t>Kerry </a:t>
            </a:r>
            <a:r>
              <a:rPr lang="en-US" dirty="0">
                <a:latin typeface="Cambria" pitchFamily="-107" charset="0"/>
                <a:ea typeface="SimSun" charset="-122"/>
              </a:rPr>
              <a:t>Meyer</a:t>
            </a:r>
            <a:r>
              <a:rPr lang="en-US" dirty="0" smtClean="0">
                <a:latin typeface="Cambria" pitchFamily="-107" charset="0"/>
                <a:ea typeface="SimSun" charset="-122"/>
              </a:rPr>
              <a:t>, Alexander </a:t>
            </a:r>
            <a:r>
              <a:rPr lang="en-US" dirty="0" err="1" smtClean="0">
                <a:latin typeface="Cambria" pitchFamily="-107" charset="0"/>
                <a:ea typeface="SimSun" charset="-122"/>
              </a:rPr>
              <a:t>Marshak</a:t>
            </a:r>
            <a:r>
              <a:rPr lang="en-US" dirty="0" smtClean="0">
                <a:latin typeface="Cambria" pitchFamily="-107" charset="0"/>
                <a:ea typeface="SimSun" charset="-122"/>
              </a:rPr>
              <a:t>, </a:t>
            </a:r>
            <a:r>
              <a:rPr lang="en-US" dirty="0" err="1" smtClean="0">
                <a:latin typeface="Cambria" pitchFamily="-107" charset="0"/>
                <a:ea typeface="SimSun" charset="-122"/>
              </a:rPr>
              <a:t>Qilong</a:t>
            </a:r>
            <a:r>
              <a:rPr lang="en-US" dirty="0" smtClean="0">
                <a:latin typeface="Cambria" pitchFamily="-107" charset="0"/>
                <a:ea typeface="SimSun" charset="-122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SimSun" charset="-122"/>
              </a:rPr>
              <a:t>Min, Anthony Davis,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Steven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Platnick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, Daniel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Holdaway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, Gala Wind,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Alexei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Lyapustin</a:t>
            </a:r>
            <a:r>
              <a:rPr lang="en-US" sz="1800" dirty="0" smtClean="0">
                <a:latin typeface="Cambria" pitchFamily="-107" charset="0"/>
                <a:ea typeface="SimSun" charset="-122"/>
              </a:rPr>
              <a:t>,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Lazaros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Oreopoulos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Zhibo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Zhang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Times New Roman" pitchFamily="-107" charset="0"/>
              <a:ea typeface="Times New Roman" pitchFamily="-10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4649" y="5255845"/>
            <a:ext cx="709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DSCOVR Earth Science Team Meeting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Oct. 31 – Nov 1, 2016, Goddard Space Flight Center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refl2_721.A2015363190000-2015363190500.2k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4" y="1624106"/>
            <a:ext cx="3458979" cy="51859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562" y="3786852"/>
            <a:ext cx="306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0.47, 1.6, 2.1 µ</a:t>
            </a:r>
            <a:r>
              <a:rPr lang="en-US" sz="2200" dirty="0" err="1" smtClean="0"/>
              <a:t>m</a:t>
            </a:r>
            <a:r>
              <a:rPr lang="en-US" sz="2200" dirty="0" smtClean="0"/>
              <a:t> as RGB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Difficulties in cloud detection over ice/snow </a:t>
            </a:r>
            <a:endParaRPr lang="en-US" sz="2800" dirty="0"/>
          </a:p>
        </p:txBody>
      </p:sp>
      <p:pic>
        <p:nvPicPr>
          <p:cNvPr id="4" name="Picture 3" descr="Screen Shot 2016-06-21 at 2.24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04" y="1865954"/>
            <a:ext cx="4530694" cy="2253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6449" y="1417638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EPIC image time: 18:27 GMT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40952" y="4703739"/>
            <a:ext cx="2445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Aqua MODIS time: 19:00 to 19:05 GMT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449" y="4335985"/>
            <a:ext cx="2274389" cy="227438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>
            <a:off x="3742731" y="5012200"/>
            <a:ext cx="1453718" cy="46098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6128" y="3031871"/>
            <a:ext cx="3285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But</a:t>
            </a:r>
          </a:p>
          <a:p>
            <a:r>
              <a:rPr lang="en-US" sz="2200" dirty="0" smtClean="0"/>
              <a:t>MODIS has SWIR channels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20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Cloud signal in EPIC A-band over different surface types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08" y="1600199"/>
            <a:ext cx="6242376" cy="4993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signal in EPIC A- and B-bands over ice/snow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9" name="Picture 8" descr="Screen Shot 2016-07-02 at 9.25.00 PM.png"/>
          <p:cNvPicPr>
            <a:picLocks noChangeAspect="1"/>
          </p:cNvPicPr>
          <p:nvPr/>
        </p:nvPicPr>
        <p:blipFill>
          <a:blip r:embed="rId2"/>
          <a:srcRect t="4068"/>
          <a:stretch>
            <a:fillRect/>
          </a:stretch>
        </p:blipFill>
        <p:spPr>
          <a:xfrm>
            <a:off x="293101" y="1715105"/>
            <a:ext cx="4034071" cy="2133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288" y="1284217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A-band Ratio</a:t>
            </a:r>
            <a:endParaRPr lang="en-US" sz="2200" dirty="0"/>
          </a:p>
        </p:txBody>
      </p:sp>
      <p:pic>
        <p:nvPicPr>
          <p:cNvPr id="11" name="Picture 10" descr="Screen Shot 2016-07-02 at 9.27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" y="3849014"/>
            <a:ext cx="4436143" cy="730866"/>
          </a:xfrm>
          <a:prstGeom prst="rect">
            <a:avLst/>
          </a:prstGeom>
        </p:spPr>
      </p:pic>
      <p:pic>
        <p:nvPicPr>
          <p:cNvPr id="12" name="Picture 11" descr="Screen Shot 2016-06-21 at 1.22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4" y="4694573"/>
            <a:ext cx="4488304" cy="2163427"/>
          </a:xfrm>
          <a:prstGeom prst="rect">
            <a:avLst/>
          </a:prstGeom>
        </p:spPr>
      </p:pic>
      <p:pic>
        <p:nvPicPr>
          <p:cNvPr id="13" name="Picture 12" descr="Screen Shot 2016-07-02 at 9.31.0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840" y="3818058"/>
            <a:ext cx="4601648" cy="761821"/>
          </a:xfrm>
          <a:prstGeom prst="rect">
            <a:avLst/>
          </a:prstGeom>
        </p:spPr>
      </p:pic>
      <p:pic>
        <p:nvPicPr>
          <p:cNvPr id="14" name="Picture 13" descr="Screen Shot 2016-06-22 at 5.04.4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039" y="4694573"/>
            <a:ext cx="4284377" cy="2042373"/>
          </a:xfrm>
          <a:prstGeom prst="rect">
            <a:avLst/>
          </a:prstGeom>
        </p:spPr>
      </p:pic>
      <p:pic>
        <p:nvPicPr>
          <p:cNvPr id="15" name="Picture 14" descr="Screen Shot 2016-07-02 at 9.34.3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335" y="1715105"/>
            <a:ext cx="4080561" cy="21733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47272" y="1284217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B-band Ratio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6-07-02 at 10.04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264" y="3893244"/>
            <a:ext cx="3286487" cy="849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8460"/>
            <a:ext cx="8229600" cy="5287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 Mask from A- and B-bands</a:t>
            </a:r>
            <a:endParaRPr lang="en-US" dirty="0"/>
          </a:p>
        </p:txBody>
      </p:sp>
      <p:pic>
        <p:nvPicPr>
          <p:cNvPr id="5" name="Picture 4" descr="Screen Shot 2016-06-24 at 5.05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94" y="1336578"/>
            <a:ext cx="4932415" cy="2556434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0" y="132100"/>
            <a:ext cx="8914296" cy="6725900"/>
            <a:chOff x="0" y="132100"/>
            <a:chExt cx="8914296" cy="6725900"/>
          </a:xfrm>
        </p:grpSpPr>
        <p:grpSp>
          <p:nvGrpSpPr>
            <p:cNvPr id="7" name="Group 18"/>
            <p:cNvGrpSpPr/>
            <p:nvPr/>
          </p:nvGrpSpPr>
          <p:grpSpPr>
            <a:xfrm>
              <a:off x="0" y="132100"/>
              <a:ext cx="8914296" cy="6725900"/>
              <a:chOff x="0" y="132100"/>
              <a:chExt cx="8914296" cy="6725900"/>
            </a:xfrm>
          </p:grpSpPr>
          <p:grpSp>
            <p:nvGrpSpPr>
              <p:cNvPr id="10" name="Group 17"/>
              <p:cNvGrpSpPr/>
              <p:nvPr/>
            </p:nvGrpSpPr>
            <p:grpSpPr>
              <a:xfrm>
                <a:off x="0" y="132100"/>
                <a:ext cx="7610667" cy="6725900"/>
                <a:chOff x="0" y="132100"/>
                <a:chExt cx="7610667" cy="6725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132100"/>
                  <a:ext cx="1143000" cy="1143000"/>
                </a:xfrm>
                <a:prstGeom prst="rect">
                  <a:avLst/>
                </a:prstGeom>
              </p:spPr>
            </p:pic>
            <p:grpSp>
              <p:nvGrpSpPr>
                <p:cNvPr id="11" name="Group 15"/>
                <p:cNvGrpSpPr/>
                <p:nvPr/>
              </p:nvGrpSpPr>
              <p:grpSpPr>
                <a:xfrm>
                  <a:off x="0" y="1417638"/>
                  <a:ext cx="7610667" cy="5440362"/>
                  <a:chOff x="0" y="1417638"/>
                  <a:chExt cx="7610667" cy="5440362"/>
                </a:xfrm>
              </p:grpSpPr>
              <p:pic>
                <p:nvPicPr>
                  <p:cNvPr id="4" name="Picture 3" descr="crefl2_721.A2015363190000-2015363190500.2km.jp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1417638"/>
                    <a:ext cx="3628694" cy="5440362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/>
                  <p:cNvSpPr/>
                  <p:nvPr/>
                </p:nvSpPr>
                <p:spPr>
                  <a:xfrm>
                    <a:off x="0" y="1417638"/>
                    <a:ext cx="1827180" cy="2637726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6962730" y="1586568"/>
                    <a:ext cx="647937" cy="764519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 flipV="1">
                    <a:off x="1827180" y="1762282"/>
                    <a:ext cx="5135550" cy="58880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" name="Picture 12" descr="Screen Shot 2016-06-24 at 6.01.41 PM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065504" y="4838839"/>
                    <a:ext cx="1846576" cy="1980524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Straight Arrow Connector 16"/>
                  <p:cNvCxnSpPr/>
                  <p:nvPr/>
                </p:nvCxnSpPr>
                <p:spPr>
                  <a:xfrm>
                    <a:off x="1143000" y="3200616"/>
                    <a:ext cx="3621384" cy="27032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" name="TextBox 13"/>
              <p:cNvSpPr txBox="1"/>
              <p:nvPr/>
            </p:nvSpPr>
            <p:spPr>
              <a:xfrm>
                <a:off x="457200" y="4703739"/>
                <a:ext cx="24456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MODIS time: 19:00 to 19:05 GMT</a:t>
                </a:r>
                <a:endParaRPr lang="en-US" sz="22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86900" y="5000959"/>
                <a:ext cx="26273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EPIC time: 18:27 GMT</a:t>
                </a:r>
                <a:endParaRPr lang="en-US" sz="2200" dirty="0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H="1">
              <a:off x="5687606" y="2351087"/>
              <a:ext cx="1275124" cy="24877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614" y="726392"/>
            <a:ext cx="8610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 Cloud Effective Height/Pressure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1692549" y="1535860"/>
            <a:ext cx="5928335" cy="4464258"/>
            <a:chOff x="3368675" y="873125"/>
            <a:chExt cx="5699126" cy="49942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/>
                <a:stretch>
                  <a:fillRect/>
                </a:stretch>
              </p:blipFill>
            </mc:Choice>
            <mc:Fallback>
              <p:blipFill>
                <a:blip r:embed="rId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368675" y="873125"/>
              <a:ext cx="5440363" cy="499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4765542" y="1787525"/>
              <a:ext cx="1308235" cy="6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B-band </a:t>
              </a:r>
            </a:p>
            <a:p>
              <a:pPr algn="ctr"/>
              <a:r>
                <a:rPr lang="en-US" sz="1600" dirty="0"/>
                <a:t>reference</a:t>
              </a: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7780339" y="1787525"/>
              <a:ext cx="1287462" cy="65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A-band </a:t>
              </a:r>
            </a:p>
            <a:p>
              <a:pPr algn="ctr"/>
              <a:r>
                <a:rPr lang="en-US" sz="1600" dirty="0"/>
                <a:t>reference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7488458" y="4573587"/>
              <a:ext cx="1138017" cy="378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A-band 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6172200" y="2819400"/>
              <a:ext cx="1316258" cy="378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B-band </a:t>
              </a:r>
            </a:p>
          </p:txBody>
        </p:sp>
        <p:cxnSp>
          <p:nvCxnSpPr>
            <p:cNvPr id="10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5464175" y="1216025"/>
              <a:ext cx="685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1" name="Straight Arrow Connector 14"/>
            <p:cNvCxnSpPr>
              <a:cxnSpLocks noChangeShapeType="1"/>
            </p:cNvCxnSpPr>
            <p:nvPr/>
          </p:nvCxnSpPr>
          <p:spPr bwMode="auto">
            <a:xfrm rot="16200000" flipV="1">
              <a:off x="7978775" y="1292225"/>
              <a:ext cx="6858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2" name="Straight Arrow Connector 17"/>
            <p:cNvCxnSpPr>
              <a:cxnSpLocks noChangeShapeType="1"/>
              <a:stCxn id="9" idx="0"/>
            </p:cNvCxnSpPr>
            <p:nvPr/>
          </p:nvCxnSpPr>
          <p:spPr bwMode="auto">
            <a:xfrm rot="16200000" flipV="1">
              <a:off x="6242508" y="2231578"/>
              <a:ext cx="685796" cy="48984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3" name="Straight Arrow Connector 19"/>
            <p:cNvCxnSpPr>
              <a:cxnSpLocks noChangeShapeType="1"/>
            </p:cNvCxnSpPr>
            <p:nvPr/>
          </p:nvCxnSpPr>
          <p:spPr bwMode="auto">
            <a:xfrm rot="16200000" flipV="1">
              <a:off x="7686676" y="4124325"/>
              <a:ext cx="644525" cy="3206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8-22 at 3.1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909" y="2696928"/>
            <a:ext cx="3500194" cy="4161071"/>
          </a:xfrm>
          <a:prstGeom prst="rect">
            <a:avLst/>
          </a:prstGeom>
        </p:spPr>
      </p:pic>
      <p:pic>
        <p:nvPicPr>
          <p:cNvPr id="4" name="Picture 3" descr="Screen Shot 2016-08-22 at 2.38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" y="2753380"/>
            <a:ext cx="3289082" cy="3933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69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Cloud Effective Pressure/Height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" name="Picture 8" descr="Screen Shot 2016-06-24 at 7.56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367" y="1072155"/>
            <a:ext cx="3031083" cy="2864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A-band </a:t>
            </a:r>
            <a:r>
              <a:rPr lang="en-US" dirty="0" err="1" smtClean="0"/>
              <a:t>vs</a:t>
            </a:r>
            <a:r>
              <a:rPr lang="en-US" dirty="0" smtClean="0"/>
              <a:t> B-band</a:t>
            </a:r>
            <a:endParaRPr lang="en-US" dirty="0"/>
          </a:p>
        </p:txBody>
      </p:sp>
      <p:pic>
        <p:nvPicPr>
          <p:cNvPr id="4" name="Picture 3" descr="Screen Shot 2016-08-22 at 3.32.1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506255"/>
            <a:ext cx="8432800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695412" y="4577519"/>
            <a:ext cx="3550691" cy="1370184"/>
          </a:xfrm>
          <a:prstGeom prst="rect">
            <a:avLst/>
          </a:prstGeom>
          <a:solidFill>
            <a:srgbClr val="CCFFCC"/>
          </a:solidFill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1) Cloud optical depths:   </a:t>
            </a:r>
          </a:p>
          <a:p>
            <a:pPr indent="233363"/>
            <a:r>
              <a:rPr lang="en-US" altLang="zh-CN" sz="1600" b="1" dirty="0" smtClean="0">
                <a:solidFill>
                  <a:srgbClr val="000000"/>
                </a:solidFill>
              </a:rPr>
              <a:t>all liquid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</a:rPr>
              <a:t>     all ice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2) Likely cloud phase</a:t>
            </a:r>
          </a:p>
          <a:p>
            <a:endParaRPr lang="en-US" altLang="zh-CN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895049" cy="76683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3. Cloud Optical Thickness Retrieval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022366" y="4151819"/>
            <a:ext cx="803393" cy="15373"/>
          </a:xfrm>
          <a:prstGeom prst="straightConnector1">
            <a:avLst/>
          </a:prstGeom>
          <a:ln>
            <a:solidFill>
              <a:srgbClr val="800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26949" y="2654319"/>
            <a:ext cx="4081998" cy="1116448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Cloud Optical Depth Retrieval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Single channel retrieval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Fixed particle size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36258" y="1246806"/>
            <a:ext cx="1546531" cy="683930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EPIC Cloud Mask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7532" y="2726773"/>
            <a:ext cx="2008726" cy="953288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EPIC L1B Data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Geolocation</a:t>
            </a:r>
            <a:r>
              <a:rPr lang="en-US" sz="1600" dirty="0" smtClean="0">
                <a:solidFill>
                  <a:schemeClr val="tx1"/>
                </a:solidFill>
              </a:rPr>
              <a:t>, angles, </a:t>
            </a:r>
            <a:r>
              <a:rPr lang="en-US" sz="1600" dirty="0" err="1" smtClean="0">
                <a:solidFill>
                  <a:schemeClr val="tx1"/>
                </a:solidFill>
              </a:rPr>
              <a:t>reflecantce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50409" y="1246806"/>
            <a:ext cx="1558801" cy="683930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EPIC Cloud Height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18643" y="2654319"/>
            <a:ext cx="2008726" cy="1103490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Ancillary Data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Atmospheric Profiles, IGBP map, surface </a:t>
            </a:r>
            <a:r>
              <a:rPr lang="en-US" sz="1600" dirty="0" err="1" smtClean="0">
                <a:solidFill>
                  <a:schemeClr val="tx1"/>
                </a:solidFill>
              </a:rPr>
              <a:t>albedo</a:t>
            </a:r>
            <a:r>
              <a:rPr lang="en-US" sz="1600" dirty="0" smtClean="0">
                <a:solidFill>
                  <a:schemeClr val="tx1"/>
                </a:solidFill>
              </a:rPr>
              <a:t>, surface type.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4495387" y="2282704"/>
            <a:ext cx="703936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779878" y="1239366"/>
            <a:ext cx="1352740" cy="691370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Look-up Tables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2785748" y="2282704"/>
            <a:ext cx="703936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6063392" y="2281910"/>
            <a:ext cx="703936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2" idx="3"/>
            <a:endCxn id="20" idx="1"/>
          </p:cNvCxnSpPr>
          <p:nvPr/>
        </p:nvCxnSpPr>
        <p:spPr>
          <a:xfrm>
            <a:off x="2136258" y="3203417"/>
            <a:ext cx="390691" cy="912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7" idx="1"/>
            <a:endCxn id="20" idx="3"/>
          </p:cNvCxnSpPr>
          <p:nvPr/>
        </p:nvCxnSpPr>
        <p:spPr>
          <a:xfrm rot="10800000" flipV="1">
            <a:off x="6608947" y="3206063"/>
            <a:ext cx="409696" cy="64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PIC_L2_CLOUD_20160623145655_01.cot.i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10" y="1295797"/>
            <a:ext cx="310896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33"/>
            <a:ext cx="8229600" cy="6657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optical thickness retrievals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 descr="EPIC_L2_CLOUD_20160623145655_01.pha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224" y="1295797"/>
            <a:ext cx="3108776" cy="3657384"/>
          </a:xfrm>
          <a:prstGeom prst="rect">
            <a:avLst/>
          </a:prstGeom>
        </p:spPr>
      </p:pic>
      <p:pic>
        <p:nvPicPr>
          <p:cNvPr id="8" name="Picture 7" descr="EPIC_L2_CLOUD_20160623145655_01.cot.li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" y="1295797"/>
            <a:ext cx="310896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523" y="5199599"/>
            <a:ext cx="79092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Cloud phase determination is based on the cloud temperature converted from the EPIC cloud height retrievals, which has large uncertainty.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 L2 cloud products include COT assuming liquid phase, COT assuming ice phase and the likely cloud phase.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PIC_L2_CLOUD_20160623145655_01.cot.i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10" y="1295797"/>
            <a:ext cx="310896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33"/>
            <a:ext cx="8229600" cy="66577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optical thickness retrievals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7" descr="EPIC_L2_CLOUD_20160623145655_01.cot.li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" y="1295797"/>
            <a:ext cx="310896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523" y="5199599"/>
            <a:ext cx="79092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Cloud phase determination is based on the cloud temperature converted from the EPIC cloud height retrievals, which has large uncertainty.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 L2 cloud products include COT assuming liquid phase, COT assuming ice phase and the likely cloud phase.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EPIC_L2_CLOUD_20160623145655_01.cot.dif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45" y="1295797"/>
            <a:ext cx="310896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Cloud Product 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140" y="3458741"/>
            <a:ext cx="1889568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Cloud Mask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7025" y="3458741"/>
            <a:ext cx="2027621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Cloud Optical Thickness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7177" y="3462529"/>
            <a:ext cx="1882216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Effective Height/Pressure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2126" y="3462529"/>
            <a:ext cx="2132490" cy="63128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Cloud Top Height/Pressure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4943" y="1792208"/>
            <a:ext cx="2132490" cy="779181"/>
          </a:xfrm>
          <a:prstGeom prst="rect">
            <a:avLst/>
          </a:prstGeom>
          <a:solidFill>
            <a:srgbClr val="CCFFCC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EPIC L1B Products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615316" y="2875731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3180074"/>
            <a:ext cx="8387416" cy="1588"/>
          </a:xfrm>
          <a:prstGeom prst="line">
            <a:avLst/>
          </a:prstGeom>
          <a:ln w="38100" cmpd="dbl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32765" y="1792208"/>
            <a:ext cx="2132490" cy="779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Ancillary Data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973716" y="2894585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7140" y="4348983"/>
            <a:ext cx="8387416" cy="1588"/>
          </a:xfrm>
          <a:prstGeom prst="line">
            <a:avLst/>
          </a:prstGeom>
          <a:ln w="38100" cmpd="dbl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181888" y="4654120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Direct Access Storage 33"/>
          <p:cNvSpPr/>
          <p:nvPr/>
        </p:nvSpPr>
        <p:spPr>
          <a:xfrm>
            <a:off x="3168848" y="4959258"/>
            <a:ext cx="2655871" cy="807448"/>
          </a:xfrm>
          <a:prstGeom prst="flowChartMagneticDrum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EPIC L2 Cloud Products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0350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799" y="5971408"/>
            <a:ext cx="7961647" cy="769441"/>
          </a:xfrm>
          <a:prstGeom prst="rect">
            <a:avLst/>
          </a:prstGeom>
          <a:solidFill>
            <a:srgbClr val="CCFFCC"/>
          </a:solidFill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EPIC can provide many observations for one location for different solar angles, e.g. the much interested Greenland.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31068" y="15478"/>
            <a:ext cx="6838562" cy="956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Potential Science (I): ice sheet reflectivity at near backscattering direction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1403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5225"/>
            <a:ext cx="7772400" cy="14700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epic_1b_2016062312455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epic_1b_20160623135127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epic_1b_20160623145655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6022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7075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81318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191845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pic_1b_2016062320241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Current Status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54210"/>
            <a:ext cx="8229601" cy="495486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mask, cloud effective height and cloud optical thickness subsystems running.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mask subsystem improvements undergoing.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effective height/pressure subsystem implemented and running.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optical thickness: single channel retrieval using MODIS infrastructure.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Theoretical studies published (no DSCOVR data involved): 1) potential uncertainties in EPIC cloud optical thickness retrieval </a:t>
            </a:r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i="1" dirty="0" smtClean="0">
                <a:solidFill>
                  <a:srgbClr val="0000FF"/>
                </a:solidFill>
              </a:rPr>
              <a:t>Meyer, Yang and </a:t>
            </a:r>
            <a:r>
              <a:rPr lang="en-US" sz="1800" i="1" dirty="0" err="1" smtClean="0">
                <a:solidFill>
                  <a:srgbClr val="0000FF"/>
                </a:solidFill>
              </a:rPr>
              <a:t>Platnick</a:t>
            </a:r>
            <a:r>
              <a:rPr lang="en-US" sz="1800" i="1" dirty="0" smtClean="0">
                <a:solidFill>
                  <a:srgbClr val="0000FF"/>
                </a:solidFill>
              </a:rPr>
              <a:t>, 2016, AMTD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2200" dirty="0" smtClean="0">
                <a:solidFill>
                  <a:srgbClr val="0000FF"/>
                </a:solidFill>
              </a:rPr>
              <a:t>; </a:t>
            </a:r>
            <a:r>
              <a:rPr lang="en-US" sz="2200" dirty="0" smtClean="0"/>
              <a:t>2) EPIC temporal sampling effect study with GEOS-5 Nature Run </a:t>
            </a:r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i="1" dirty="0" err="1" smtClean="0">
                <a:solidFill>
                  <a:srgbClr val="0000FF"/>
                </a:solidFill>
              </a:rPr>
              <a:t>Holdaway</a:t>
            </a:r>
            <a:r>
              <a:rPr lang="en-US" sz="1800" i="1" dirty="0" smtClean="0">
                <a:solidFill>
                  <a:srgbClr val="0000FF"/>
                </a:solidFill>
              </a:rPr>
              <a:t> and Yang, 2016a, 2016b, Remote. Sens.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38863" y="1276248"/>
            <a:ext cx="5461000" cy="436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39" y="209848"/>
            <a:ext cx="6838562" cy="9563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Potential Science (I): ice sheet reflectivity at near backscattering direction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0581" y="5293178"/>
            <a:ext cx="12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pic>
        <p:nvPicPr>
          <p:cNvPr id="14" name="Picture 13" descr="Screen Shot 2016-06-26 at 5.26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" y="1775237"/>
            <a:ext cx="3688744" cy="35568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9339" y="5580258"/>
            <a:ext cx="77327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Compensates other sensors in providing ice sheet reflectivity at unique scattering angles multiple times within a day. 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Can be helpful in improving the ice/snow BRDF model and polar radiation budget calculations.   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39" y="274638"/>
            <a:ext cx="6838562" cy="9563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Potential Science (I): ice sheet reflectivity at near backscattering direction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600200"/>
            <a:ext cx="3108960" cy="2487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3108960" cy="248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557338"/>
            <a:ext cx="3108960" cy="2487168"/>
          </a:xfrm>
          <a:prstGeom prst="rect">
            <a:avLst/>
          </a:prstGeom>
        </p:spPr>
      </p:pic>
      <p:pic>
        <p:nvPicPr>
          <p:cNvPr id="7" name="Picture 6" descr="Screen Shot 2016-06-26 at 5.26.5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0" y="4168274"/>
            <a:ext cx="2631440" cy="2537326"/>
          </a:xfrm>
          <a:prstGeom prst="rect">
            <a:avLst/>
          </a:prstGeom>
        </p:spPr>
      </p:pic>
      <p:pic>
        <p:nvPicPr>
          <p:cNvPr id="8" name="Picture 7" descr="Screen Shot 2016-06-26 at 4.58.2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198205"/>
            <a:ext cx="2651760" cy="2507395"/>
          </a:xfrm>
          <a:prstGeom prst="rect">
            <a:avLst/>
          </a:prstGeom>
        </p:spPr>
      </p:pic>
      <p:pic>
        <p:nvPicPr>
          <p:cNvPr id="9" name="Picture 8" descr="Screen Shot 2016-06-24 at 7.56.5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324" y="4168274"/>
            <a:ext cx="2685336" cy="2537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617" y="1231006"/>
            <a:ext cx="12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0624" y="1231006"/>
            <a:ext cx="12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98471" y="1231006"/>
            <a:ext cx="120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39" y="209848"/>
            <a:ext cx="6838562" cy="9563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Potential Science (II): helping in understanding climate model cloud fields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339" y="6046746"/>
            <a:ext cx="823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 Once validated, EPIC cloud mask can be helpful to the understanding the GEOS-5 cloud simulations.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 descr="Screen Shot 2016-06-24 at 7.56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" y="1148963"/>
            <a:ext cx="4655611" cy="4399002"/>
          </a:xfrm>
          <a:prstGeom prst="rect">
            <a:avLst/>
          </a:prstGeom>
        </p:spPr>
      </p:pic>
      <p:pic>
        <p:nvPicPr>
          <p:cNvPr id="8" name="Picture 7" descr="GEOSvsEPIC_20160623_15z.png"/>
          <p:cNvPicPr>
            <a:picLocks noChangeAspect="1"/>
          </p:cNvPicPr>
          <p:nvPr/>
        </p:nvPicPr>
        <p:blipFill>
          <a:blip r:embed="rId3"/>
          <a:srcRect t="3800" b="5300"/>
          <a:stretch>
            <a:fillRect/>
          </a:stretch>
        </p:blipFill>
        <p:spPr>
          <a:xfrm>
            <a:off x="4336591" y="1151384"/>
            <a:ext cx="4846276" cy="4405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4798" y="5638540"/>
            <a:ext cx="3252639" cy="369332"/>
          </a:xfrm>
          <a:prstGeom prst="rect">
            <a:avLst/>
          </a:prstGeom>
          <a:solidFill>
            <a:srgbClr val="CCFFCC"/>
          </a:solidFill>
          <a:ln w="22225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Cloud field simulated by GEOS-5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1048" y="5621441"/>
            <a:ext cx="3252639" cy="369332"/>
          </a:xfrm>
          <a:prstGeom prst="rect">
            <a:avLst/>
          </a:prstGeom>
          <a:solidFill>
            <a:srgbClr val="CCFFCC"/>
          </a:solidFill>
          <a:ln w="22225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EPIC RGB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641" y="1166216"/>
            <a:ext cx="43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epic_1b_20160623145655_01.h5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573"/>
            <a:ext cx="8229601" cy="292793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mask, cloud effective height and cloud optical thickness subsystems running.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mask subsystem improvements undergoing.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effective height/pressure subsystem implemented and running.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Cloud optical thickness: single channel retrieval using MODIS infrastructure.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Next Step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56403"/>
            <a:ext cx="8229600" cy="36263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Cloud mask threshold selection procedure improvement.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Integrating GOES-5 atmosphere profiles, and surface type classification.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Cloud mask validation.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 </a:t>
            </a:r>
            <a:r>
              <a:rPr lang="en-US" dirty="0" smtClean="0"/>
              <a:t>Top Pressure Retrievals: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EPIC oxygen </a:t>
            </a:r>
            <a:r>
              <a:rPr lang="en-US" sz="4000" dirty="0"/>
              <a:t>A- &amp; B-bands Issues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Qilong Min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State University of New York at </a:t>
            </a:r>
            <a:r>
              <a:rPr lang="en-US" dirty="0" smtClean="0">
                <a:solidFill>
                  <a:srgbClr val="FF0000"/>
                </a:solidFill>
              </a:rPr>
              <a:t>Albany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EPIC Cloud algorithm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15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279" y="412688"/>
            <a:ext cx="7833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Cloud T</a:t>
            </a:r>
            <a:r>
              <a:rPr lang="en-US" sz="3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 Information</a:t>
            </a:r>
            <a:r>
              <a:rPr lang="en-US" sz="3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oxygen A- and B-bands and photon path length</a:t>
            </a:r>
          </a:p>
        </p:txBody>
      </p:sp>
      <p:pic>
        <p:nvPicPr>
          <p:cNvPr id="31" name="Picture 30" descr="Screen Shot 2014-06-21 at 6.35.22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5680" y="2028873"/>
            <a:ext cx="2867254" cy="262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5268333" y="4981101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Mixed </a:t>
            </a:r>
            <a:r>
              <a:rPr lang="en-US" dirty="0" err="1" smtClean="0"/>
              <a:t>Lambertian</a:t>
            </a:r>
            <a:r>
              <a:rPr lang="en-US" dirty="0" smtClean="0"/>
              <a:t> Equivalent Reflectivity (MLER)  Model </a:t>
            </a:r>
            <a:endParaRPr lang="en-US" dirty="0"/>
          </a:p>
        </p:txBody>
      </p:sp>
      <p:grpSp>
        <p:nvGrpSpPr>
          <p:cNvPr id="3" name="Group 60"/>
          <p:cNvGrpSpPr/>
          <p:nvPr/>
        </p:nvGrpSpPr>
        <p:grpSpPr>
          <a:xfrm>
            <a:off x="1771650" y="2125200"/>
            <a:ext cx="2254569" cy="2588683"/>
            <a:chOff x="2362200" y="2125199"/>
            <a:chExt cx="3006092" cy="2588683"/>
          </a:xfrm>
        </p:grpSpPr>
        <p:sp>
          <p:nvSpPr>
            <p:cNvPr id="62" name="Shape 95"/>
            <p:cNvSpPr/>
            <p:nvPr/>
          </p:nvSpPr>
          <p:spPr>
            <a:xfrm flipV="1">
              <a:off x="2362200" y="4616702"/>
              <a:ext cx="2877541" cy="49883"/>
            </a:xfrm>
            <a:prstGeom prst="line">
              <a:avLst/>
            </a:prstGeom>
            <a:noFill/>
            <a:ln w="28575" cap="flat">
              <a:solidFill>
                <a:srgbClr val="27272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3" name="Shape 96"/>
            <p:cNvSpPr/>
            <p:nvPr/>
          </p:nvSpPr>
          <p:spPr>
            <a:xfrm flipH="1">
              <a:off x="2362200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4" name="Shape 97"/>
            <p:cNvSpPr/>
            <p:nvPr/>
          </p:nvSpPr>
          <p:spPr>
            <a:xfrm flipH="1">
              <a:off x="258963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5" name="Shape 98"/>
            <p:cNvSpPr/>
            <p:nvPr/>
          </p:nvSpPr>
          <p:spPr>
            <a:xfrm flipH="1">
              <a:off x="2817069" y="460982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6" name="Shape 99"/>
            <p:cNvSpPr/>
            <p:nvPr/>
          </p:nvSpPr>
          <p:spPr>
            <a:xfrm flipH="1">
              <a:off x="3054392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7" name="Shape 100"/>
            <p:cNvSpPr/>
            <p:nvPr/>
          </p:nvSpPr>
          <p:spPr>
            <a:xfrm flipH="1">
              <a:off x="3291715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8" name="Shape 101"/>
            <p:cNvSpPr/>
            <p:nvPr/>
          </p:nvSpPr>
          <p:spPr>
            <a:xfrm flipH="1">
              <a:off x="361803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9" name="Shape 102"/>
            <p:cNvSpPr/>
            <p:nvPr/>
          </p:nvSpPr>
          <p:spPr>
            <a:xfrm flipH="1">
              <a:off x="380591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0" name="Shape 103"/>
            <p:cNvSpPr/>
            <p:nvPr/>
          </p:nvSpPr>
          <p:spPr>
            <a:xfrm flipH="1">
              <a:off x="4023461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1" name="Shape 104"/>
            <p:cNvSpPr/>
            <p:nvPr/>
          </p:nvSpPr>
          <p:spPr>
            <a:xfrm flipH="1">
              <a:off x="4300338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2" name="Shape 105"/>
            <p:cNvSpPr/>
            <p:nvPr/>
          </p:nvSpPr>
          <p:spPr>
            <a:xfrm flipH="1">
              <a:off x="4547549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3" name="Shape 106"/>
            <p:cNvSpPr/>
            <p:nvPr/>
          </p:nvSpPr>
          <p:spPr>
            <a:xfrm flipH="1">
              <a:off x="4765095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4" name="Shape 108"/>
            <p:cNvSpPr/>
            <p:nvPr/>
          </p:nvSpPr>
          <p:spPr>
            <a:xfrm>
              <a:off x="4626657" y="2169338"/>
              <a:ext cx="741635" cy="66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7242" y="12350"/>
                  </a:lnTo>
                  <a:lnTo>
                    <a:pt x="17242" y="9250"/>
                  </a:lnTo>
                  <a:close/>
                  <a:moveTo>
                    <a:pt x="18436" y="3163"/>
                  </a:moveTo>
                  <a:lnTo>
                    <a:pt x="16451" y="7341"/>
                  </a:lnTo>
                  <a:lnTo>
                    <a:pt x="14259" y="5149"/>
                  </a:lnTo>
                  <a:close/>
                  <a:moveTo>
                    <a:pt x="10800" y="0"/>
                  </a:moveTo>
                  <a:lnTo>
                    <a:pt x="12350" y="4358"/>
                  </a:lnTo>
                  <a:lnTo>
                    <a:pt x="9250" y="4358"/>
                  </a:lnTo>
                  <a:close/>
                  <a:moveTo>
                    <a:pt x="3163" y="3163"/>
                  </a:moveTo>
                  <a:lnTo>
                    <a:pt x="7341" y="5149"/>
                  </a:lnTo>
                  <a:lnTo>
                    <a:pt x="5149" y="7341"/>
                  </a:lnTo>
                  <a:close/>
                  <a:moveTo>
                    <a:pt x="0" y="10800"/>
                  </a:moveTo>
                  <a:lnTo>
                    <a:pt x="4358" y="9250"/>
                  </a:lnTo>
                  <a:lnTo>
                    <a:pt x="4358" y="12350"/>
                  </a:lnTo>
                  <a:close/>
                  <a:moveTo>
                    <a:pt x="3163" y="18436"/>
                  </a:moveTo>
                  <a:lnTo>
                    <a:pt x="5149" y="14259"/>
                  </a:lnTo>
                  <a:lnTo>
                    <a:pt x="7341" y="16451"/>
                  </a:lnTo>
                  <a:close/>
                  <a:moveTo>
                    <a:pt x="10800" y="21600"/>
                  </a:moveTo>
                  <a:lnTo>
                    <a:pt x="9250" y="17242"/>
                  </a:lnTo>
                  <a:lnTo>
                    <a:pt x="12350" y="17242"/>
                  </a:lnTo>
                  <a:close/>
                  <a:moveTo>
                    <a:pt x="18436" y="18436"/>
                  </a:moveTo>
                  <a:lnTo>
                    <a:pt x="14259" y="16451"/>
                  </a:lnTo>
                  <a:lnTo>
                    <a:pt x="16451" y="14259"/>
                  </a:lnTo>
                  <a:close/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8" y="16200"/>
                    <a:pt x="5400" y="13782"/>
                    <a:pt x="5400" y="1080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" name="Group 112"/>
            <p:cNvGrpSpPr/>
            <p:nvPr/>
          </p:nvGrpSpPr>
          <p:grpSpPr>
            <a:xfrm>
              <a:off x="3557546" y="3230486"/>
              <a:ext cx="1366418" cy="530750"/>
              <a:chOff x="0" y="0"/>
              <a:chExt cx="1366417" cy="530749"/>
            </a:xfrm>
          </p:grpSpPr>
          <p:sp>
            <p:nvSpPr>
              <p:cNvPr id="83" name="Shape 109"/>
              <p:cNvSpPr/>
              <p:nvPr/>
            </p:nvSpPr>
            <p:spPr>
              <a:xfrm>
                <a:off x="0" y="0"/>
                <a:ext cx="1366417" cy="53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lnTo>
                      <a:pt x="14418" y="1119"/>
                    </a:ln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lnTo>
                      <a:pt x="7973" y="18727"/>
                    </a:ln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blipFill rotWithShape="1">
                <a:blip r:embed="rId3"/>
                <a:srcRect/>
                <a:stretch>
                  <a:fillRect/>
                </a:stretch>
              </a:blipFill>
              <a:ln w="9525" cap="flat">
                <a:solidFill>
                  <a:srgbClr val="272727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/>
              </a:p>
            </p:txBody>
          </p:sp>
          <p:sp>
            <p:nvSpPr>
              <p:cNvPr id="84" name="Shape 110"/>
              <p:cNvSpPr/>
              <p:nvPr/>
            </p:nvSpPr>
            <p:spPr>
              <a:xfrm>
                <a:off x="69383" y="26988"/>
                <a:ext cx="1252095" cy="450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lnTo>
                      <a:pt x="1380" y="14010"/>
                    </a:ln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lnTo>
                      <a:pt x="14532" y="19050"/>
                    </a:ln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lnTo>
                      <a:pt x="17421" y="12116"/>
                    </a:ln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lnTo>
                      <a:pt x="21600" y="7649"/>
                    </a:ln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lnTo>
                      <a:pt x="19707" y="1814"/>
                    </a:ln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lnTo>
                      <a:pt x="14668" y="947"/>
                    </a:ln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lnTo>
                      <a:pt x="6452" y="1676"/>
                    </a:ln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9525" cap="flat">
                <a:solidFill>
                  <a:srgbClr val="272727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/>
              </a:p>
            </p:txBody>
          </p:sp>
          <p:sp>
            <p:nvSpPr>
              <p:cNvPr id="85" name="Shape 111"/>
              <p:cNvSpPr/>
              <p:nvPr/>
            </p:nvSpPr>
            <p:spPr>
              <a:xfrm>
                <a:off x="189232" y="78286"/>
                <a:ext cx="891418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dirty="0">
                    <a:solidFill>
                      <a:srgbClr val="4D4D4D"/>
                    </a:solidFill>
                  </a:rPr>
                  <a:t> </a:t>
                </a:r>
              </a:p>
            </p:txBody>
          </p:sp>
        </p:grpSp>
        <p:sp>
          <p:nvSpPr>
            <p:cNvPr id="76" name="Shape 113"/>
            <p:cNvSpPr/>
            <p:nvPr/>
          </p:nvSpPr>
          <p:spPr>
            <a:xfrm>
              <a:off x="2704564" y="2223960"/>
              <a:ext cx="125667" cy="17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7" name="Shape 114"/>
            <p:cNvSpPr/>
            <p:nvPr/>
          </p:nvSpPr>
          <p:spPr>
            <a:xfrm flipH="1">
              <a:off x="4626657" y="2755812"/>
              <a:ext cx="217547" cy="454045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8" name="Shape 115"/>
            <p:cNvSpPr/>
            <p:nvPr/>
          </p:nvSpPr>
          <p:spPr>
            <a:xfrm flipH="1">
              <a:off x="4043235" y="3734846"/>
              <a:ext cx="390598" cy="881855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9" name="Shape 116"/>
            <p:cNvSpPr/>
            <p:nvPr/>
          </p:nvSpPr>
          <p:spPr>
            <a:xfrm flipH="1" flipV="1">
              <a:off x="3054392" y="2517477"/>
              <a:ext cx="781189" cy="749136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80" name="Shape 117"/>
            <p:cNvSpPr/>
            <p:nvPr/>
          </p:nvSpPr>
          <p:spPr>
            <a:xfrm flipH="1" flipV="1">
              <a:off x="2692294" y="2632841"/>
              <a:ext cx="1113619" cy="1976987"/>
            </a:xfrm>
            <a:prstGeom prst="line">
              <a:avLst/>
            </a:prstGeom>
            <a:noFill/>
            <a:ln w="635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81" name="Shape 118"/>
            <p:cNvSpPr/>
            <p:nvPr/>
          </p:nvSpPr>
          <p:spPr>
            <a:xfrm rot="8432948">
              <a:off x="2785548" y="2125199"/>
              <a:ext cx="269881" cy="123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650" y="0"/>
                  </a:lnTo>
                  <a:lnTo>
                    <a:pt x="21600" y="10800"/>
                  </a:lnTo>
                  <a:lnTo>
                    <a:pt x="1665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2" name="Shape 119"/>
            <p:cNvSpPr/>
            <p:nvPr/>
          </p:nvSpPr>
          <p:spPr>
            <a:xfrm rot="19442172">
              <a:off x="2469765" y="2382655"/>
              <a:ext cx="289764" cy="1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096" y="0"/>
                  </a:lnTo>
                  <a:lnTo>
                    <a:pt x="21600" y="10800"/>
                  </a:lnTo>
                  <a:lnTo>
                    <a:pt x="170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61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1771650" y="2125200"/>
            <a:ext cx="2254569" cy="2588683"/>
            <a:chOff x="2362200" y="2125199"/>
            <a:chExt cx="3006092" cy="2588683"/>
          </a:xfrm>
        </p:grpSpPr>
        <p:sp>
          <p:nvSpPr>
            <p:cNvPr id="4" name="Shape 95"/>
            <p:cNvSpPr/>
            <p:nvPr/>
          </p:nvSpPr>
          <p:spPr>
            <a:xfrm flipV="1">
              <a:off x="2362200" y="4616702"/>
              <a:ext cx="2877541" cy="49883"/>
            </a:xfrm>
            <a:prstGeom prst="line">
              <a:avLst/>
            </a:prstGeom>
            <a:noFill/>
            <a:ln w="28575" cap="flat">
              <a:solidFill>
                <a:srgbClr val="272727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5" name="Shape 96"/>
            <p:cNvSpPr/>
            <p:nvPr/>
          </p:nvSpPr>
          <p:spPr>
            <a:xfrm flipH="1">
              <a:off x="2362200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6" name="Shape 97"/>
            <p:cNvSpPr/>
            <p:nvPr/>
          </p:nvSpPr>
          <p:spPr>
            <a:xfrm flipH="1">
              <a:off x="258963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7" name="Shape 98"/>
            <p:cNvSpPr/>
            <p:nvPr/>
          </p:nvSpPr>
          <p:spPr>
            <a:xfrm flipH="1">
              <a:off x="2817069" y="460982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8" name="Shape 99"/>
            <p:cNvSpPr/>
            <p:nvPr/>
          </p:nvSpPr>
          <p:spPr>
            <a:xfrm flipH="1">
              <a:off x="3054392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9" name="Shape 100"/>
            <p:cNvSpPr/>
            <p:nvPr/>
          </p:nvSpPr>
          <p:spPr>
            <a:xfrm flipH="1">
              <a:off x="3291715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0" name="Shape 101"/>
            <p:cNvSpPr/>
            <p:nvPr/>
          </p:nvSpPr>
          <p:spPr>
            <a:xfrm flipH="1">
              <a:off x="361803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1" name="Shape 102"/>
            <p:cNvSpPr/>
            <p:nvPr/>
          </p:nvSpPr>
          <p:spPr>
            <a:xfrm flipH="1">
              <a:off x="3805914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2" name="Shape 103"/>
            <p:cNvSpPr/>
            <p:nvPr/>
          </p:nvSpPr>
          <p:spPr>
            <a:xfrm flipH="1">
              <a:off x="4023461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3" name="Shape 104"/>
            <p:cNvSpPr/>
            <p:nvPr/>
          </p:nvSpPr>
          <p:spPr>
            <a:xfrm flipH="1">
              <a:off x="4300338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4" name="Shape 105"/>
            <p:cNvSpPr/>
            <p:nvPr/>
          </p:nvSpPr>
          <p:spPr>
            <a:xfrm flipH="1">
              <a:off x="4547549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5" name="Shape 106"/>
            <p:cNvSpPr/>
            <p:nvPr/>
          </p:nvSpPr>
          <p:spPr>
            <a:xfrm flipH="1">
              <a:off x="4765095" y="4619289"/>
              <a:ext cx="217547" cy="94593"/>
            </a:xfrm>
            <a:prstGeom prst="line">
              <a:avLst/>
            </a:prstGeom>
            <a:noFill/>
            <a:ln w="6350" cap="flat">
              <a:solidFill>
                <a:srgbClr val="4F5A7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17" name="Shape 108"/>
            <p:cNvSpPr/>
            <p:nvPr/>
          </p:nvSpPr>
          <p:spPr>
            <a:xfrm>
              <a:off x="4626657" y="2169338"/>
              <a:ext cx="741635" cy="66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7242" y="12350"/>
                  </a:lnTo>
                  <a:lnTo>
                    <a:pt x="17242" y="9250"/>
                  </a:lnTo>
                  <a:close/>
                  <a:moveTo>
                    <a:pt x="18436" y="3163"/>
                  </a:moveTo>
                  <a:lnTo>
                    <a:pt x="16451" y="7341"/>
                  </a:lnTo>
                  <a:lnTo>
                    <a:pt x="14259" y="5149"/>
                  </a:lnTo>
                  <a:close/>
                  <a:moveTo>
                    <a:pt x="10800" y="0"/>
                  </a:moveTo>
                  <a:lnTo>
                    <a:pt x="12350" y="4358"/>
                  </a:lnTo>
                  <a:lnTo>
                    <a:pt x="9250" y="4358"/>
                  </a:lnTo>
                  <a:close/>
                  <a:moveTo>
                    <a:pt x="3163" y="3163"/>
                  </a:moveTo>
                  <a:lnTo>
                    <a:pt x="7341" y="5149"/>
                  </a:lnTo>
                  <a:lnTo>
                    <a:pt x="5149" y="7341"/>
                  </a:lnTo>
                  <a:close/>
                  <a:moveTo>
                    <a:pt x="0" y="10800"/>
                  </a:moveTo>
                  <a:lnTo>
                    <a:pt x="4358" y="9250"/>
                  </a:lnTo>
                  <a:lnTo>
                    <a:pt x="4358" y="12350"/>
                  </a:lnTo>
                  <a:close/>
                  <a:moveTo>
                    <a:pt x="3163" y="18436"/>
                  </a:moveTo>
                  <a:lnTo>
                    <a:pt x="5149" y="14259"/>
                  </a:lnTo>
                  <a:lnTo>
                    <a:pt x="7341" y="16451"/>
                  </a:lnTo>
                  <a:close/>
                  <a:moveTo>
                    <a:pt x="10800" y="21600"/>
                  </a:moveTo>
                  <a:lnTo>
                    <a:pt x="9250" y="17242"/>
                  </a:lnTo>
                  <a:lnTo>
                    <a:pt x="12350" y="17242"/>
                  </a:lnTo>
                  <a:close/>
                  <a:moveTo>
                    <a:pt x="18436" y="18436"/>
                  </a:moveTo>
                  <a:lnTo>
                    <a:pt x="14259" y="16451"/>
                  </a:lnTo>
                  <a:lnTo>
                    <a:pt x="16451" y="14259"/>
                  </a:lnTo>
                  <a:close/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8" y="16200"/>
                    <a:pt x="5400" y="13782"/>
                    <a:pt x="5400" y="1080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3" name="Group 112"/>
            <p:cNvGrpSpPr/>
            <p:nvPr/>
          </p:nvGrpSpPr>
          <p:grpSpPr>
            <a:xfrm>
              <a:off x="3557546" y="3230486"/>
              <a:ext cx="1366418" cy="530750"/>
              <a:chOff x="0" y="0"/>
              <a:chExt cx="1366417" cy="530749"/>
            </a:xfrm>
          </p:grpSpPr>
          <p:sp>
            <p:nvSpPr>
              <p:cNvPr id="26" name="Shape 109"/>
              <p:cNvSpPr/>
              <p:nvPr/>
            </p:nvSpPr>
            <p:spPr>
              <a:xfrm>
                <a:off x="0" y="0"/>
                <a:ext cx="1366417" cy="53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lnTo>
                      <a:pt x="6778" y="2419"/>
                    </a:ln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lnTo>
                      <a:pt x="14418" y="1119"/>
                    </a:ln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lnTo>
                      <a:pt x="13801" y="17556"/>
                    </a:ln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lnTo>
                      <a:pt x="7973" y="18727"/>
                    </a:ln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blipFill rotWithShape="1">
                <a:blip r:embed="rId2"/>
                <a:srcRect/>
                <a:stretch>
                  <a:fillRect/>
                </a:stretch>
              </a:blipFill>
              <a:ln w="9525" cap="flat">
                <a:solidFill>
                  <a:srgbClr val="272727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/>
              </a:p>
            </p:txBody>
          </p:sp>
          <p:sp>
            <p:nvSpPr>
              <p:cNvPr id="27" name="Shape 110"/>
              <p:cNvSpPr/>
              <p:nvPr/>
            </p:nvSpPr>
            <p:spPr>
              <a:xfrm>
                <a:off x="69383" y="26988"/>
                <a:ext cx="1252095" cy="450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lnTo>
                      <a:pt x="1380" y="14010"/>
                    </a:ln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lnTo>
                      <a:pt x="14532" y="19050"/>
                    </a:ln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lnTo>
                      <a:pt x="17421" y="12116"/>
                    </a:ln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lnTo>
                      <a:pt x="21600" y="7649"/>
                    </a:ln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lnTo>
                      <a:pt x="19707" y="1814"/>
                    </a:ln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lnTo>
                      <a:pt x="14668" y="947"/>
                    </a:ln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lnTo>
                      <a:pt x="10888" y="1399"/>
                    </a:ln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lnTo>
                      <a:pt x="6452" y="1676"/>
                    </a:ln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9525" cap="flat">
                <a:solidFill>
                  <a:srgbClr val="272727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/>
              </a:p>
            </p:txBody>
          </p:sp>
          <p:sp>
            <p:nvSpPr>
              <p:cNvPr id="28" name="Shape 111"/>
              <p:cNvSpPr/>
              <p:nvPr/>
            </p:nvSpPr>
            <p:spPr>
              <a:xfrm>
                <a:off x="189232" y="78286"/>
                <a:ext cx="891418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 dirty="0">
                    <a:solidFill>
                      <a:srgbClr val="4D4D4D"/>
                    </a:solidFill>
                  </a:rPr>
                  <a:t> </a:t>
                </a:r>
              </a:p>
            </p:txBody>
          </p:sp>
        </p:grpSp>
        <p:sp>
          <p:nvSpPr>
            <p:cNvPr id="19" name="Shape 113"/>
            <p:cNvSpPr/>
            <p:nvPr/>
          </p:nvSpPr>
          <p:spPr>
            <a:xfrm>
              <a:off x="2704564" y="2223960"/>
              <a:ext cx="125667" cy="17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0" name="Shape 114"/>
            <p:cNvSpPr/>
            <p:nvPr/>
          </p:nvSpPr>
          <p:spPr>
            <a:xfrm flipH="1">
              <a:off x="4626657" y="2755812"/>
              <a:ext cx="217547" cy="454045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21" name="Shape 115"/>
            <p:cNvSpPr/>
            <p:nvPr/>
          </p:nvSpPr>
          <p:spPr>
            <a:xfrm flipH="1">
              <a:off x="4043235" y="3734846"/>
              <a:ext cx="390598" cy="881855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22" name="Shape 116"/>
            <p:cNvSpPr/>
            <p:nvPr/>
          </p:nvSpPr>
          <p:spPr>
            <a:xfrm flipH="1" flipV="1">
              <a:off x="3054392" y="2517477"/>
              <a:ext cx="781189" cy="749136"/>
            </a:xfrm>
            <a:prstGeom prst="line">
              <a:avLst/>
            </a:prstGeom>
            <a:noFill/>
            <a:ln w="6350" cap="flat">
              <a:solidFill>
                <a:srgbClr val="0070C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23" name="Shape 117"/>
            <p:cNvSpPr/>
            <p:nvPr/>
          </p:nvSpPr>
          <p:spPr>
            <a:xfrm flipH="1" flipV="1">
              <a:off x="2692294" y="2632841"/>
              <a:ext cx="1113619" cy="1976987"/>
            </a:xfrm>
            <a:prstGeom prst="line">
              <a:avLst/>
            </a:prstGeom>
            <a:noFill/>
            <a:ln w="635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1200" dirty="0"/>
            </a:p>
          </p:txBody>
        </p:sp>
        <p:sp>
          <p:nvSpPr>
            <p:cNvPr id="24" name="Shape 118"/>
            <p:cNvSpPr/>
            <p:nvPr/>
          </p:nvSpPr>
          <p:spPr>
            <a:xfrm rot="8432948">
              <a:off x="2785548" y="2125199"/>
              <a:ext cx="269881" cy="123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650" y="0"/>
                  </a:lnTo>
                  <a:lnTo>
                    <a:pt x="21600" y="10800"/>
                  </a:lnTo>
                  <a:lnTo>
                    <a:pt x="1665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 119"/>
            <p:cNvSpPr/>
            <p:nvPr/>
          </p:nvSpPr>
          <p:spPr>
            <a:xfrm rot="19442172">
              <a:off x="2469765" y="2382655"/>
              <a:ext cx="289764" cy="1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096" y="0"/>
                  </a:lnTo>
                  <a:lnTo>
                    <a:pt x="21600" y="10800"/>
                  </a:lnTo>
                  <a:lnTo>
                    <a:pt x="1709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82D3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10468" y="1665618"/>
            <a:ext cx="3329915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Clouds</a:t>
            </a:r>
            <a:r>
              <a:rPr lang="en-US" dirty="0" smtClean="0"/>
              <a:t>: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Cloud Top </a:t>
            </a:r>
            <a:r>
              <a:rPr lang="en-US" dirty="0" smtClean="0"/>
              <a:t>Pressure (Height)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Cloud Optical </a:t>
            </a:r>
            <a:r>
              <a:rPr lang="en-US" dirty="0" smtClean="0"/>
              <a:t>Property</a:t>
            </a: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Cloud </a:t>
            </a:r>
            <a:r>
              <a:rPr lang="en-US" dirty="0" smtClean="0"/>
              <a:t>Thickness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smtClean="0"/>
              <a:t>Cloud </a:t>
            </a:r>
            <a:r>
              <a:rPr lang="en-US" dirty="0"/>
              <a:t>Faction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Atmospheric Profiles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2087" y="5559889"/>
            <a:ext cx="7827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Maximizing information content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Minimizing inconsistent assumptions for all cloud retrievals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733279" y="412688"/>
            <a:ext cx="7833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Cloud T</a:t>
            </a:r>
            <a:r>
              <a:rPr lang="en-US" sz="3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op Information</a:t>
            </a:r>
            <a:r>
              <a:rPr lang="en-US" sz="3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oxygen A- and B-bands and photon path length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38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952" y="1"/>
            <a:ext cx="8882097" cy="159580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Oxygen Absorption Optical Depth Coordinate (pressure)</a:t>
            </a:r>
            <a:r>
              <a:rPr lang="en-US" sz="3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br>
              <a:rPr lang="en-US" sz="3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3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sz="27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lang="en-US" sz="27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simple/fast conversion function from pressure to </a:t>
            </a:r>
            <a:r>
              <a:rPr lang="en-US" sz="27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altitude</a:t>
            </a:r>
            <a:endParaRPr lang="en-US" sz="27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1" r="7500"/>
          <a:stretch/>
        </p:blipFill>
        <p:spPr>
          <a:xfrm>
            <a:off x="942976" y="3484746"/>
            <a:ext cx="2896241" cy="3309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23781" y="3602846"/>
            <a:ext cx="3073792" cy="30737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451" y="1473157"/>
            <a:ext cx="8023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All information retrieved from oxygen A- and B-bands are in terms of pressure, as oxygen absorption coefficients are pressure and temperature dependent (or pressure square for absorption depth</a:t>
            </a:r>
            <a:r>
              <a:rPr lang="en-US" sz="20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For </a:t>
            </a:r>
            <a:r>
              <a:rPr lang="en-US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cloud level at the same pressure, the cloud height (km) can be substantial different for different atmospheric </a:t>
            </a:r>
            <a:r>
              <a:rPr lang="en-US" sz="20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profiles</a:t>
            </a:r>
            <a:endParaRPr lang="en-US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LBLRTM </a:t>
            </a:r>
            <a:r>
              <a:rPr lang="en-US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(time consuming) for each atmospheric profile: different pressure and temperature </a:t>
            </a:r>
            <a:r>
              <a:rPr lang="en-US" sz="20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profile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05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1308" y="2854069"/>
            <a:ext cx="3435137" cy="1798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4156" y="864175"/>
            <a:ext cx="1182890" cy="1989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91677" y="2854069"/>
            <a:ext cx="247011" cy="179811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38687" y="4693993"/>
            <a:ext cx="514733" cy="184069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29741" y="554643"/>
            <a:ext cx="2173426" cy="342785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15649" y="2854069"/>
            <a:ext cx="332352" cy="89905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38129" y="824670"/>
            <a:ext cx="1177520" cy="1987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848767" y="3005961"/>
            <a:ext cx="100109" cy="70881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00564" y="723026"/>
            <a:ext cx="1444092" cy="232666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53420" y="3975591"/>
            <a:ext cx="670458" cy="246934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1308" y="6534683"/>
            <a:ext cx="3435137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48" name="TextBox 47"/>
              <p:cNvSpPr txBox="1"/>
              <p:nvPr/>
            </p:nvSpPr>
            <p:spPr>
              <a:xfrm>
                <a:off x="5179072" y="2818402"/>
                <a:ext cx="988091" cy="421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SWGrekc" panose="00000400000000000000" pitchFamily="2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𝑇𝑜𝑝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305" y="2818403"/>
                <a:ext cx="741068" cy="421141"/>
              </a:xfrm>
              <a:prstGeom prst="rect">
                <a:avLst/>
              </a:prstGeom>
              <a:blipFill rotWithShape="0">
                <a:blip r:embed="rId2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0" name="TextBox 49"/>
              <p:cNvSpPr txBox="1"/>
              <p:nvPr/>
            </p:nvSpPr>
            <p:spPr>
              <a:xfrm>
                <a:off x="5179072" y="4371045"/>
                <a:ext cx="971868" cy="457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SWGrekc" panose="00000400000000000000" pitchFamily="2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𝐵𝑎𝑠𝑒</m:t>
                              </m:r>
                            </m:sup>
                          </m:sSubSup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304" y="4371046"/>
                <a:ext cx="728901" cy="457369"/>
              </a:xfrm>
              <a:prstGeom prst="rect">
                <a:avLst/>
              </a:prstGeom>
              <a:blipFill rotWithShape="0">
                <a:blip r:embed="rId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1" name="TextBox 50"/>
              <p:cNvSpPr txBox="1"/>
              <p:nvPr/>
            </p:nvSpPr>
            <p:spPr>
              <a:xfrm>
                <a:off x="5037926" y="6189991"/>
                <a:ext cx="2180340" cy="50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SWGrekc" panose="00000400000000000000" pitchFamily="2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𝑆𝑢𝑟𝑓𝑎𝑐𝑒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SWGrekc" panose="00000400000000000000" pitchFamily="2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</m:sup>
                          </m:sSubSup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445" y="6189992"/>
                <a:ext cx="1635255" cy="5098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/>
          <p:cNvCxnSpPr/>
          <p:nvPr/>
        </p:nvCxnSpPr>
        <p:spPr>
          <a:xfrm>
            <a:off x="2321503" y="385496"/>
            <a:ext cx="49862" cy="6149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5" name="TextBox 54"/>
              <p:cNvSpPr txBox="1"/>
              <p:nvPr/>
            </p:nvSpPr>
            <p:spPr>
              <a:xfrm>
                <a:off x="1745116" y="2268570"/>
                <a:ext cx="298094" cy="307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dirty="0" smtClean="0">
                              <a:latin typeface="Symbol" panose="05050102010706020507" pitchFamily="18" charset="2"/>
                              <a:sym typeface="Symbol" panose="05050102010706020507" pitchFamily="18" charset="2"/>
                            </a:rPr>
                            <m:t>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837" y="2268571"/>
                <a:ext cx="223571" cy="307007"/>
              </a:xfrm>
              <a:prstGeom prst="rect">
                <a:avLst/>
              </a:prstGeom>
              <a:blipFill rotWithShape="0">
                <a:blip r:embed="rId5"/>
                <a:stretch>
                  <a:fillRect l="-16327" r="-61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6" name="TextBox 55"/>
              <p:cNvSpPr txBox="1"/>
              <p:nvPr/>
            </p:nvSpPr>
            <p:spPr>
              <a:xfrm>
                <a:off x="1948804" y="1448216"/>
                <a:ext cx="500073" cy="307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</a:t>
                </a:r>
                <a:r>
                  <a:rPr lang="en-US" dirty="0" smtClean="0">
                    <a:latin typeface="Symbol" panose="05050102010706020507" pitchFamily="18" charset="2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latin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03" y="1448217"/>
                <a:ext cx="375055" cy="307007"/>
              </a:xfrm>
              <a:prstGeom prst="rect">
                <a:avLst/>
              </a:prstGeom>
              <a:blipFill rotWithShape="0">
                <a:blip r:embed="rId6"/>
                <a:stretch>
                  <a:fillRect l="-29268" t="-28000" r="-7317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Brace 58"/>
          <p:cNvSpPr/>
          <p:nvPr/>
        </p:nvSpPr>
        <p:spPr>
          <a:xfrm>
            <a:off x="4690150" y="801463"/>
            <a:ext cx="240875" cy="20340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0" name="TextBox 59"/>
              <p:cNvSpPr txBox="1"/>
              <p:nvPr/>
            </p:nvSpPr>
            <p:spPr>
              <a:xfrm>
                <a:off x="7818495" y="1689353"/>
                <a:ext cx="2679708" cy="416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𝐴𝑏𝑜𝑣𝑒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  <a:endParaRPr lang="en-US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871" y="1689353"/>
                <a:ext cx="2009781" cy="416717"/>
              </a:xfrm>
              <a:prstGeom prst="rect">
                <a:avLst/>
              </a:prstGeom>
              <a:blipFill rotWithShape="0">
                <a:blip r:embed="rId7"/>
                <a:stretch>
                  <a:fillRect l="-2050" t="-5882" r="-136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1924653" y="1513576"/>
            <a:ext cx="207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or few scattering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89046" y="3564676"/>
            <a:ext cx="16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scattering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-28506" y="5088215"/>
            <a:ext cx="20852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ew scattering </a:t>
            </a:r>
          </a:p>
          <a:p>
            <a:pPr algn="ctr"/>
            <a:r>
              <a:rPr lang="en-US" dirty="0" smtClean="0"/>
              <a:t>(Aerosol &amp; Rayleigh)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Surface reflection </a:t>
            </a:r>
          </a:p>
          <a:p>
            <a:pPr algn="ctr"/>
            <a:r>
              <a:rPr lang="en-US" dirty="0" err="1" smtClean="0"/>
              <a:t>A</a:t>
            </a:r>
            <a:r>
              <a:rPr lang="en-US" baseline="-16000" dirty="0" err="1" smtClean="0"/>
              <a:t>Surf</a:t>
            </a:r>
            <a:endParaRPr lang="en-US" baseline="-16000" dirty="0" smtClean="0"/>
          </a:p>
        </p:txBody>
      </p:sp>
      <p:sp>
        <p:nvSpPr>
          <p:cNvPr id="64" name="Right Brace 63"/>
          <p:cNvSpPr/>
          <p:nvPr/>
        </p:nvSpPr>
        <p:spPr>
          <a:xfrm>
            <a:off x="5511309" y="4686735"/>
            <a:ext cx="240499" cy="18479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ight Brace 65"/>
          <p:cNvSpPr/>
          <p:nvPr/>
        </p:nvSpPr>
        <p:spPr>
          <a:xfrm>
            <a:off x="5147717" y="2835466"/>
            <a:ext cx="265983" cy="1816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7" name="TextBox 66"/>
              <p:cNvSpPr txBox="1"/>
              <p:nvPr/>
            </p:nvSpPr>
            <p:spPr>
              <a:xfrm>
                <a:off x="7856967" y="3460089"/>
                <a:ext cx="2564292" cy="421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  <a:endParaRPr lang="en-US" dirty="0"/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725" y="3460089"/>
                <a:ext cx="1923219" cy="421141"/>
              </a:xfrm>
              <a:prstGeom prst="rect">
                <a:avLst/>
              </a:prstGeom>
              <a:blipFill rotWithShape="0">
                <a:blip r:embed="rId8"/>
                <a:stretch>
                  <a:fillRect l="-2138" t="-4348" r="-95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8" name="TextBox 67"/>
              <p:cNvSpPr txBox="1"/>
              <p:nvPr/>
            </p:nvSpPr>
            <p:spPr>
              <a:xfrm>
                <a:off x="7856967" y="5443607"/>
                <a:ext cx="2608278" cy="416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𝐵𝑒𝑙𝑜𝑤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  <a:endParaRPr lang="en-US" dirty="0"/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725" y="5443608"/>
                <a:ext cx="1956209" cy="416717"/>
              </a:xfrm>
              <a:prstGeom prst="rect">
                <a:avLst/>
              </a:prstGeom>
              <a:blipFill rotWithShape="0">
                <a:blip r:embed="rId9"/>
                <a:stretch>
                  <a:fillRect l="-2103" t="-7353" r="-701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9" name="Rectangle 68"/>
              <p:cNvSpPr/>
              <p:nvPr/>
            </p:nvSpPr>
            <p:spPr>
              <a:xfrm>
                <a:off x="5834716" y="3586338"/>
                <a:ext cx="1033103" cy="384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dirty="0" smtClean="0">
                              <a:latin typeface="SWGrekc" panose="00000400000000000000" pitchFamily="2" charset="0"/>
                            </a:rPr>
                            <m:t>t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𝐶𝑙𝑜𝑢𝑑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38" y="3586338"/>
                <a:ext cx="774827" cy="384144"/>
              </a:xfrm>
              <a:prstGeom prst="rect">
                <a:avLst/>
              </a:prstGeom>
              <a:blipFill rotWithShape="0">
                <a:blip r:embed="rId10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70" name="Rectangle 69"/>
              <p:cNvSpPr/>
              <p:nvPr/>
            </p:nvSpPr>
            <p:spPr>
              <a:xfrm>
                <a:off x="5830519" y="5316216"/>
                <a:ext cx="1033103" cy="384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sSubSup>
                        <m:sSub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dirty="0" smtClean="0">
                              <a:latin typeface="SWGrekc" panose="00000400000000000000" pitchFamily="2" charset="0"/>
                            </a:rPr>
                            <m:t>t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𝐶𝑙𝑜𝑢𝑑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890" y="5316216"/>
                <a:ext cx="774827" cy="384144"/>
              </a:xfrm>
              <a:prstGeom prst="rect">
                <a:avLst/>
              </a:prstGeom>
              <a:blipFill rotWithShape="0">
                <a:blip r:embed="rId11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72" name="Rectangle 71"/>
              <p:cNvSpPr/>
              <p:nvPr/>
            </p:nvSpPr>
            <p:spPr>
              <a:xfrm>
                <a:off x="4292224" y="1828629"/>
                <a:ext cx="2210477" cy="421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𝐴𝑏𝑜𝑣𝑒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168" y="1828630"/>
                <a:ext cx="1657858" cy="421141"/>
              </a:xfrm>
              <a:prstGeom prst="rect">
                <a:avLst/>
              </a:prstGeom>
              <a:blipFill rotWithShape="0">
                <a:blip r:embed="rId12"/>
                <a:stretch>
                  <a:fillRect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642724" y="125667"/>
            <a:ext cx="83357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NewRoman"/>
                <a:ea typeface="SimSun" panose="02010600030101010101" pitchFamily="2" charset="-122"/>
              </a:rPr>
              <a:t>E</a:t>
            </a:r>
            <a:r>
              <a:rPr kumimoji="0" lang="en-US" altLang="zh-CN" sz="3200" baseline="0" dirty="0" smtClean="0">
                <a:latin typeface="TimesNewRoman"/>
                <a:ea typeface="SimSun" panose="02010600030101010101" pitchFamily="2" charset="-122"/>
              </a:rPr>
              <a:t>quivalence theorem: to separate absorption from</a:t>
            </a:r>
            <a:r>
              <a:rPr kumimoji="0" lang="en-US" altLang="zh-CN" sz="3200" dirty="0" smtClean="0">
                <a:latin typeface="TimesNewRoman"/>
                <a:ea typeface="SimSun" panose="02010600030101010101" pitchFamily="2" charset="-122"/>
              </a:rPr>
              <a:t> scattering</a:t>
            </a:r>
            <a:endParaRPr lang="en-US" altLang="zh-CN" sz="3200" dirty="0"/>
          </a:p>
          <a:p>
            <a:pPr lvl="4"/>
            <a:r>
              <a:rPr kumimoji="0" lang="en-US" altLang="zh-CN" sz="2000" dirty="0" smtClean="0">
                <a:latin typeface="TimesNewRoman"/>
                <a:ea typeface="SimSun" panose="02010600030101010101" pitchFamily="2" charset="-122"/>
              </a:rPr>
              <a:t>Absorption: 	Weak/strong absorption approximation </a:t>
            </a:r>
          </a:p>
          <a:p>
            <a:pPr lvl="4"/>
            <a:r>
              <a:rPr lang="en-US" altLang="zh-CN" sz="2000" dirty="0" smtClean="0">
                <a:latin typeface="TimesNewRoman"/>
                <a:ea typeface="SimSun" panose="02010600030101010101" pitchFamily="2" charset="-122"/>
              </a:rPr>
              <a:t>Scattering: 	Single scattering or asymptotic</a:t>
            </a:r>
            <a:r>
              <a:rPr kumimoji="0" lang="en-US" altLang="zh-CN" sz="2000" dirty="0" smtClean="0">
                <a:latin typeface="TimesNewRoman"/>
                <a:ea typeface="SimSun" panose="02010600030101010101" pitchFamily="2" charset="-122"/>
              </a:rPr>
              <a:t> approximation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00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518"/>
            <a:ext cx="8229600" cy="471877"/>
          </a:xfrm>
        </p:spPr>
        <p:txBody>
          <a:bodyPr>
            <a:normAutofit fontScale="90000"/>
          </a:bodyPr>
          <a:lstStyle/>
          <a:p>
            <a:r>
              <a:rPr lang="en-US" sz="2900" dirty="0" smtClean="0">
                <a:solidFill>
                  <a:srgbClr val="0000FF"/>
                </a:solidFill>
              </a:rPr>
              <a:t>L2 Cloud Product File Overview</a:t>
            </a:r>
            <a:endParaRPr lang="en-US" sz="29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6-10-28 at 11.32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89" y="568829"/>
            <a:ext cx="7028253" cy="628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26" y="442576"/>
            <a:ext cx="7045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Above Cloud: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altLang="zh-CN" dirty="0" smtClean="0">
                <a:solidFill>
                  <a:srgbClr val="FF0000"/>
                </a:solidFill>
                <a:latin typeface="TimesNewRoman"/>
                <a:ea typeface="SimSun" panose="02010600030101010101" pitchFamily="2" charset="-122"/>
              </a:rPr>
              <a:t>E</a:t>
            </a:r>
            <a:r>
              <a:rPr kumimoji="0" lang="en-US" altLang="zh-CN" baseline="0" dirty="0" smtClean="0">
                <a:solidFill>
                  <a:srgbClr val="FF0000"/>
                </a:solidFill>
                <a:latin typeface="TimesNewRoman"/>
                <a:ea typeface="SimSun" panose="02010600030101010101" pitchFamily="2" charset="-122"/>
              </a:rPr>
              <a:t>quivalence theorem</a:t>
            </a:r>
            <a:r>
              <a:rPr kumimoji="0" lang="en-US" altLang="zh-CN" dirty="0" smtClean="0">
                <a:solidFill>
                  <a:srgbClr val="FF0000"/>
                </a:solidFill>
                <a:latin typeface="TimesNewRoman"/>
                <a:ea typeface="SimSun" panose="02010600030101010101" pitchFamily="2" charset="-122"/>
              </a:rPr>
              <a:t> </a:t>
            </a:r>
            <a:r>
              <a:rPr kumimoji="0" lang="en-US" altLang="zh-CN" baseline="0" dirty="0" smtClean="0">
                <a:solidFill>
                  <a:srgbClr val="FF0000"/>
                </a:solidFill>
                <a:latin typeface="TimesNewRoman"/>
                <a:ea typeface="SimSun" panose="02010600030101010101" pitchFamily="2" charset="-122"/>
              </a:rPr>
              <a:t>to separate absorption from</a:t>
            </a:r>
            <a:r>
              <a:rPr kumimoji="0" lang="en-US" altLang="zh-CN" dirty="0" smtClean="0">
                <a:solidFill>
                  <a:srgbClr val="FF0000"/>
                </a:solidFill>
                <a:latin typeface="TimesNewRoman"/>
                <a:ea typeface="SimSun" panose="02010600030101010101" pitchFamily="2" charset="-122"/>
              </a:rPr>
              <a:t> scattering</a:t>
            </a:r>
            <a:endParaRPr lang="en-US" dirty="0" smtClean="0"/>
          </a:p>
          <a:p>
            <a:endParaRPr lang="en-US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extBox 2"/>
              <p:cNvSpPr txBox="1"/>
              <p:nvPr/>
            </p:nvSpPr>
            <p:spPr>
              <a:xfrm>
                <a:off x="1548237" y="1272990"/>
                <a:ext cx="8467959" cy="561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𝐴𝑏𝑜𝑣𝑒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=</a:t>
                </a:r>
                <a:r>
                  <a:rPr lang="en-US" dirty="0" smtClean="0">
                    <a:sym typeface="Symbol" panose="05050102010706020507" pitchFamily="18" charset="2"/>
                  </a:rPr>
                  <a:t> </a:t>
                </a:r>
                <a:r>
                  <a:rPr lang="en-US" i="1" dirty="0" smtClean="0"/>
                  <a:t> 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𝐴𝑏𝑜𝑣𝑒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ymbol" panose="05050102010706020507" pitchFamily="18" charset="2"/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) </a:t>
                </a:r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 </a:t>
                </a:r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ymbol" panose="05050102010706020507" pitchFamily="18" charset="2"/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78" y="1272991"/>
                <a:ext cx="6350969" cy="561629"/>
              </a:xfrm>
              <a:prstGeom prst="rect">
                <a:avLst/>
              </a:prstGeom>
              <a:blipFill rotWithShape="0">
                <a:blip r:embed="rId2"/>
                <a:stretch>
                  <a:fillRect l="-648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" name="TextBox 5"/>
              <p:cNvSpPr txBox="1"/>
              <p:nvPr/>
            </p:nvSpPr>
            <p:spPr>
              <a:xfrm>
                <a:off x="599901" y="1960488"/>
                <a:ext cx="10766692" cy="7703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Within Cloud:</a:t>
                </a: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ym typeface="Symbol" panose="05050102010706020507" pitchFamily="18" charset="2"/>
                  </a:rPr>
                  <a:t>Due to photon penetration,  two oxygen parameters influence the enhanced path length absorption:</a:t>
                </a:r>
              </a:p>
              <a:p>
                <a:pPr marL="457200" lvl="2"/>
                <a:r>
                  <a:rPr lang="pt-BR" dirty="0" smtClean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n-US" b="0" dirty="0" smtClean="0">
                            <a:sym typeface="Symbol" panose="05050102010706020507" pitchFamily="18" charset="2"/>
                          </a:rPr>
                          <m:t>(</m:t>
                        </m:r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b="0" dirty="0" smtClean="0"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~ 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b="0" dirty="0" smtClean="0"/>
                  <a:t> </a:t>
                </a:r>
                <a:r>
                  <a:rPr lang="en-US" dirty="0" smtClean="0">
                    <a:sym typeface="Symbol" panose="05050102010706020507" pitchFamily="18" charset="2"/>
                  </a:rPr>
                  <a:t>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</m:oMath>
                </a14:m>
                <a:r>
                  <a:rPr lang="en-US" b="0" dirty="0" smtClean="0">
                    <a:sym typeface="Symbol" panose="05050102010706020507" pitchFamily="18" charset="2"/>
                  </a:rPr>
                  <a:t>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𝐵𝑎𝑠𝑒</m:t>
                        </m:r>
                      </m:sup>
                    </m:sSubSup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endParaRPr lang="en-US" dirty="0" smtClean="0"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>
                  <a:sym typeface="Symbol" panose="05050102010706020507" pitchFamily="18" charset="2"/>
                </a:endParaRP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TimesNewRoman"/>
                    <a:ea typeface="SimSun" panose="02010600030101010101" pitchFamily="2" charset="-122"/>
                  </a:rPr>
                  <a:t>E</a:t>
                </a:r>
                <a:r>
                  <a:rPr kumimoji="0" lang="en-US" altLang="zh-CN" baseline="0" dirty="0" smtClean="0">
                    <a:solidFill>
                      <a:srgbClr val="FF0000"/>
                    </a:solidFill>
                    <a:latin typeface="TimesNewRoman"/>
                    <a:ea typeface="SimSun" panose="02010600030101010101" pitchFamily="2" charset="-122"/>
                  </a:rPr>
                  <a:t>quivalence theorem</a:t>
                </a:r>
                <a:r>
                  <a:rPr kumimoji="0" lang="en-US" altLang="zh-CN" dirty="0" smtClean="0">
                    <a:solidFill>
                      <a:srgbClr val="FF0000"/>
                    </a:solidFill>
                    <a:latin typeface="TimesNewRoman"/>
                    <a:ea typeface="SimSun" panose="02010600030101010101" pitchFamily="2" charset="-122"/>
                  </a:rPr>
                  <a:t> </a:t>
                </a:r>
                <a:r>
                  <a:rPr kumimoji="0" lang="en-US" altLang="zh-CN" baseline="0" dirty="0" smtClean="0">
                    <a:solidFill>
                      <a:srgbClr val="FF0000"/>
                    </a:solidFill>
                    <a:latin typeface="TimesNewRoman"/>
                    <a:ea typeface="SimSun" panose="02010600030101010101" pitchFamily="2" charset="-122"/>
                  </a:rPr>
                  <a:t>to separate absorption from</a:t>
                </a:r>
                <a:r>
                  <a:rPr kumimoji="0" lang="en-US" altLang="zh-CN" dirty="0" smtClean="0">
                    <a:solidFill>
                      <a:srgbClr val="FF0000"/>
                    </a:solidFill>
                    <a:latin typeface="TimesNewRoman"/>
                    <a:ea typeface="SimSun" panose="02010600030101010101" pitchFamily="2" charset="-122"/>
                  </a:rPr>
                  <a:t> scattering</a:t>
                </a:r>
              </a:p>
              <a:p>
                <a:pPr lvl="2"/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=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</a:p>
              <a:p>
                <a:pPr lvl="7"/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  =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+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</a:t>
                </a:r>
              </a:p>
              <a:p>
                <a:pPr marL="1200150" lvl="2" indent="-285750">
                  <a:buFont typeface="Symbol" panose="05050102010706020507" pitchFamily="18" charset="2"/>
                  <a:buChar char=" "/>
                </a:pPr>
                <a:endParaRPr kumimoji="0" lang="en-US" altLang="zh-CN" dirty="0" smtClean="0">
                  <a:solidFill>
                    <a:srgbClr val="FF0000"/>
                  </a:solidFill>
                  <a:latin typeface="TimesNewRoman"/>
                  <a:ea typeface="SimSun" panose="02010600030101010101" pitchFamily="2" charset="-122"/>
                </a:endParaRP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T</a:t>
                </a:r>
                <a:r>
                  <a:rPr lang="en-US" b="0" i="0" u="none" strike="noStrike" baseline="0" dirty="0" smtClean="0"/>
                  <a:t>he Fourier </a:t>
                </a:r>
                <a:r>
                  <a:rPr lang="en-US" dirty="0" smtClean="0"/>
                  <a:t>expansion</a:t>
                </a:r>
                <a:r>
                  <a:rPr lang="en-US" b="0" i="0" u="none" strike="noStrike" baseline="0" dirty="0" smtClean="0"/>
                  <a:t> decouples</a:t>
                </a:r>
                <a:r>
                  <a:rPr lang="en-US" b="0" i="0" u="none" strike="noStrike" dirty="0" smtClean="0"/>
                  <a:t> </a:t>
                </a:r>
                <a:r>
                  <a:rPr lang="en-US" b="0" i="0" u="none" strike="noStrike" baseline="0" dirty="0" smtClean="0"/>
                  <a:t>zenith</a:t>
                </a:r>
                <a:r>
                  <a:rPr lang="en-US" b="0" i="0" u="none" strike="noStrike" dirty="0" smtClean="0"/>
                  <a:t> angle from </a:t>
                </a:r>
                <a:r>
                  <a:rPr lang="en-US" dirty="0"/>
                  <a:t>azimuthal </a:t>
                </a:r>
                <a:r>
                  <a:rPr lang="en-US" dirty="0" smtClean="0"/>
                  <a:t>dependence; And only </a:t>
                </a:r>
                <a:r>
                  <a:rPr lang="en-US" dirty="0"/>
                  <a:t>the azimuth dependence of singly scattered light plays </a:t>
                </a:r>
                <a:r>
                  <a:rPr lang="en-US" dirty="0" smtClean="0"/>
                  <a:t>a primary </a:t>
                </a:r>
                <a:r>
                  <a:rPr lang="en-US" dirty="0"/>
                  <a:t>role in the overall </a:t>
                </a:r>
                <a:r>
                  <a:rPr lang="en-US" dirty="0" smtClean="0"/>
                  <a:t>azimuthal dependence</a:t>
                </a: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For EPIC view geometry, the azimuthal dependence is just a constant</a:t>
                </a:r>
              </a:p>
              <a:p>
                <a:pPr marL="457200" lvl="2"/>
                <a:r>
                  <a:rPr lang="en-US" i="1" dirty="0" smtClean="0"/>
                  <a:t>	 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=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,) </a:t>
                </a:r>
              </a:p>
              <a:p>
                <a:pPr marL="457200" lvl="2"/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	</a:t>
                </a:r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		           =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)</a:t>
                </a:r>
              </a:p>
              <a:p>
                <a:pPr marL="457200" lvl="2"/>
                <a:r>
                  <a:rPr lang="en-US" dirty="0">
                    <a:latin typeface="Symbol" panose="05050102010706020507" pitchFamily="18" charset="2"/>
                    <a:sym typeface="Symbol" panose="05050102010706020507" pitchFamily="18" charset="2"/>
                  </a:rPr>
                  <a:t> </a:t>
                </a:r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                                                  =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) +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)</a:t>
                </a:r>
              </a:p>
              <a:p>
                <a:endParaRPr lang="en-US" dirty="0" smtClean="0">
                  <a:latin typeface="Symbol" panose="05050102010706020507" pitchFamily="18" charset="2"/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>
                  <a:latin typeface="Symbol" panose="05050102010706020507" pitchFamily="18" charset="2"/>
                  <a:sym typeface="Symbol" panose="05050102010706020507" pitchFamily="18" charset="2"/>
                </a:endParaRP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endParaRPr lang="en-US" dirty="0" smtClean="0">
                  <a:latin typeface="Symbol" panose="05050102010706020507" pitchFamily="18" charset="2"/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>
                  <a:latin typeface="Symbol" panose="05050102010706020507" pitchFamily="18" charset="2"/>
                  <a:sym typeface="Symbol" panose="05050102010706020507" pitchFamily="18" charset="2"/>
                </a:endParaRP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endParaRPr lang="en-US" dirty="0" smtClean="0"/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endParaRPr lang="en-US" dirty="0" smtClean="0"/>
              </a:p>
              <a:p>
                <a:pPr marL="457200" lvl="2"/>
                <a:r>
                  <a:rPr lang="en-US" i="1" dirty="0" smtClean="0"/>
                  <a:t>	</a:t>
                </a:r>
                <a:endParaRPr lang="en-US" dirty="0" smtClean="0"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>
                  <a:latin typeface="Symbol" panose="05050102010706020507" pitchFamily="18" charset="2"/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26" y="1960488"/>
                <a:ext cx="8075019" cy="7703968"/>
              </a:xfrm>
              <a:prstGeom prst="rect">
                <a:avLst/>
              </a:prstGeom>
              <a:blipFill rotWithShape="0">
                <a:blip r:embed="rId3"/>
                <a:stretch>
                  <a:fillRect l="-849" t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22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" name="TextBox 1"/>
              <p:cNvSpPr txBox="1"/>
              <p:nvPr/>
            </p:nvSpPr>
            <p:spPr>
              <a:xfrm>
                <a:off x="593226" y="216117"/>
                <a:ext cx="10766692" cy="7237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Within Cloud:</a:t>
                </a:r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ym typeface="Symbol" panose="05050102010706020507" pitchFamily="18" charset="2"/>
                  </a:rPr>
                  <a:t>Strong ( 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 smtClean="0">
                    <a:sym typeface="Symbol" panose="05050102010706020507" pitchFamily="18" charset="2"/>
                  </a:rPr>
                  <a:t> ) and weak (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>
                    <a:sym typeface="Symbol" panose="05050102010706020507" pitchFamily="18" charset="2"/>
                  </a:rPr>
                  <a:t> ) absorption dependences</a:t>
                </a:r>
              </a:p>
              <a:p>
                <a:pPr marL="457200" lvl="2"/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1" dirty="0" smtClean="0"/>
                      <m:t>f</m:t>
                    </m:r>
                    <m:r>
                      <m:rPr>
                        <m:nor/>
                      </m:rPr>
                      <a:rPr lang="en-US" dirty="0" smtClean="0"/>
                      <m:t>(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= a1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 smtClean="0"/>
                  <a:t> + b1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457200" lvl="2"/>
                <a:endParaRPr lang="en-US" dirty="0"/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Based on asymptotic approximation,</a:t>
                </a:r>
              </a:p>
              <a:p>
                <a:pPr marL="457200" lvl="2"/>
                <a:r>
                  <a:rPr lang="en-US" dirty="0" smtClean="0"/>
                  <a:t>		R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Symbol" panose="05050102010706020507" pitchFamily="18" charset="2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dirty="0" smtClean="0">
                        <a:sym typeface="Symbol" panose="05050102010706020507" pitchFamily="18" charset="2"/>
                      </a:rPr>
                      <m:t>,, 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= R</a:t>
                </a:r>
                <a:r>
                  <a:rPr lang="en-US" baseline="-25000" dirty="0" smtClean="0"/>
                  <a:t>∞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ymbol" panose="05050102010706020507" pitchFamily="18" charset="2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b="0" i="0" dirty="0" smtClean="0">
                                <a:latin typeface="Symbol" panose="05050102010706020507" pitchFamily="18" charset="2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ymbol" panose="05050102010706020507" pitchFamily="18" charset="2"/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 smtClean="0">
                            <a:sym typeface="Symbol" panose="05050102010706020507" pitchFamily="18" charset="2"/>
                          </a:rPr>
                          <m:t>,, 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</m:t>
                    </m:r>
                    <m:r>
                      <m:rPr>
                        <m:nor/>
                      </m:rPr>
                      <a:rPr lang="en-US" i="1" dirty="0" smtClean="0">
                        <a:sym typeface="Symbol" panose="05050102010706020507" pitchFamily="18" charset="2"/>
                      </a:rPr>
                      <m:t>K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</m:oMath>
                </a14:m>
                <a:r>
                  <a:rPr lang="en-US" i="1" dirty="0" smtClean="0">
                    <a:sym typeface="Symbol" panose="05050102010706020507" pitchFamily="18" charset="2"/>
                  </a:rPr>
                  <a:t>)K(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 smtClean="0"/>
                  <a:t>)</a:t>
                </a:r>
              </a:p>
              <a:p>
                <a:pPr marL="457200" lvl="2"/>
                <a:r>
                  <a:rPr lang="en-US" i="1" dirty="0"/>
                  <a:t>		</a:t>
                </a:r>
                <a:r>
                  <a:rPr lang="en-US" i="1" dirty="0" smtClean="0"/>
                  <a:t>	       = </a:t>
                </a:r>
                <a:r>
                  <a:rPr lang="en-US" dirty="0" smtClean="0"/>
                  <a:t>R</a:t>
                </a:r>
                <a:r>
                  <a:rPr lang="en-US" baseline="-25000" dirty="0" smtClean="0"/>
                  <a:t>∞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</a:rPr>
                          <m:t>t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i="1" dirty="0" smtClean="0"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e>
                    </m:d>
                  </m:oMath>
                </a14:m>
                <a:r>
                  <a:rPr lang="en-US" b="0" dirty="0" smtClean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𝑇𝑓</m:t>
                    </m:r>
                    <m:r>
                      <m:rPr>
                        <m:nor/>
                      </m:rPr>
                      <a:rPr lang="en-US" b="0" i="0" baseline="-25000" smtClean="0">
                        <a:sym typeface="Symbol" panose="05050102010706020507" pitchFamily="18" charset="2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US" i="1" dirty="0" smtClean="0"/>
              </a:p>
              <a:p>
                <a:pPr marL="457200" lvl="2"/>
                <a:r>
                  <a:rPr lang="en-US" dirty="0"/>
                  <a:t> </a:t>
                </a:r>
                <a:r>
                  <a:rPr lang="en-US" dirty="0" smtClean="0"/>
                  <a:t>    Where</a:t>
                </a:r>
                <a:r>
                  <a:rPr lang="en-US" i="1" dirty="0" smtClean="0"/>
                  <a:t> T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0.75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</a:rPr>
                          <m:t>t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+1.072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 err="1" smtClean="0"/>
                  <a:t>oth</a:t>
                </a:r>
                <a:r>
                  <a:rPr lang="en-US" dirty="0" smtClean="0"/>
                  <a:t> functions have quadratic form</a:t>
                </a:r>
              </a:p>
              <a:p>
                <a:pPr marL="457200" lvl="2"/>
                <a:endParaRPr lang="en-US" dirty="0"/>
              </a:p>
              <a:p>
                <a:pPr marL="457200" lvl="2"/>
                <a:r>
                  <a:rPr lang="en-US" dirty="0" smtClean="0"/>
                  <a:t> </a:t>
                </a:r>
                <a:endParaRPr lang="en-US" dirty="0"/>
              </a:p>
              <a:p>
                <a:pPr marL="457200" lvl="2"/>
                <a:endParaRPr lang="en-US" dirty="0" smtClean="0"/>
              </a:p>
              <a:p>
                <a:pPr marL="742950" lvl="2" indent="-285750">
                  <a:buFont typeface="Wingdings" panose="05000000000000000000" pitchFamily="2" charset="2"/>
                  <a:buChar char="q"/>
                </a:pPr>
                <a:endParaRPr lang="en-US" dirty="0" smtClean="0"/>
              </a:p>
              <a:p>
                <a:pPr marL="457200" lvl="2"/>
                <a:r>
                  <a:rPr lang="en-US" i="1" dirty="0" smtClean="0"/>
                  <a:t>	</a:t>
                </a:r>
                <a:endParaRPr lang="en-US" dirty="0" smtClean="0">
                  <a:sym typeface="Symbol" panose="05050102010706020507" pitchFamily="18" charset="2"/>
                </a:endParaRPr>
              </a:p>
              <a:p>
                <a:pPr marL="0" lvl="1"/>
                <a:endParaRPr lang="en-US" sz="2400" dirty="0" smtClean="0">
                  <a:sym typeface="Symbol" panose="05050102010706020507" pitchFamily="18" charset="2"/>
                </a:endParaRPr>
              </a:p>
              <a:p>
                <a:pPr marL="0" lvl="1"/>
                <a:r>
                  <a:rPr lang="en-US" sz="2400" dirty="0" smtClean="0">
                    <a:sym typeface="Symbol" panose="05050102010706020507" pitchFamily="18" charset="2"/>
                  </a:rPr>
                  <a:t>Below Cloud:</a:t>
                </a:r>
              </a:p>
              <a:p>
                <a:pPr marL="800100" lvl="2" indent="-342900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ym typeface="Symbol" panose="05050102010706020507" pitchFamily="18" charset="2"/>
                  </a:rPr>
                  <a:t>Similar reasoning as to within cloud</a:t>
                </a:r>
              </a:p>
              <a:p>
                <a:pPr marL="457200" lvl="2"/>
                <a:r>
                  <a:rPr lang="en-US" i="1" dirty="0" smtClean="0"/>
                  <a:t>	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𝐵𝑒𝑙𝑜𝑤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𝐵𝑒𝑙𝑜𝑤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4∗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4∗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+d4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  <a:p>
                <a:pPr marL="457200" lvl="2"/>
                <a:endParaRPr lang="en-US" dirty="0" smtClean="0">
                  <a:sym typeface="Symbol" panose="05050102010706020507" pitchFamily="18" charset="2"/>
                </a:endParaRPr>
              </a:p>
              <a:p>
                <a:pPr marL="800100" lvl="2" indent="-342900">
                  <a:buFont typeface="Wingdings" panose="05000000000000000000" pitchFamily="2" charset="2"/>
                  <a:buChar char="q"/>
                </a:pPr>
                <a:endParaRPr lang="en-US" dirty="0" smtClean="0">
                  <a:sym typeface="Symbol" panose="05050102010706020507" pitchFamily="18" charset="2"/>
                </a:endParaRPr>
              </a:p>
              <a:p>
                <a:pPr marL="457200" lvl="2"/>
                <a:endParaRPr lang="en-US" dirty="0" smtClean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20" y="216118"/>
                <a:ext cx="8075019" cy="7237943"/>
              </a:xfrm>
              <a:prstGeom prst="rect">
                <a:avLst/>
              </a:prstGeom>
              <a:blipFill rotWithShape="0">
                <a:blip r:embed="rId2"/>
                <a:stretch>
                  <a:fillRect l="-849" t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Rectangle 2"/>
              <p:cNvSpPr/>
              <p:nvPr/>
            </p:nvSpPr>
            <p:spPr>
              <a:xfrm>
                <a:off x="728246" y="3718995"/>
                <a:ext cx="11463753" cy="980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2"/>
                <a:r>
                  <a:rPr lang="en-US" i="1" dirty="0" smtClean="0"/>
                  <a:t>	f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dirty="0" smtClean="0"/>
                  <a:t>,</a:t>
                </a:r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ymbol" panose="05050102010706020507" pitchFamily="18" charset="2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,, ) = (</a:t>
                </a:r>
                <a:r>
                  <a:rPr lang="en-US" dirty="0" smtClean="0"/>
                  <a:t>a1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 smtClean="0"/>
                  <a:t> + b1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))(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+d2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  <a:p>
                <a:pPr marL="457200" lvl="2"/>
                <a:r>
                  <a:rPr lang="en-US" dirty="0"/>
                  <a:t>	</a:t>
                </a:r>
                <a:r>
                  <a:rPr lang="en-US" dirty="0" smtClean="0"/>
                  <a:t>		  +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+d3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85" y="3718996"/>
                <a:ext cx="8597815" cy="980397"/>
              </a:xfrm>
              <a:prstGeom prst="rect">
                <a:avLst/>
              </a:prstGeom>
              <a:blipFill rotWithShape="0">
                <a:blip r:embed="rId3"/>
                <a:stretch>
                  <a:fillRect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78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" name="TextBox 1"/>
              <p:cNvSpPr txBox="1"/>
              <p:nvPr/>
            </p:nvSpPr>
            <p:spPr>
              <a:xfrm>
                <a:off x="593226" y="216117"/>
                <a:ext cx="10766692" cy="5862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3600" dirty="0" smtClean="0"/>
                  <a:t>The analytical EPIC model:</a:t>
                </a:r>
              </a:p>
              <a:p>
                <a:pPr marL="0" lvl="1"/>
                <a:endParaRPr lang="en-US" sz="3600" dirty="0"/>
              </a:p>
              <a:p>
                <a:pPr marL="457200" lvl="2"/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 smtClean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dirty="0" smtClean="0">
                                <a:latin typeface="Symbol" panose="05050102010706020507" pitchFamily="18" charset="2"/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 marL="457200" lvl="2"/>
                <a:r>
                  <a:rPr lang="en-US" sz="2400" b="0" dirty="0" smtClean="0"/>
                  <a:t>	        +</a:t>
                </a:r>
                <a:r>
                  <a:rPr lang="en-US" sz="2400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(</a:t>
                </a:r>
                <a:r>
                  <a:rPr lang="en-US" sz="2400" dirty="0" smtClean="0"/>
                  <a:t>a1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2400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400" dirty="0" smtClean="0"/>
                  <a:t> + b1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))(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r>
                  <a:rPr lang="en-US" sz="2400" dirty="0"/>
                  <a:t>	</a:t>
                </a:r>
                <a:r>
                  <a:rPr lang="en-US" sz="2400" dirty="0" smtClean="0"/>
                  <a:t>        +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+d3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r>
                  <a:rPr lang="en-US" sz="2400" dirty="0"/>
                  <a:t> </a:t>
                </a:r>
                <a:r>
                  <a:rPr lang="en-US" sz="2400" dirty="0" smtClean="0"/>
                  <a:t>   	        +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𝐵𝑒𝑙𝑜𝑤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4+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4∗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endParaRPr lang="en-US" sz="2400" dirty="0" smtClean="0"/>
              </a:p>
              <a:p>
                <a:pPr marL="0" lvl="1"/>
                <a:r>
                  <a:rPr lang="en-US" sz="2400" dirty="0" smtClean="0"/>
                  <a:t>The coefficients are determined through </a:t>
                </a:r>
                <a:r>
                  <a:rPr lang="en-US" sz="2400" dirty="0"/>
                  <a:t>nonlinear </a:t>
                </a:r>
                <a:r>
                  <a:rPr lang="en-US" sz="2400" dirty="0" smtClean="0"/>
                  <a:t>regression.</a:t>
                </a:r>
                <a:r>
                  <a:rPr lang="en-US" sz="2400" i="1" dirty="0" smtClean="0"/>
                  <a:t>	</a:t>
                </a:r>
                <a:endParaRPr lang="en-US" sz="2400" i="1" dirty="0"/>
              </a:p>
              <a:p>
                <a:pPr marL="0" lvl="1"/>
                <a:endParaRPr lang="en-US" sz="2400" i="1" dirty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ym typeface="Symbol" panose="05050102010706020507" pitchFamily="18" charset="2"/>
                  </a:rPr>
                  <a:t>A fast forward model </a:t>
                </a:r>
                <a:endParaRPr lang="en-US" sz="2400" dirty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endParaRPr lang="en-US" sz="2400" dirty="0" smtClean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ym typeface="Symbol" panose="05050102010706020507" pitchFamily="18" charset="2"/>
                  </a:rPr>
                  <a:t>A analytical retrieval algorithm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20" y="216117"/>
                <a:ext cx="8075019" cy="5862054"/>
              </a:xfrm>
              <a:prstGeom prst="rect">
                <a:avLst/>
              </a:prstGeom>
              <a:blipFill rotWithShape="0">
                <a:blip r:embed="rId2"/>
                <a:stretch>
                  <a:fillRect l="-1698" t="-1559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83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600" dirty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</m:oMath>
                </a14:m>
                <a:r>
                  <a:rPr lang="en-US" sz="3600" dirty="0">
                    <a:sym typeface="Symbol" panose="05050102010706020507" pitchFamily="18" charset="2"/>
                  </a:rPr>
                  <a:t>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600" dirty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𝐵𝑎𝑠𝑒</m:t>
                        </m:r>
                      </m:sup>
                    </m:sSubSup>
                    <m:sSubSup>
                      <m:sSubSup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3600" dirty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r>
                  <a:rPr lang="en-US" sz="3600" dirty="0" smtClean="0"/>
                  <a:t> , e.g. Cloud Geometric Thickness:</a:t>
                </a:r>
                <a:br>
                  <a:rPr lang="en-US" sz="3600" dirty="0" smtClean="0"/>
                </a:b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:r>
                  <a:rPr lang="en-US" sz="3100" dirty="0" smtClean="0"/>
                  <a:t>inferring from cloud optical thickness</a:t>
                </a:r>
                <a:endParaRPr lang="en-US" sz="31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b="-3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619" y="20161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WRF-SBM (Spectral </a:t>
            </a:r>
            <a:r>
              <a:rPr lang="en-US" dirty="0"/>
              <a:t>Bin </a:t>
            </a:r>
            <a:r>
              <a:rPr lang="en-US" dirty="0" smtClean="0"/>
              <a:t>Model) simulation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14300" y="3133725"/>
            <a:ext cx="44577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0" y="1690688"/>
            <a:ext cx="4310855" cy="4310855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92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82" y="119799"/>
            <a:ext cx="6053718" cy="1325563"/>
          </a:xfrm>
        </p:spPr>
        <p:txBody>
          <a:bodyPr/>
          <a:lstStyle/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72075" y="-216694"/>
            <a:ext cx="3721894" cy="3721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2881" y="954882"/>
            <a:ext cx="4793456" cy="4793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43513" y="3343276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51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" name="TextBox 1"/>
              <p:cNvSpPr txBox="1"/>
              <p:nvPr/>
            </p:nvSpPr>
            <p:spPr>
              <a:xfrm>
                <a:off x="412251" y="225642"/>
                <a:ext cx="10766692" cy="5862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3600" dirty="0" smtClean="0"/>
                  <a:t>The analytical EPIC model:</a:t>
                </a:r>
              </a:p>
              <a:p>
                <a:pPr marL="0" lvl="1"/>
                <a:endParaRPr lang="en-US" sz="3600" dirty="0"/>
              </a:p>
              <a:p>
                <a:pPr marL="457200" lvl="2"/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 smtClean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dirty="0" smtClean="0">
                                <a:latin typeface="Symbol" panose="05050102010706020507" pitchFamily="18" charset="2"/>
                                <a:sym typeface="Symbol" panose="05050102010706020507" pitchFamily="18" charset="2"/>
                              </a:rPr>
                              <m:t>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</m:oMath>
                </a14:m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pPr marL="457200" lvl="2"/>
                <a:r>
                  <a:rPr lang="en-US" sz="2400" b="0" dirty="0" smtClean="0"/>
                  <a:t>	        +</a:t>
                </a:r>
                <a:r>
                  <a:rPr lang="en-US" sz="2400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(</a:t>
                </a:r>
                <a:r>
                  <a:rPr lang="en-US" sz="2400" dirty="0" smtClean="0"/>
                  <a:t>a1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sz="2400" dirty="0" smtClean="0">
                                <a:latin typeface="SWGrekc" panose="00000400000000000000" pitchFamily="2" charset="0"/>
                              </a:rPr>
                              <m:t>t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𝑇𝑜𝑝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400" dirty="0" smtClean="0"/>
                  <a:t> + b1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</m:sup>
                    </m:sSubSup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))(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2∗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r>
                  <a:rPr lang="en-US" sz="2400" dirty="0"/>
                  <a:t>	</a:t>
                </a:r>
                <a:r>
                  <a:rPr lang="en-US" sz="2400" dirty="0" smtClean="0"/>
                  <a:t>        +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+d3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r>
                  <a:rPr lang="en-US" sz="2400" dirty="0"/>
                  <a:t> </a:t>
                </a:r>
                <a:r>
                  <a:rPr lang="en-US" sz="2400" dirty="0" smtClean="0"/>
                  <a:t>   	        +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sSubSup>
                      <m:sSub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 smtClean="0">
                            <a:latin typeface="SWGrekc" panose="00000400000000000000" pitchFamily="2" charset="0"/>
                          </a:rPr>
                          <m:t>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𝐵𝑒𝑙𝑜𝑤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𝐶𝑙𝑜𝑢𝑑</m:t>
                        </m:r>
                      </m:sup>
                    </m:sSubSup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𝑆𝑢𝑟𝑓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4+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4∗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+d4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i="1" dirty="0" smtClean="0"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</a:p>
              <a:p>
                <a:pPr marL="457200" lvl="2"/>
                <a:endParaRPr lang="en-US" sz="2400" dirty="0" smtClean="0"/>
              </a:p>
              <a:p>
                <a:pPr marL="0" lvl="1"/>
                <a:r>
                  <a:rPr lang="en-US" sz="2400" dirty="0" smtClean="0"/>
                  <a:t>The coefficients are determined through </a:t>
                </a:r>
                <a:r>
                  <a:rPr lang="en-US" sz="2400" dirty="0"/>
                  <a:t>nonlinear </a:t>
                </a:r>
                <a:r>
                  <a:rPr lang="en-US" sz="2400" dirty="0" smtClean="0"/>
                  <a:t>regression.</a:t>
                </a:r>
                <a:r>
                  <a:rPr lang="en-US" sz="2400" i="1" dirty="0" smtClean="0"/>
                  <a:t>	</a:t>
                </a:r>
                <a:endParaRPr lang="en-US" sz="2400" i="1" dirty="0"/>
              </a:p>
              <a:p>
                <a:pPr marL="0" lvl="1"/>
                <a:endParaRPr lang="en-US" sz="2400" i="1" dirty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ym typeface="Symbol" panose="05050102010706020507" pitchFamily="18" charset="2"/>
                  </a:rPr>
                  <a:t>A fast forward model </a:t>
                </a:r>
                <a:endParaRPr lang="en-US" sz="2400" dirty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endParaRPr lang="en-US" sz="2400" dirty="0" smtClean="0">
                  <a:sym typeface="Symbol" panose="05050102010706020507" pitchFamily="18" charset="2"/>
                </a:endParaRPr>
              </a:p>
              <a:p>
                <a:pPr marL="1200150" lvl="3" indent="-28575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ym typeface="Symbol" panose="05050102010706020507" pitchFamily="18" charset="2"/>
                  </a:rPr>
                  <a:t>A analytical retrieval algorithm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88" y="225642"/>
                <a:ext cx="8075019" cy="5862054"/>
              </a:xfrm>
              <a:prstGeom prst="rect">
                <a:avLst/>
              </a:prstGeom>
              <a:blipFill rotWithShape="0">
                <a:blip r:embed="rId2"/>
                <a:stretch>
                  <a:fillRect l="-1755" t="-1559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34100" y="4210051"/>
            <a:ext cx="30099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21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1" name="TextBox 5"/>
          <p:cNvSpPr txBox="1">
            <a:spLocks noChangeArrowheads="1"/>
          </p:cNvSpPr>
          <p:nvPr/>
        </p:nvSpPr>
        <p:spPr bwMode="auto">
          <a:xfrm>
            <a:off x="1693401" y="292967"/>
            <a:ext cx="5080203" cy="10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EPIC Channels Currently Used for Cloud Products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6002" y="1457767"/>
          <a:ext cx="7315200" cy="5181600"/>
        </p:xfrm>
        <a:graphic>
          <a:graphicData uri="http://schemas.openxmlformats.org/drawingml/2006/table">
            <a:tbl>
              <a:tblPr/>
              <a:tblGrid>
                <a:gridCol w="1567354"/>
                <a:gridCol w="1305692"/>
                <a:gridCol w="4442154"/>
              </a:tblGrid>
              <a:tr h="76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 Proportional BT" charset="2"/>
                          <a:ea typeface="Times New Roman" charset="0"/>
                          <a:cs typeface="Times New Roman" charset="0"/>
                        </a:rPr>
                        <a:t>l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 Proportional BT" charset="2"/>
                          <a:ea typeface="Times New Roman" charset="0"/>
                          <a:cs typeface="Times New Roman" charset="0"/>
                        </a:rPr>
                        <a:t>Dl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FWHM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Purpose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317.5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325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340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Ozone,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8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388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Clouds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443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551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 Vegetation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64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680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±0.4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 Vegetation,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Clouds,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B-Band Reference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687.75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0.8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B-Band Cloud Height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764.0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A-Band Cloud Height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779.5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±0.4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A-Band  Reference,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Vegetation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1.  Cloud Mask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457200" y="2059590"/>
          <a:ext cx="8686800" cy="2828891"/>
        </p:xfrm>
        <a:graphic>
          <a:graphicData uri="http://schemas.openxmlformats.org/presentationml/2006/ole">
            <p:oleObj spid="_x0000_s164866" name="Document" r:id="rId3" imgW="5626100" imgH="1600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452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Cloud mask example</a:t>
            </a:r>
            <a:endParaRPr lang="en-US" dirty="0"/>
          </a:p>
        </p:txBody>
      </p:sp>
      <p:pic>
        <p:nvPicPr>
          <p:cNvPr id="5" name="Picture 4" descr="Screen Shot 2016-06-24 at 7.56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3" y="1459955"/>
            <a:ext cx="4655611" cy="4399002"/>
          </a:xfrm>
          <a:prstGeom prst="rect">
            <a:avLst/>
          </a:prstGeom>
        </p:spPr>
      </p:pic>
      <p:pic>
        <p:nvPicPr>
          <p:cNvPr id="6" name="Picture 5" descr="Screen Shot 2016-06-29 at 3.04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23" y="1459955"/>
            <a:ext cx="4454637" cy="5398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313" y="6233662"/>
            <a:ext cx="520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epic_1b_20160623145655_01.h5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856" y="596066"/>
            <a:ext cx="7772400" cy="9501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Difficulties in cloud detection with only shortwave channels, especially over ice/snow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6-06-20 at 6.06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5" y="1783316"/>
            <a:ext cx="4469596" cy="4285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6768" y="6323484"/>
            <a:ext cx="594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IR channels; no SWIR channels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Screen Shot 2016-06-24 at 7.56.50 PM.png"/>
          <p:cNvPicPr>
            <a:picLocks noChangeAspect="1"/>
          </p:cNvPicPr>
          <p:nvPr/>
        </p:nvPicPr>
        <p:blipFill>
          <a:blip r:embed="rId3"/>
          <a:srcRect t="4000" b="3000"/>
          <a:stretch>
            <a:fillRect/>
          </a:stretch>
        </p:blipFill>
        <p:spPr>
          <a:xfrm>
            <a:off x="4266922" y="1783316"/>
            <a:ext cx="4877078" cy="4285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Difficulties in cloud detection over ice/snow </a:t>
            </a:r>
            <a:endParaRPr lang="en-US" sz="2800" dirty="0"/>
          </a:p>
        </p:txBody>
      </p:sp>
      <p:pic>
        <p:nvPicPr>
          <p:cNvPr id="4" name="Picture 3" descr="Screen Shot 2016-06-21 at 2.24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304" y="1865954"/>
            <a:ext cx="4530694" cy="2253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5267" y="1390026"/>
            <a:ext cx="500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EPIC image time: 12/29/2015 18:27 GMT</a:t>
            </a:r>
            <a:endParaRPr lang="en-US" sz="2200" dirty="0"/>
          </a:p>
        </p:txBody>
      </p:sp>
      <p:grpSp>
        <p:nvGrpSpPr>
          <p:cNvPr id="3" name="Group 12"/>
          <p:cNvGrpSpPr/>
          <p:nvPr/>
        </p:nvGrpSpPr>
        <p:grpSpPr>
          <a:xfrm>
            <a:off x="283752" y="1624106"/>
            <a:ext cx="7187086" cy="5185914"/>
            <a:chOff x="283752" y="1624106"/>
            <a:chExt cx="7187086" cy="5185914"/>
          </a:xfrm>
        </p:grpSpPr>
        <p:grpSp>
          <p:nvGrpSpPr>
            <p:cNvPr id="9" name="Group 10"/>
            <p:cNvGrpSpPr/>
            <p:nvPr/>
          </p:nvGrpSpPr>
          <p:grpSpPr>
            <a:xfrm>
              <a:off x="283752" y="1624106"/>
              <a:ext cx="7187086" cy="5185914"/>
              <a:chOff x="283752" y="1624106"/>
              <a:chExt cx="7187086" cy="518591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752" y="1624106"/>
                <a:ext cx="3458979" cy="51859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6449" y="4335985"/>
                <a:ext cx="2274389" cy="2274389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rot="10800000">
                <a:off x="3742731" y="5012200"/>
                <a:ext cx="1453718" cy="46098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740952" y="4703739"/>
              <a:ext cx="24456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Aqua MODIS time: 19:00 to 19:05 GMT</a:t>
              </a:r>
              <a:endParaRPr lang="en-US" sz="2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8396</TotalTime>
  <Words>1148</Words>
  <Application>Microsoft Macintosh PowerPoint</Application>
  <PresentationFormat>On-screen Show (4:3)</PresentationFormat>
  <Paragraphs>196</Paragraphs>
  <Slides>45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Macintosh HD:Users:yuekuiyang:research:DSCOVR:ScienceTeam:Meetings-Local:STM0208-09-2016:Products.docx!OLE_LINK2</vt:lpstr>
      <vt:lpstr>Slide 1</vt:lpstr>
      <vt:lpstr>Cloud Product System</vt:lpstr>
      <vt:lpstr>Current Status</vt:lpstr>
      <vt:lpstr>L2 Cloud Product File Overview</vt:lpstr>
      <vt:lpstr>Slide 5</vt:lpstr>
      <vt:lpstr>1.  Cloud Mask</vt:lpstr>
      <vt:lpstr>Cloud mask example</vt:lpstr>
      <vt:lpstr>Difficulties in cloud detection with only shortwave channels, especially over ice/snow </vt:lpstr>
      <vt:lpstr>Difficulties in cloud detection over ice/snow </vt:lpstr>
      <vt:lpstr>Difficulties in cloud detection over ice/snow </vt:lpstr>
      <vt:lpstr>Cloud signal in EPIC A-band over different surface types</vt:lpstr>
      <vt:lpstr>Cloud signal in EPIC A- and B-bands over ice/snow </vt:lpstr>
      <vt:lpstr>Cloud Mask from A- and B-bands</vt:lpstr>
      <vt:lpstr>2. Cloud Effective Height/Pressure</vt:lpstr>
      <vt:lpstr>Cloud Effective Pressure/Height</vt:lpstr>
      <vt:lpstr>A-band vs B-band</vt:lpstr>
      <vt:lpstr>3. Cloud Optical Thickness Retrieval</vt:lpstr>
      <vt:lpstr>Cloud optical thickness retrievals</vt:lpstr>
      <vt:lpstr>Cloud optical thickness retrievals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Potential Science (I): ice sheet reflectivity at near backscattering direction</vt:lpstr>
      <vt:lpstr>Potential Science (I): ice sheet reflectivity at near backscattering direction</vt:lpstr>
      <vt:lpstr>Potential Science (II): helping in understanding climate model cloud fields </vt:lpstr>
      <vt:lpstr>Summary</vt:lpstr>
      <vt:lpstr>Next Step</vt:lpstr>
      <vt:lpstr>Cloud Top Pressure Retrievals: EPIC oxygen A- &amp; B-bands Issues  </vt:lpstr>
      <vt:lpstr>Slide 36</vt:lpstr>
      <vt:lpstr>Slide 37</vt:lpstr>
      <vt:lpstr>Oxygen Absorption Optical Depth Coordinate (pressure):   a simple/fast conversion function from pressure to altitude</vt:lpstr>
      <vt:lpstr>Slide 39</vt:lpstr>
      <vt:lpstr>Slide 40</vt:lpstr>
      <vt:lpstr>Slide 41</vt:lpstr>
      <vt:lpstr>Slide 42</vt:lpstr>
      <vt:lpstr> </vt:lpstr>
      <vt:lpstr>Results:</vt:lpstr>
      <vt:lpstr>Slide 45</vt:lpstr>
    </vt:vector>
  </TitlesOfParts>
  <Company>University of Maryland at Baltimore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Yuekui Yang</dc:creator>
  <cp:lastModifiedBy>Yuekui Yang</cp:lastModifiedBy>
  <cp:revision>81</cp:revision>
  <dcterms:created xsi:type="dcterms:W3CDTF">2016-11-01T13:04:41Z</dcterms:created>
  <dcterms:modified xsi:type="dcterms:W3CDTF">2016-11-01T13:05:13Z</dcterms:modified>
</cp:coreProperties>
</file>