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56" r:id="rId3"/>
    <p:sldId id="260" r:id="rId4"/>
    <p:sldId id="375" r:id="rId5"/>
    <p:sldId id="376" r:id="rId6"/>
    <p:sldId id="314" r:id="rId7"/>
    <p:sldId id="358" r:id="rId8"/>
    <p:sldId id="360" r:id="rId9"/>
    <p:sldId id="361" r:id="rId10"/>
    <p:sldId id="365" r:id="rId11"/>
    <p:sldId id="366" r:id="rId12"/>
    <p:sldId id="364" r:id="rId13"/>
    <p:sldId id="283" r:id="rId14"/>
    <p:sldId id="307" r:id="rId15"/>
    <p:sldId id="368" r:id="rId16"/>
    <p:sldId id="379" r:id="rId17"/>
    <p:sldId id="382" r:id="rId18"/>
    <p:sldId id="369" r:id="rId19"/>
    <p:sldId id="380" r:id="rId20"/>
    <p:sldId id="381" r:id="rId21"/>
    <p:sldId id="386" r:id="rId22"/>
    <p:sldId id="383" r:id="rId23"/>
    <p:sldId id="388" r:id="rId24"/>
    <p:sldId id="387" r:id="rId25"/>
    <p:sldId id="384" r:id="rId26"/>
    <p:sldId id="258" r:id="rId27"/>
    <p:sldId id="389" r:id="rId28"/>
    <p:sldId id="373" r:id="rId29"/>
    <p:sldId id="374" r:id="rId30"/>
    <p:sldId id="372" r:id="rId31"/>
    <p:sldId id="370" r:id="rId32"/>
    <p:sldId id="371" r:id="rId33"/>
    <p:sldId id="278" r:id="rId34"/>
    <p:sldId id="279" r:id="rId35"/>
    <p:sldId id="390" r:id="rId36"/>
    <p:sldId id="391" r:id="rId37"/>
    <p:sldId id="378" r:id="rId38"/>
    <p:sldId id="295" r:id="rId39"/>
    <p:sldId id="293" r:id="rId40"/>
    <p:sldId id="39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9A9A"/>
    <a:srgbClr val="FF09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085" autoAdjust="0"/>
  </p:normalViewPr>
  <p:slideViewPr>
    <p:cSldViewPr snapToGrid="0" snapToObjects="1">
      <p:cViewPr>
        <p:scale>
          <a:sx n="103" d="100"/>
          <a:sy n="103" d="100"/>
        </p:scale>
        <p:origin x="-1776" y="-2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6F9D41-ED1E-AC4A-8D14-18F8DD34C5F7}" type="datetimeFigureOut">
              <a:rPr lang="en-US" smtClean="0"/>
              <a:t>11/1/16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E6ED85-C273-0040-8882-F75B303A08EF}" type="slidenum">
              <a:rPr lang="en-US" smtClean="0"/>
              <a:t>‹#›</a:t>
            </a:fld>
            <a:endParaRPr lang="en-US"/>
          </a:p>
        </p:txBody>
      </p:sp>
    </p:spTree>
    <p:extLst>
      <p:ext uri="{BB962C8B-B14F-4D97-AF65-F5344CB8AC3E}">
        <p14:creationId xmlns:p14="http://schemas.microsoft.com/office/powerpoint/2010/main" val="25048580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77390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184027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65597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2124474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1916137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2346183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360145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176581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344838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227272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D750B5E-DA6A-F448-8CFF-BD4F46EE6AD8}" type="datetimeFigureOut">
              <a:rPr lang="en-US" smtClean="0"/>
              <a:t>11/1/16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AA12821-0729-1C40-9AA9-0E523D44DDBC}" type="slidenum">
              <a:rPr lang="en-US" smtClean="0"/>
              <a:t>‹#›</a:t>
            </a:fld>
            <a:endParaRPr lang="en-US"/>
          </a:p>
        </p:txBody>
      </p:sp>
    </p:spTree>
    <p:extLst>
      <p:ext uri="{BB962C8B-B14F-4D97-AF65-F5344CB8AC3E}">
        <p14:creationId xmlns:p14="http://schemas.microsoft.com/office/powerpoint/2010/main" val="25157754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7" name="Picture 10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211888"/>
            <a:ext cx="76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14"/>
          <a:stretch>
            <a:fillRect/>
          </a:stretch>
        </p:blipFill>
        <p:spPr>
          <a:xfrm>
            <a:off x="8109210" y="6211888"/>
            <a:ext cx="1034789" cy="646112"/>
          </a:xfrm>
          <a:prstGeom prst="rect">
            <a:avLst/>
          </a:prstGeom>
        </p:spPr>
      </p:pic>
    </p:spTree>
    <p:extLst>
      <p:ext uri="{BB962C8B-B14F-4D97-AF65-F5344CB8AC3E}">
        <p14:creationId xmlns:p14="http://schemas.microsoft.com/office/powerpoint/2010/main" val="116913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4" Type="http://schemas.openxmlformats.org/officeDocument/2006/relationships/image" Target="../media/image21.wmf"/><Relationship Id="rId5" Type="http://schemas.openxmlformats.org/officeDocument/2006/relationships/image" Target="../media/image22.wmf"/><Relationship Id="rId6" Type="http://schemas.openxmlformats.org/officeDocument/2006/relationships/image" Target="../media/image23.wmf"/><Relationship Id="rId7" Type="http://schemas.openxmlformats.org/officeDocument/2006/relationships/oleObject" Target="../embeddings/oleObject1.bin"/><Relationship Id="rId8" Type="http://schemas.openxmlformats.org/officeDocument/2006/relationships/image" Target="../media/image19.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wmf"/><Relationship Id="rId5" Type="http://schemas.openxmlformats.org/officeDocument/2006/relationships/image" Target="../media/image29.png"/><Relationship Id="rId6" Type="http://schemas.openxmlformats.org/officeDocument/2006/relationships/oleObject" Target="../embeddings/oleObject2.bin"/><Relationship Id="rId7" Type="http://schemas.openxmlformats.org/officeDocument/2006/relationships/image" Target="../media/image26.wmf"/><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Microsoft_Excel_97_-_2004_Worksheet1.xls"/><Relationship Id="rId5"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4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 Id="rId3" Type="http://schemas.openxmlformats.org/officeDocument/2006/relationships/image" Target="../media/image47.emf"/></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221" y="135100"/>
            <a:ext cx="8454902" cy="1200329"/>
          </a:xfrm>
          <a:prstGeom prst="rect">
            <a:avLst/>
          </a:prstGeom>
          <a:noFill/>
        </p:spPr>
        <p:txBody>
          <a:bodyPr wrap="square" rtlCol="0">
            <a:spAutoFit/>
          </a:bodyPr>
          <a:lstStyle/>
          <a:p>
            <a:pPr algn="ctr"/>
            <a:r>
              <a:rPr lang="en-US" sz="3600" b="1" dirty="0" smtClean="0">
                <a:solidFill>
                  <a:srgbClr val="FFFF00"/>
                </a:solidFill>
                <a:effectLst>
                  <a:outerShdw blurRad="50800" dist="38100" dir="2700000" algn="tl" rotWithShape="0">
                    <a:prstClr val="black">
                      <a:alpha val="40000"/>
                    </a:prstClr>
                  </a:outerShdw>
                </a:effectLst>
              </a:rPr>
              <a:t>Cloud Properties for EPIC and Radiation Budget from </a:t>
            </a:r>
            <a:r>
              <a:rPr lang="en-US" sz="3600" b="1" dirty="0">
                <a:solidFill>
                  <a:srgbClr val="FFFF00"/>
                </a:solidFill>
                <a:effectLst>
                  <a:outerShdw blurRad="50800" dist="38100" dir="2700000" algn="tl" rotWithShape="0">
                    <a:prstClr val="black">
                      <a:alpha val="40000"/>
                    </a:prstClr>
                  </a:outerShdw>
                </a:effectLst>
              </a:rPr>
              <a:t>DSCOVR</a:t>
            </a:r>
            <a:r>
              <a:rPr lang="en-US" sz="3600" dirty="0" smtClean="0">
                <a:solidFill>
                  <a:srgbClr val="FFFF00"/>
                </a:solidFill>
                <a:effectLst>
                  <a:outerShdw blurRad="50800" dist="38100" dir="2700000" algn="tl" rotWithShape="0">
                    <a:prstClr val="black">
                      <a:alpha val="40000"/>
                    </a:prstClr>
                  </a:outerShdw>
                </a:effectLst>
              </a:rPr>
              <a:t> </a:t>
            </a:r>
            <a:endParaRPr lang="en-US" sz="3600" dirty="0">
              <a:solidFill>
                <a:srgbClr val="FFFF00"/>
              </a:solidFill>
              <a:effectLst>
                <a:outerShdw blurRad="50800" dist="38100" dir="2700000" algn="tl" rotWithShape="0">
                  <a:prstClr val="black">
                    <a:alpha val="40000"/>
                  </a:prstClr>
                </a:outerShdw>
              </a:effectLst>
            </a:endParaRPr>
          </a:p>
        </p:txBody>
      </p:sp>
      <p:sp>
        <p:nvSpPr>
          <p:cNvPr id="5" name="TextBox 4"/>
          <p:cNvSpPr txBox="1"/>
          <p:nvPr/>
        </p:nvSpPr>
        <p:spPr>
          <a:xfrm>
            <a:off x="693774" y="1703558"/>
            <a:ext cx="7612888" cy="3000822"/>
          </a:xfrm>
          <a:prstGeom prst="rect">
            <a:avLst/>
          </a:prstGeom>
          <a:noFill/>
        </p:spPr>
        <p:txBody>
          <a:bodyPr wrap="square" rtlCol="0">
            <a:spAutoFit/>
          </a:bodyPr>
          <a:lstStyle/>
          <a:p>
            <a:pPr algn="ctr">
              <a:spcAft>
                <a:spcPts val="600"/>
              </a:spcAft>
            </a:pPr>
            <a:r>
              <a:rPr lang="en-US" sz="2000" b="1" dirty="0" smtClean="0">
                <a:solidFill>
                  <a:schemeClr val="bg1"/>
                </a:solidFill>
              </a:rPr>
              <a:t>P. Minnis, </a:t>
            </a:r>
            <a:r>
              <a:rPr lang="en-US" sz="2000" dirty="0" smtClean="0">
                <a:solidFill>
                  <a:schemeClr val="bg1"/>
                </a:solidFill>
              </a:rPr>
              <a:t>W.-Y. Su, D. R. </a:t>
            </a:r>
            <a:r>
              <a:rPr lang="en-US" sz="2000" dirty="0" err="1">
                <a:solidFill>
                  <a:schemeClr val="bg1"/>
                </a:solidFill>
              </a:rPr>
              <a:t>Doelling</a:t>
            </a:r>
            <a:r>
              <a:rPr lang="en-US" sz="2000" dirty="0">
                <a:solidFill>
                  <a:schemeClr val="bg1"/>
                </a:solidFill>
              </a:rPr>
              <a:t>, K. </a:t>
            </a:r>
            <a:r>
              <a:rPr lang="en-US" sz="2000" dirty="0" err="1">
                <a:solidFill>
                  <a:schemeClr val="bg1"/>
                </a:solidFill>
              </a:rPr>
              <a:t>Bedka</a:t>
            </a:r>
            <a:endParaRPr lang="en-US" sz="2000" dirty="0" smtClean="0">
              <a:solidFill>
                <a:schemeClr val="bg1"/>
              </a:solidFill>
            </a:endParaRPr>
          </a:p>
          <a:p>
            <a:pPr algn="ctr">
              <a:spcAft>
                <a:spcPts val="600"/>
              </a:spcAft>
            </a:pPr>
            <a:r>
              <a:rPr lang="en-US" i="1" dirty="0" smtClean="0">
                <a:solidFill>
                  <a:schemeClr val="accent5">
                    <a:lumMod val="40000"/>
                    <a:lumOff val="60000"/>
                  </a:schemeClr>
                </a:solidFill>
              </a:rPr>
              <a:t>NASA Langley Research Center, Hampton, VA</a:t>
            </a:r>
          </a:p>
          <a:p>
            <a:pPr algn="ctr">
              <a:spcAft>
                <a:spcPts val="600"/>
              </a:spcAft>
            </a:pPr>
            <a:endParaRPr lang="en-US" sz="1000" dirty="0">
              <a:solidFill>
                <a:schemeClr val="bg1"/>
              </a:solidFill>
            </a:endParaRPr>
          </a:p>
          <a:p>
            <a:pPr algn="ctr">
              <a:spcAft>
                <a:spcPts val="600"/>
              </a:spcAft>
            </a:pPr>
            <a:r>
              <a:rPr lang="en-US" sz="2000" b="1" dirty="0" smtClean="0">
                <a:solidFill>
                  <a:schemeClr val="bg1"/>
                </a:solidFill>
              </a:rPr>
              <a:t>K. </a:t>
            </a:r>
            <a:r>
              <a:rPr lang="en-US" sz="2000" b="1" dirty="0" err="1" smtClean="0">
                <a:solidFill>
                  <a:schemeClr val="bg1"/>
                </a:solidFill>
              </a:rPr>
              <a:t>Khlopenkov</a:t>
            </a:r>
            <a:r>
              <a:rPr lang="en-US" sz="2000" dirty="0" smtClean="0">
                <a:solidFill>
                  <a:schemeClr val="bg1"/>
                </a:solidFill>
              </a:rPr>
              <a:t>, </a:t>
            </a:r>
            <a:r>
              <a:rPr lang="en-US" sz="2000" b="1" dirty="0">
                <a:solidFill>
                  <a:schemeClr val="bg1"/>
                </a:solidFill>
              </a:rPr>
              <a:t>D. P. </a:t>
            </a:r>
            <a:r>
              <a:rPr lang="en-US" sz="2000" b="1" dirty="0" err="1">
                <a:solidFill>
                  <a:schemeClr val="bg1"/>
                </a:solidFill>
              </a:rPr>
              <a:t>Duda</a:t>
            </a:r>
            <a:r>
              <a:rPr lang="en-US" sz="2000" dirty="0">
                <a:solidFill>
                  <a:schemeClr val="bg1"/>
                </a:solidFill>
              </a:rPr>
              <a:t>, </a:t>
            </a:r>
            <a:r>
              <a:rPr lang="en-US" sz="2000" dirty="0" smtClean="0">
                <a:solidFill>
                  <a:schemeClr val="bg1"/>
                </a:solidFill>
              </a:rPr>
              <a:t>M. K. Thiemann, C. O. Haney, R. </a:t>
            </a:r>
            <a:r>
              <a:rPr lang="en-US" sz="2000" dirty="0" err="1" smtClean="0">
                <a:solidFill>
                  <a:schemeClr val="bg1"/>
                </a:solidFill>
              </a:rPr>
              <a:t>Palikonda</a:t>
            </a:r>
            <a:r>
              <a:rPr lang="en-US" sz="2000" dirty="0" smtClean="0">
                <a:solidFill>
                  <a:schemeClr val="bg1"/>
                </a:solidFill>
              </a:rPr>
              <a:t>, S. Sun-Mack</a:t>
            </a:r>
          </a:p>
          <a:p>
            <a:pPr algn="ctr">
              <a:spcAft>
                <a:spcPts val="600"/>
              </a:spcAft>
            </a:pPr>
            <a:r>
              <a:rPr lang="en-US" i="1" dirty="0" smtClean="0">
                <a:solidFill>
                  <a:schemeClr val="accent5">
                    <a:lumMod val="40000"/>
                    <a:lumOff val="60000"/>
                  </a:schemeClr>
                </a:solidFill>
              </a:rPr>
              <a:t>SSAI, Hampton, VA</a:t>
            </a:r>
            <a:endParaRPr lang="en-US" i="1" dirty="0">
              <a:solidFill>
                <a:schemeClr val="accent5">
                  <a:lumMod val="40000"/>
                  <a:lumOff val="60000"/>
                </a:schemeClr>
              </a:solidFill>
            </a:endParaRPr>
          </a:p>
          <a:p>
            <a:pPr algn="ctr">
              <a:spcAft>
                <a:spcPts val="600"/>
              </a:spcAft>
            </a:pPr>
            <a:endParaRPr lang="en-US" sz="1000" dirty="0">
              <a:solidFill>
                <a:schemeClr val="bg1"/>
              </a:solidFill>
            </a:endParaRPr>
          </a:p>
          <a:p>
            <a:pPr algn="ctr">
              <a:spcAft>
                <a:spcPts val="600"/>
              </a:spcAft>
            </a:pPr>
            <a:r>
              <a:rPr lang="en-US" sz="2000" dirty="0" smtClean="0">
                <a:solidFill>
                  <a:schemeClr val="bg1"/>
                </a:solidFill>
              </a:rPr>
              <a:t>F. Valero</a:t>
            </a:r>
          </a:p>
          <a:p>
            <a:pPr algn="ctr">
              <a:spcAft>
                <a:spcPts val="600"/>
              </a:spcAft>
            </a:pPr>
            <a:r>
              <a:rPr lang="en-US" i="1" dirty="0" smtClean="0">
                <a:solidFill>
                  <a:schemeClr val="accent5">
                    <a:lumMod val="40000"/>
                    <a:lumOff val="60000"/>
                  </a:schemeClr>
                </a:solidFill>
              </a:rPr>
              <a:t>Scripps Institution of Oceanography, La Jolla, CA</a:t>
            </a:r>
          </a:p>
        </p:txBody>
      </p:sp>
      <p:sp>
        <p:nvSpPr>
          <p:cNvPr id="10" name="Text Box 10"/>
          <p:cNvSpPr txBox="1">
            <a:spLocks noChangeArrowheads="1"/>
          </p:cNvSpPr>
          <p:nvPr/>
        </p:nvSpPr>
        <p:spPr bwMode="auto">
          <a:xfrm>
            <a:off x="1019296" y="6356866"/>
            <a:ext cx="708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Osaka" charset="0"/>
                <a:cs typeface="Osaka" charset="0"/>
              </a:defRPr>
            </a:lvl1pPr>
            <a:lvl2pPr marL="742950" indent="-285750">
              <a:defRPr sz="2400">
                <a:solidFill>
                  <a:schemeClr val="tx1"/>
                </a:solidFill>
                <a:latin typeface="Helvetica" charset="0"/>
                <a:ea typeface="Osaka" charset="0"/>
                <a:cs typeface="Osaka" charset="0"/>
              </a:defRPr>
            </a:lvl2pPr>
            <a:lvl3pPr marL="1143000" indent="-228600">
              <a:defRPr sz="2400">
                <a:solidFill>
                  <a:schemeClr val="tx1"/>
                </a:solidFill>
                <a:latin typeface="Helvetica" charset="0"/>
                <a:ea typeface="Osaka" charset="0"/>
                <a:cs typeface="Osaka" charset="0"/>
              </a:defRPr>
            </a:lvl3pPr>
            <a:lvl4pPr marL="1600200" indent="-228600">
              <a:defRPr sz="2400">
                <a:solidFill>
                  <a:schemeClr val="tx1"/>
                </a:solidFill>
                <a:latin typeface="Helvetica" charset="0"/>
                <a:ea typeface="Osaka" charset="0"/>
                <a:cs typeface="Osaka" charset="0"/>
              </a:defRPr>
            </a:lvl4pPr>
            <a:lvl5pPr marL="2057400" indent="-228600">
              <a:defRPr sz="2400">
                <a:solidFill>
                  <a:schemeClr val="tx1"/>
                </a:solidFill>
                <a:latin typeface="Helvetica" charset="0"/>
                <a:ea typeface="Osaka" charset="0"/>
                <a:cs typeface="Osaka" charset="0"/>
              </a:defRPr>
            </a:lvl5pPr>
            <a:lvl6pPr marL="2514600" indent="-228600" eaLnBrk="0" fontAlgn="base" hangingPunct="0">
              <a:spcBef>
                <a:spcPct val="0"/>
              </a:spcBef>
              <a:spcAft>
                <a:spcPct val="0"/>
              </a:spcAft>
              <a:defRPr sz="2400">
                <a:solidFill>
                  <a:schemeClr val="tx1"/>
                </a:solidFill>
                <a:latin typeface="Helvetica" charset="0"/>
                <a:ea typeface="Osaka" charset="0"/>
                <a:cs typeface="Osaka" charset="0"/>
              </a:defRPr>
            </a:lvl6pPr>
            <a:lvl7pPr marL="2971800" indent="-228600" eaLnBrk="0" fontAlgn="base" hangingPunct="0">
              <a:spcBef>
                <a:spcPct val="0"/>
              </a:spcBef>
              <a:spcAft>
                <a:spcPct val="0"/>
              </a:spcAft>
              <a:defRPr sz="2400">
                <a:solidFill>
                  <a:schemeClr val="tx1"/>
                </a:solidFill>
                <a:latin typeface="Helvetica" charset="0"/>
                <a:ea typeface="Osaka" charset="0"/>
                <a:cs typeface="Osaka" charset="0"/>
              </a:defRPr>
            </a:lvl7pPr>
            <a:lvl8pPr marL="3429000" indent="-228600" eaLnBrk="0" fontAlgn="base" hangingPunct="0">
              <a:spcBef>
                <a:spcPct val="0"/>
              </a:spcBef>
              <a:spcAft>
                <a:spcPct val="0"/>
              </a:spcAft>
              <a:defRPr sz="2400">
                <a:solidFill>
                  <a:schemeClr val="tx1"/>
                </a:solidFill>
                <a:latin typeface="Helvetica" charset="0"/>
                <a:ea typeface="Osaka" charset="0"/>
                <a:cs typeface="Osaka" charset="0"/>
              </a:defRPr>
            </a:lvl8pPr>
            <a:lvl9pPr marL="3886200" indent="-228600" eaLnBrk="0" fontAlgn="base" hangingPunct="0">
              <a:spcBef>
                <a:spcPct val="0"/>
              </a:spcBef>
              <a:spcAft>
                <a:spcPct val="0"/>
              </a:spcAft>
              <a:defRPr sz="2400">
                <a:solidFill>
                  <a:schemeClr val="tx1"/>
                </a:solidFill>
                <a:latin typeface="Helvetica" charset="0"/>
                <a:ea typeface="Osaka" charset="0"/>
                <a:cs typeface="Osaka" charset="0"/>
              </a:defRPr>
            </a:lvl9pPr>
          </a:lstStyle>
          <a:p>
            <a:pPr algn="ctr"/>
            <a:r>
              <a:rPr lang="en-US" sz="1800" i="1" dirty="0" smtClean="0">
                <a:solidFill>
                  <a:srgbClr val="CCFFCC"/>
                </a:solidFill>
                <a:latin typeface="Times" charset="0"/>
              </a:rPr>
              <a:t>DSCOVR Science Team Meeting, GSFC, 31 October – 1 November 2016</a:t>
            </a:r>
            <a:endParaRPr lang="en-US" sz="1800" i="1" dirty="0">
              <a:solidFill>
                <a:srgbClr val="CCFFCC"/>
              </a:solidFill>
            </a:endParaRPr>
          </a:p>
        </p:txBody>
      </p:sp>
    </p:spTree>
    <p:extLst>
      <p:ext uri="{BB962C8B-B14F-4D97-AF65-F5344CB8AC3E}">
        <p14:creationId xmlns:p14="http://schemas.microsoft.com/office/powerpoint/2010/main" val="2838576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100"/>
            <a:ext cx="8229600" cy="1143000"/>
          </a:xfrm>
        </p:spPr>
        <p:txBody>
          <a:bodyPr>
            <a:noAutofit/>
          </a:bodyPr>
          <a:lstStyle/>
          <a:p>
            <a:r>
              <a:rPr lang="en-US" sz="3600" dirty="0" smtClean="0">
                <a:solidFill>
                  <a:srgbClr val="FFFF00"/>
                </a:solidFill>
              </a:rPr>
              <a:t>Version 5 has changed how pixels are represented at edge of Earth’s disk</a:t>
            </a:r>
            <a:endParaRPr lang="en-US" sz="3600" dirty="0">
              <a:solidFill>
                <a:srgbClr val="FFFF00"/>
              </a:solidFill>
            </a:endParaRPr>
          </a:p>
        </p:txBody>
      </p:sp>
      <p:pic>
        <p:nvPicPr>
          <p:cNvPr id="4" name="Picture 3" descr="epic1a1b1010002_20161051656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371600"/>
            <a:ext cx="5486400" cy="5486400"/>
          </a:xfrm>
          <a:prstGeom prst="rect">
            <a:avLst/>
          </a:prstGeom>
        </p:spPr>
      </p:pic>
      <p:sp>
        <p:nvSpPr>
          <p:cNvPr id="5" name="TextBox 4"/>
          <p:cNvSpPr txBox="1"/>
          <p:nvPr/>
        </p:nvSpPr>
        <p:spPr>
          <a:xfrm>
            <a:off x="4963191" y="1645661"/>
            <a:ext cx="3903796" cy="2585323"/>
          </a:xfrm>
          <a:prstGeom prst="rect">
            <a:avLst/>
          </a:prstGeom>
          <a:solidFill>
            <a:schemeClr val="bg1">
              <a:lumMod val="95000"/>
            </a:schemeClr>
          </a:solidFill>
        </p:spPr>
        <p:txBody>
          <a:bodyPr wrap="none" rtlCol="0">
            <a:spAutoFit/>
          </a:bodyPr>
          <a:lstStyle/>
          <a:p>
            <a:r>
              <a:rPr lang="en-US" dirty="0" smtClean="0"/>
              <a:t>Near the edge of the Earth, the pixel</a:t>
            </a:r>
          </a:p>
          <a:p>
            <a:r>
              <a:rPr lang="en-US" dirty="0"/>
              <a:t>s</a:t>
            </a:r>
            <a:r>
              <a:rPr lang="en-US" dirty="0" smtClean="0"/>
              <a:t>pacing in version 4 was roughly</a:t>
            </a:r>
          </a:p>
          <a:p>
            <a:r>
              <a:rPr lang="en-US" dirty="0"/>
              <a:t>e</a:t>
            </a:r>
            <a:r>
              <a:rPr lang="en-US" dirty="0" smtClean="0"/>
              <a:t>qual </a:t>
            </a:r>
            <a:r>
              <a:rPr lang="en-US" dirty="0" err="1" smtClean="0"/>
              <a:t>lat</a:t>
            </a:r>
            <a:r>
              <a:rPr lang="en-US" dirty="0" smtClean="0"/>
              <a:t>/</a:t>
            </a:r>
            <a:r>
              <a:rPr lang="en-US" dirty="0" err="1" smtClean="0"/>
              <a:t>lon</a:t>
            </a:r>
            <a:r>
              <a:rPr lang="en-US" dirty="0" smtClean="0"/>
              <a:t> so the spacing between</a:t>
            </a:r>
          </a:p>
          <a:p>
            <a:r>
              <a:rPr lang="en-US" dirty="0" smtClean="0"/>
              <a:t>pixels decreased near the horizon.</a:t>
            </a:r>
          </a:p>
          <a:p>
            <a:r>
              <a:rPr lang="en-US" dirty="0" smtClean="0"/>
              <a:t>In version 5 it is uniform and regular (as</a:t>
            </a:r>
          </a:p>
          <a:p>
            <a:r>
              <a:rPr lang="en-US" dirty="0"/>
              <a:t>i</a:t>
            </a:r>
            <a:r>
              <a:rPr lang="en-US" dirty="0" smtClean="0"/>
              <a:t>t should be, if the CCD array on EPIC</a:t>
            </a:r>
          </a:p>
          <a:p>
            <a:r>
              <a:rPr lang="en-US" dirty="0"/>
              <a:t>i</a:t>
            </a:r>
            <a:r>
              <a:rPr lang="en-US" dirty="0" smtClean="0"/>
              <a:t>s uniform and regular).  But note that</a:t>
            </a:r>
          </a:p>
          <a:p>
            <a:r>
              <a:rPr lang="en-US" dirty="0" smtClean="0"/>
              <a:t>at the horizon the regular spacing is</a:t>
            </a:r>
          </a:p>
          <a:p>
            <a:r>
              <a:rPr lang="en-US" dirty="0"/>
              <a:t>b</a:t>
            </a:r>
            <a:r>
              <a:rPr lang="en-US" dirty="0" smtClean="0"/>
              <a:t>roken…  </a:t>
            </a:r>
            <a:endParaRPr lang="en-US" dirty="0"/>
          </a:p>
        </p:txBody>
      </p:sp>
      <p:sp>
        <p:nvSpPr>
          <p:cNvPr id="6" name="Left Arrow 5"/>
          <p:cNvSpPr/>
          <p:nvPr/>
        </p:nvSpPr>
        <p:spPr>
          <a:xfrm>
            <a:off x="4405966" y="4509370"/>
            <a:ext cx="2138189" cy="484632"/>
          </a:xfrm>
          <a:prstGeom prst="leftArrow">
            <a:avLst>
              <a:gd name="adj1" fmla="val 2326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0899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310"/>
            <a:ext cx="8229600" cy="1143000"/>
          </a:xfrm>
        </p:spPr>
        <p:txBody>
          <a:bodyPr/>
          <a:lstStyle/>
          <a:p>
            <a:r>
              <a:rPr lang="en-US" dirty="0" smtClean="0"/>
              <a:t>Version 4</a:t>
            </a:r>
            <a:endParaRPr lang="en-US" dirty="0"/>
          </a:p>
        </p:txBody>
      </p:sp>
      <p:pic>
        <p:nvPicPr>
          <p:cNvPr id="4" name="Picture 3" descr="epic_2016010_0916_r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00662"/>
            <a:ext cx="9144000" cy="5852160"/>
          </a:xfrm>
          <a:prstGeom prst="rect">
            <a:avLst/>
          </a:prstGeom>
        </p:spPr>
      </p:pic>
      <p:sp>
        <p:nvSpPr>
          <p:cNvPr id="5" name="Title 1"/>
          <p:cNvSpPr txBox="1">
            <a:spLocks/>
          </p:cNvSpPr>
          <p:nvPr/>
        </p:nvSpPr>
        <p:spPr>
          <a:xfrm>
            <a:off x="454092" y="77172"/>
            <a:ext cx="8229600" cy="114300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Version 5</a:t>
            </a:r>
            <a:endParaRPr lang="en-US" dirty="0"/>
          </a:p>
        </p:txBody>
      </p:sp>
      <p:pic>
        <p:nvPicPr>
          <p:cNvPr id="6" name="Picture 5" descr="epic_2016010_0916_r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25949"/>
            <a:ext cx="9144000" cy="5852160"/>
          </a:xfrm>
          <a:prstGeom prst="rect">
            <a:avLst/>
          </a:prstGeom>
        </p:spPr>
      </p:pic>
      <p:sp>
        <p:nvSpPr>
          <p:cNvPr id="7" name="Up Arrow 6"/>
          <p:cNvSpPr/>
          <p:nvPr/>
        </p:nvSpPr>
        <p:spPr>
          <a:xfrm rot="8716180">
            <a:off x="6997712" y="2578634"/>
            <a:ext cx="484632" cy="978408"/>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117640" y="1821046"/>
            <a:ext cx="3289069" cy="923330"/>
          </a:xfrm>
          <a:prstGeom prst="rect">
            <a:avLst/>
          </a:prstGeom>
          <a:solidFill>
            <a:schemeClr val="bg1"/>
          </a:solidFill>
        </p:spPr>
        <p:txBody>
          <a:bodyPr wrap="none" rtlCol="0">
            <a:spAutoFit/>
          </a:bodyPr>
          <a:lstStyle/>
          <a:p>
            <a:r>
              <a:rPr lang="en-US" dirty="0" smtClean="0"/>
              <a:t>The pixel location problem at the</a:t>
            </a:r>
          </a:p>
          <a:p>
            <a:r>
              <a:rPr lang="en-US" dirty="0"/>
              <a:t>h</a:t>
            </a:r>
            <a:r>
              <a:rPr lang="en-US" dirty="0" smtClean="0"/>
              <a:t>orizon produces  artifacts in our</a:t>
            </a:r>
          </a:p>
          <a:p>
            <a:r>
              <a:rPr lang="en-US" dirty="0"/>
              <a:t>c</a:t>
            </a:r>
            <a:r>
              <a:rPr lang="en-US" dirty="0" smtClean="0"/>
              <a:t>omposites</a:t>
            </a:r>
            <a:r>
              <a:rPr lang="en-US" sz="1400" dirty="0" smtClean="0"/>
              <a:t>.  </a:t>
            </a:r>
            <a:endParaRPr lang="en-US" sz="1400" dirty="0"/>
          </a:p>
        </p:txBody>
      </p:sp>
      <p:sp>
        <p:nvSpPr>
          <p:cNvPr id="9" name="TextBox 8"/>
          <p:cNvSpPr txBox="1"/>
          <p:nvPr/>
        </p:nvSpPr>
        <p:spPr>
          <a:xfrm>
            <a:off x="777523" y="4924025"/>
            <a:ext cx="4942203" cy="923330"/>
          </a:xfrm>
          <a:prstGeom prst="rect">
            <a:avLst/>
          </a:prstGeom>
          <a:solidFill>
            <a:schemeClr val="bg1"/>
          </a:solidFill>
        </p:spPr>
        <p:txBody>
          <a:bodyPr wrap="none" rtlCol="0">
            <a:spAutoFit/>
          </a:bodyPr>
          <a:lstStyle/>
          <a:p>
            <a:r>
              <a:rPr lang="en-US" dirty="0" smtClean="0"/>
              <a:t>Q:  Note the change in the 688 nm values between</a:t>
            </a:r>
          </a:p>
          <a:p>
            <a:r>
              <a:rPr lang="en-US" dirty="0"/>
              <a:t>v</a:t>
            </a:r>
            <a:r>
              <a:rPr lang="en-US" dirty="0" smtClean="0"/>
              <a:t>ersion 4 and 5, is this due to flat fielding?  The</a:t>
            </a:r>
          </a:p>
          <a:p>
            <a:r>
              <a:rPr lang="en-US" dirty="0"/>
              <a:t>d</a:t>
            </a:r>
            <a:r>
              <a:rPr lang="en-US" dirty="0" smtClean="0"/>
              <a:t>ifference is 10 percent!</a:t>
            </a:r>
            <a:endParaRPr lang="en-US" dirty="0"/>
          </a:p>
        </p:txBody>
      </p:sp>
      <p:sp>
        <p:nvSpPr>
          <p:cNvPr id="10" name="Left Arrow 9"/>
          <p:cNvSpPr/>
          <p:nvPr/>
        </p:nvSpPr>
        <p:spPr>
          <a:xfrm rot="1946029">
            <a:off x="634978" y="3607937"/>
            <a:ext cx="978408" cy="48463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667036" y="3408107"/>
            <a:ext cx="2495808" cy="923330"/>
          </a:xfrm>
          <a:prstGeom prst="rect">
            <a:avLst/>
          </a:prstGeom>
          <a:solidFill>
            <a:schemeClr val="bg1"/>
          </a:solidFill>
        </p:spPr>
        <p:txBody>
          <a:bodyPr wrap="none" rtlCol="0">
            <a:spAutoFit/>
          </a:bodyPr>
          <a:lstStyle/>
          <a:p>
            <a:r>
              <a:rPr lang="en-US" dirty="0" smtClean="0"/>
              <a:t>The biggest differences</a:t>
            </a:r>
          </a:p>
          <a:p>
            <a:r>
              <a:rPr lang="en-US" dirty="0"/>
              <a:t>b</a:t>
            </a:r>
            <a:r>
              <a:rPr lang="en-US" dirty="0" smtClean="0"/>
              <a:t>etween version 4 and 5</a:t>
            </a:r>
          </a:p>
          <a:p>
            <a:r>
              <a:rPr lang="en-US" dirty="0"/>
              <a:t>a</a:t>
            </a:r>
            <a:r>
              <a:rPr lang="en-US" dirty="0" smtClean="0"/>
              <a:t>re near the horizon</a:t>
            </a:r>
            <a:endParaRPr lang="en-US" dirty="0"/>
          </a:p>
        </p:txBody>
      </p:sp>
    </p:spTree>
    <p:extLst>
      <p:ext uri="{BB962C8B-B14F-4D97-AF65-F5344CB8AC3E}">
        <p14:creationId xmlns:p14="http://schemas.microsoft.com/office/powerpoint/2010/main" val="2690137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Summary</a:t>
            </a:r>
            <a:endParaRPr lang="en-US" dirty="0">
              <a:solidFill>
                <a:srgbClr val="FFFF00"/>
              </a:solidFill>
            </a:endParaRPr>
          </a:p>
        </p:txBody>
      </p:sp>
      <p:sp>
        <p:nvSpPr>
          <p:cNvPr id="3" name="Content Placeholder 2"/>
          <p:cNvSpPr>
            <a:spLocks noGrp="1"/>
          </p:cNvSpPr>
          <p:nvPr>
            <p:ph idx="1"/>
          </p:nvPr>
        </p:nvSpPr>
        <p:spPr/>
        <p:txBody>
          <a:bodyPr>
            <a:normAutofit lnSpcReduction="10000"/>
          </a:bodyPr>
          <a:lstStyle/>
          <a:p>
            <a:r>
              <a:rPr lang="en-US" sz="2400" dirty="0" smtClean="0">
                <a:solidFill>
                  <a:schemeClr val="bg1"/>
                </a:solidFill>
              </a:rPr>
              <a:t>RGB channel collocation is generally consistent between these samples. Note that 443 nm channel is higher resolution, and that cloud features may drift between channels due to time delay between images.</a:t>
            </a:r>
          </a:p>
          <a:p>
            <a:pPr>
              <a:spcBef>
                <a:spcPts val="1728"/>
              </a:spcBef>
            </a:pPr>
            <a:r>
              <a:rPr lang="en-US" sz="2400" dirty="0" smtClean="0">
                <a:solidFill>
                  <a:schemeClr val="bg1"/>
                </a:solidFill>
              </a:rPr>
              <a:t>Geo-location of image is variable between samples and within each image time. Some coastlines match up well, others don’t.</a:t>
            </a:r>
          </a:p>
          <a:p>
            <a:pPr>
              <a:spcBef>
                <a:spcPts val="1728"/>
              </a:spcBef>
            </a:pPr>
            <a:r>
              <a:rPr lang="en-US" sz="2400" dirty="0" smtClean="0">
                <a:solidFill>
                  <a:schemeClr val="bg1"/>
                </a:solidFill>
              </a:rPr>
              <a:t>Regularity of the </a:t>
            </a:r>
            <a:r>
              <a:rPr lang="en-US" sz="2400" dirty="0" err="1">
                <a:solidFill>
                  <a:schemeClr val="bg1"/>
                </a:solidFill>
              </a:rPr>
              <a:t>l</a:t>
            </a:r>
            <a:r>
              <a:rPr lang="en-US" sz="2400" dirty="0" err="1" smtClean="0">
                <a:solidFill>
                  <a:schemeClr val="bg1"/>
                </a:solidFill>
              </a:rPr>
              <a:t>at</a:t>
            </a:r>
            <a:r>
              <a:rPr lang="en-US" sz="2400" dirty="0" smtClean="0">
                <a:solidFill>
                  <a:schemeClr val="bg1"/>
                </a:solidFill>
              </a:rPr>
              <a:t>/</a:t>
            </a:r>
            <a:r>
              <a:rPr lang="en-US" sz="2400" dirty="0" err="1" smtClean="0">
                <a:solidFill>
                  <a:schemeClr val="bg1"/>
                </a:solidFill>
              </a:rPr>
              <a:t>lon</a:t>
            </a:r>
            <a:r>
              <a:rPr lang="en-US" sz="2400" dirty="0" smtClean="0">
                <a:solidFill>
                  <a:schemeClr val="bg1"/>
                </a:solidFill>
              </a:rPr>
              <a:t> of each pixel center varies between image times.  Arrangement of pixels in center of April 14, 2016 image appears to be close to ideal, but geo-location is not ideal.</a:t>
            </a:r>
            <a:endParaRPr lang="en-US" sz="2400" dirty="0">
              <a:solidFill>
                <a:schemeClr val="bg1"/>
              </a:solidFill>
            </a:endParaRPr>
          </a:p>
        </p:txBody>
      </p:sp>
    </p:spTree>
    <p:extLst>
      <p:ext uri="{BB962C8B-B14F-4D97-AF65-F5344CB8AC3E}">
        <p14:creationId xmlns:p14="http://schemas.microsoft.com/office/powerpoint/2010/main" val="3927253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0305"/>
            <a:ext cx="8229600" cy="1143000"/>
          </a:xfrm>
        </p:spPr>
        <p:txBody>
          <a:bodyPr/>
          <a:lstStyle/>
          <a:p>
            <a:r>
              <a:rPr lang="en-US" dirty="0" smtClean="0">
                <a:solidFill>
                  <a:srgbClr val="FFFF00"/>
                </a:solidFill>
              </a:rPr>
              <a:t>Scene ID &amp; Radiance Weighting </a:t>
            </a:r>
            <a:endParaRPr lang="en-US" dirty="0">
              <a:solidFill>
                <a:srgbClr val="FFFF00"/>
              </a:solidFill>
            </a:endParaRPr>
          </a:p>
        </p:txBody>
      </p:sp>
      <p:sp>
        <p:nvSpPr>
          <p:cNvPr id="4" name="TextBox 3"/>
          <p:cNvSpPr txBox="1"/>
          <p:nvPr/>
        </p:nvSpPr>
        <p:spPr>
          <a:xfrm>
            <a:off x="1368778" y="3443111"/>
            <a:ext cx="6251222" cy="584776"/>
          </a:xfrm>
          <a:prstGeom prst="rect">
            <a:avLst/>
          </a:prstGeom>
          <a:noFill/>
        </p:spPr>
        <p:txBody>
          <a:bodyPr wrap="square" rtlCol="0">
            <a:spAutoFit/>
          </a:bodyPr>
          <a:lstStyle/>
          <a:p>
            <a:pPr algn="ctr"/>
            <a:r>
              <a:rPr lang="en-US" sz="3200" dirty="0" smtClean="0">
                <a:solidFill>
                  <a:schemeClr val="bg1"/>
                </a:solidFill>
              </a:rPr>
              <a:t>Use of LEO/GEO and EPIC data</a:t>
            </a:r>
            <a:endParaRPr lang="en-US" sz="3200" dirty="0">
              <a:solidFill>
                <a:schemeClr val="bg1"/>
              </a:solidFill>
            </a:endParaRPr>
          </a:p>
        </p:txBody>
      </p:sp>
    </p:spTree>
    <p:extLst>
      <p:ext uri="{BB962C8B-B14F-4D97-AF65-F5344CB8AC3E}">
        <p14:creationId xmlns:p14="http://schemas.microsoft.com/office/powerpoint/2010/main" val="8314145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ernate Process 3"/>
          <p:cNvSpPr/>
          <p:nvPr/>
        </p:nvSpPr>
        <p:spPr>
          <a:xfrm>
            <a:off x="2810373" y="934785"/>
            <a:ext cx="940710" cy="834836"/>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Merge &amp; fill to grid</a:t>
            </a:r>
            <a:endParaRPr lang="en-US" dirty="0"/>
          </a:p>
        </p:txBody>
      </p:sp>
      <p:sp>
        <p:nvSpPr>
          <p:cNvPr id="8" name="Rectangle 7"/>
          <p:cNvSpPr/>
          <p:nvPr/>
        </p:nvSpPr>
        <p:spPr>
          <a:xfrm>
            <a:off x="4288935" y="3115938"/>
            <a:ext cx="1534768" cy="9994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Merge hi-res products &amp; EPIC</a:t>
            </a:r>
            <a:endParaRPr lang="en-US" dirty="0"/>
          </a:p>
        </p:txBody>
      </p:sp>
      <p:sp>
        <p:nvSpPr>
          <p:cNvPr id="9" name="Stored Data 8"/>
          <p:cNvSpPr/>
          <p:nvPr/>
        </p:nvSpPr>
        <p:spPr>
          <a:xfrm>
            <a:off x="6667286" y="4762093"/>
            <a:ext cx="2382700" cy="1011210"/>
          </a:xfrm>
          <a:prstGeom prst="flowChartOnlineStorag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Archive </a:t>
            </a:r>
            <a:r>
              <a:rPr lang="en-US" b="1" dirty="0" smtClean="0"/>
              <a:t>EPIC Composite</a:t>
            </a:r>
            <a:r>
              <a:rPr lang="en-US" dirty="0" smtClean="0"/>
              <a:t> &amp; Observed Fluxes </a:t>
            </a:r>
            <a:endParaRPr lang="en-US" dirty="0"/>
          </a:p>
        </p:txBody>
      </p:sp>
      <p:sp>
        <p:nvSpPr>
          <p:cNvPr id="10" name="Data 9"/>
          <p:cNvSpPr/>
          <p:nvPr/>
        </p:nvSpPr>
        <p:spPr>
          <a:xfrm>
            <a:off x="752568" y="575549"/>
            <a:ext cx="1705038" cy="612648"/>
          </a:xfrm>
          <a:prstGeom prst="flowChartInputOutpu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GEO products</a:t>
            </a:r>
            <a:endParaRPr lang="en-US" dirty="0">
              <a:solidFill>
                <a:srgbClr val="000000"/>
              </a:solidFill>
            </a:endParaRPr>
          </a:p>
        </p:txBody>
      </p:sp>
      <p:sp>
        <p:nvSpPr>
          <p:cNvPr id="12" name="Data 11"/>
          <p:cNvSpPr/>
          <p:nvPr/>
        </p:nvSpPr>
        <p:spPr>
          <a:xfrm>
            <a:off x="669790" y="1505061"/>
            <a:ext cx="1705038" cy="612648"/>
          </a:xfrm>
          <a:prstGeom prst="flowChartInputOutpu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LEO products</a:t>
            </a:r>
            <a:endParaRPr lang="en-US" dirty="0">
              <a:solidFill>
                <a:srgbClr val="000000"/>
              </a:solidFill>
            </a:endParaRPr>
          </a:p>
        </p:txBody>
      </p:sp>
      <p:sp>
        <p:nvSpPr>
          <p:cNvPr id="13" name="Data 12"/>
          <p:cNvSpPr/>
          <p:nvPr/>
        </p:nvSpPr>
        <p:spPr>
          <a:xfrm>
            <a:off x="6667286" y="811328"/>
            <a:ext cx="2264050" cy="1093518"/>
          </a:xfrm>
          <a:prstGeom prst="flowChartInputOutpu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Global hi-res cloud &amp; radiance product</a:t>
            </a:r>
          </a:p>
        </p:txBody>
      </p:sp>
      <p:sp>
        <p:nvSpPr>
          <p:cNvPr id="14" name="Process 13"/>
          <p:cNvSpPr/>
          <p:nvPr/>
        </p:nvSpPr>
        <p:spPr>
          <a:xfrm>
            <a:off x="4297406" y="834841"/>
            <a:ext cx="1928456" cy="1246375"/>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Match to EPIC pixels, compute pixel properties &amp; radiances</a:t>
            </a:r>
          </a:p>
        </p:txBody>
      </p:sp>
      <p:sp>
        <p:nvSpPr>
          <p:cNvPr id="15" name="Data 14"/>
          <p:cNvSpPr/>
          <p:nvPr/>
        </p:nvSpPr>
        <p:spPr>
          <a:xfrm>
            <a:off x="4121255" y="2247047"/>
            <a:ext cx="1870128" cy="612648"/>
          </a:xfrm>
          <a:prstGeom prst="flowChartInputOutpu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EPIC  radiances</a:t>
            </a:r>
            <a:endParaRPr lang="en-US" dirty="0">
              <a:solidFill>
                <a:srgbClr val="000000"/>
              </a:solidFill>
            </a:endParaRPr>
          </a:p>
        </p:txBody>
      </p:sp>
      <p:sp>
        <p:nvSpPr>
          <p:cNvPr id="16" name="Data 15"/>
          <p:cNvSpPr/>
          <p:nvPr/>
        </p:nvSpPr>
        <p:spPr>
          <a:xfrm>
            <a:off x="1834385" y="3115937"/>
            <a:ext cx="2216316" cy="999451"/>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2048x2048 EPIC </a:t>
            </a:r>
            <a:r>
              <a:rPr lang="en-US" dirty="0"/>
              <a:t>clouds radiances</a:t>
            </a:r>
          </a:p>
        </p:txBody>
      </p:sp>
      <p:sp>
        <p:nvSpPr>
          <p:cNvPr id="17" name="Process 16"/>
          <p:cNvSpPr/>
          <p:nvPr/>
        </p:nvSpPr>
        <p:spPr>
          <a:xfrm>
            <a:off x="435079" y="3068905"/>
            <a:ext cx="1117093" cy="1117034"/>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Compute EPIC weights &amp; ADMs</a:t>
            </a:r>
            <a:endParaRPr lang="en-US" dirty="0"/>
          </a:p>
        </p:txBody>
      </p:sp>
      <p:sp>
        <p:nvSpPr>
          <p:cNvPr id="18" name="Data 17"/>
          <p:cNvSpPr/>
          <p:nvPr/>
        </p:nvSpPr>
        <p:spPr>
          <a:xfrm>
            <a:off x="1845678" y="6020988"/>
            <a:ext cx="1870128" cy="612648"/>
          </a:xfrm>
          <a:prstGeom prst="flowChartInputOutpu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NISTAR radiances</a:t>
            </a:r>
            <a:endParaRPr lang="en-US" dirty="0">
              <a:solidFill>
                <a:srgbClr val="000000"/>
              </a:solidFill>
            </a:endParaRPr>
          </a:p>
        </p:txBody>
      </p:sp>
      <p:sp>
        <p:nvSpPr>
          <p:cNvPr id="19" name="Alternate Process 18"/>
          <p:cNvSpPr/>
          <p:nvPr/>
        </p:nvSpPr>
        <p:spPr>
          <a:xfrm>
            <a:off x="293973" y="4668027"/>
            <a:ext cx="1399306" cy="1105276"/>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Convolve  &amp; compute global ADMs</a:t>
            </a:r>
            <a:endParaRPr lang="en-US" dirty="0"/>
          </a:p>
        </p:txBody>
      </p:sp>
      <p:sp>
        <p:nvSpPr>
          <p:cNvPr id="20" name="Process 19"/>
          <p:cNvSpPr/>
          <p:nvPr/>
        </p:nvSpPr>
        <p:spPr>
          <a:xfrm>
            <a:off x="2204324" y="4668027"/>
            <a:ext cx="1293477" cy="1105276"/>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Compute observed fluxes</a:t>
            </a:r>
            <a:endParaRPr lang="en-US" dirty="0"/>
          </a:p>
        </p:txBody>
      </p:sp>
      <p:sp>
        <p:nvSpPr>
          <p:cNvPr id="21" name="Data 20"/>
          <p:cNvSpPr/>
          <p:nvPr/>
        </p:nvSpPr>
        <p:spPr>
          <a:xfrm>
            <a:off x="4280232" y="4762093"/>
            <a:ext cx="1863318" cy="881869"/>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a:t>
            </a:r>
            <a:r>
              <a:rPr lang="en-US" baseline="-25000" dirty="0" smtClean="0"/>
              <a:t>NSW</a:t>
            </a:r>
            <a:r>
              <a:rPr lang="en-US" dirty="0" smtClean="0"/>
              <a:t>, F</a:t>
            </a:r>
            <a:r>
              <a:rPr lang="en-US" baseline="-25000" dirty="0" smtClean="0"/>
              <a:t>NLW</a:t>
            </a:r>
            <a:r>
              <a:rPr lang="en-US" dirty="0" smtClean="0"/>
              <a:t>, F</a:t>
            </a:r>
            <a:r>
              <a:rPr lang="en-US" baseline="-25000" dirty="0" smtClean="0"/>
              <a:t>NNI</a:t>
            </a:r>
            <a:endParaRPr lang="en-US" baseline="-25000" dirty="0"/>
          </a:p>
        </p:txBody>
      </p:sp>
      <p:cxnSp>
        <p:nvCxnSpPr>
          <p:cNvPr id="23" name="Straight Arrow Connector 22"/>
          <p:cNvCxnSpPr>
            <a:stCxn id="12" idx="5"/>
            <a:endCxn id="4" idx="1"/>
          </p:cNvCxnSpPr>
          <p:nvPr/>
        </p:nvCxnSpPr>
        <p:spPr>
          <a:xfrm flipV="1">
            <a:off x="2204324" y="1352203"/>
            <a:ext cx="606049" cy="459182"/>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0" idx="5"/>
            <a:endCxn id="4" idx="1"/>
          </p:cNvCxnSpPr>
          <p:nvPr/>
        </p:nvCxnSpPr>
        <p:spPr>
          <a:xfrm>
            <a:off x="2287102" y="881873"/>
            <a:ext cx="523271" cy="470330"/>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4" idx="3"/>
          </p:cNvCxnSpPr>
          <p:nvPr/>
        </p:nvCxnSpPr>
        <p:spPr>
          <a:xfrm flipV="1">
            <a:off x="3751083" y="1346329"/>
            <a:ext cx="537852" cy="5874"/>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225862" y="1346328"/>
            <a:ext cx="752569" cy="0"/>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40" idx="0"/>
          </p:cNvCxnSpPr>
          <p:nvPr/>
        </p:nvCxnSpPr>
        <p:spPr>
          <a:xfrm>
            <a:off x="6948940" y="1928359"/>
            <a:ext cx="182542" cy="1269887"/>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5" idx="4"/>
            <a:endCxn id="8" idx="0"/>
          </p:cNvCxnSpPr>
          <p:nvPr/>
        </p:nvCxnSpPr>
        <p:spPr>
          <a:xfrm>
            <a:off x="5056319" y="2859695"/>
            <a:ext cx="0" cy="2562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40" idx="1"/>
            <a:endCxn id="8" idx="3"/>
          </p:cNvCxnSpPr>
          <p:nvPr/>
        </p:nvCxnSpPr>
        <p:spPr>
          <a:xfrm flipH="1">
            <a:off x="5823703" y="3615664"/>
            <a:ext cx="643402" cy="0"/>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8" idx="1"/>
            <a:endCxn id="16" idx="5"/>
          </p:cNvCxnSpPr>
          <p:nvPr/>
        </p:nvCxnSpPr>
        <p:spPr>
          <a:xfrm flipH="1" flipV="1">
            <a:off x="3829069" y="3615663"/>
            <a:ext cx="459866" cy="1"/>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6" idx="2"/>
            <a:endCxn id="17" idx="3"/>
          </p:cNvCxnSpPr>
          <p:nvPr/>
        </p:nvCxnSpPr>
        <p:spPr>
          <a:xfrm flipH="1">
            <a:off x="1552172" y="3615663"/>
            <a:ext cx="503845" cy="11759"/>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17" idx="2"/>
            <a:endCxn id="19" idx="0"/>
          </p:cNvCxnSpPr>
          <p:nvPr/>
        </p:nvCxnSpPr>
        <p:spPr>
          <a:xfrm>
            <a:off x="993626" y="4185939"/>
            <a:ext cx="0" cy="48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9" idx="3"/>
            <a:endCxn id="20" idx="1"/>
          </p:cNvCxnSpPr>
          <p:nvPr/>
        </p:nvCxnSpPr>
        <p:spPr>
          <a:xfrm>
            <a:off x="1693279" y="5220665"/>
            <a:ext cx="511045" cy="0"/>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8" idx="1"/>
            <a:endCxn id="20" idx="2"/>
          </p:cNvCxnSpPr>
          <p:nvPr/>
        </p:nvCxnSpPr>
        <p:spPr>
          <a:xfrm flipV="1">
            <a:off x="2780742" y="5773303"/>
            <a:ext cx="70321" cy="2476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0" idx="3"/>
            <a:endCxn id="21" idx="2"/>
          </p:cNvCxnSpPr>
          <p:nvPr/>
        </p:nvCxnSpPr>
        <p:spPr>
          <a:xfrm flipV="1">
            <a:off x="3497801" y="5203028"/>
            <a:ext cx="968763" cy="17637"/>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21" idx="5"/>
            <a:endCxn id="9" idx="1"/>
          </p:cNvCxnSpPr>
          <p:nvPr/>
        </p:nvCxnSpPr>
        <p:spPr>
          <a:xfrm>
            <a:off x="5957218" y="5203028"/>
            <a:ext cx="710068" cy="64670"/>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7" name="Elbow Connector 56"/>
          <p:cNvCxnSpPr>
            <a:stCxn id="16" idx="4"/>
          </p:cNvCxnSpPr>
          <p:nvPr/>
        </p:nvCxnSpPr>
        <p:spPr>
          <a:xfrm rot="16200000" flipH="1">
            <a:off x="5051860" y="2006070"/>
            <a:ext cx="388024" cy="4606659"/>
          </a:xfrm>
          <a:prstGeom prst="bentConnector2">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7549202" y="4503412"/>
            <a:ext cx="0" cy="258681"/>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sp>
        <p:nvSpPr>
          <p:cNvPr id="60" name="Stored Data 59"/>
          <p:cNvSpPr/>
          <p:nvPr/>
        </p:nvSpPr>
        <p:spPr>
          <a:xfrm>
            <a:off x="7131482" y="2117709"/>
            <a:ext cx="2012518" cy="741986"/>
          </a:xfrm>
          <a:prstGeom prst="flowChartOnlineStorag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Archive hi-res </a:t>
            </a:r>
            <a:r>
              <a:rPr lang="en-US" b="1" dirty="0" smtClean="0"/>
              <a:t>Global Composite</a:t>
            </a:r>
            <a:endParaRPr lang="en-US" b="1" dirty="0"/>
          </a:p>
        </p:txBody>
      </p:sp>
      <p:sp>
        <p:nvSpPr>
          <p:cNvPr id="61" name="TextBox 60"/>
          <p:cNvSpPr txBox="1"/>
          <p:nvPr/>
        </p:nvSpPr>
        <p:spPr>
          <a:xfrm>
            <a:off x="2386867" y="175769"/>
            <a:ext cx="4280419" cy="369332"/>
          </a:xfrm>
          <a:prstGeom prst="rect">
            <a:avLst/>
          </a:prstGeom>
          <a:noFill/>
        </p:spPr>
        <p:txBody>
          <a:bodyPr wrap="square" rtlCol="0">
            <a:spAutoFit/>
          </a:bodyPr>
          <a:lstStyle/>
          <a:p>
            <a:pPr algn="ctr"/>
            <a:r>
              <a:rPr lang="en-US" dirty="0" smtClean="0">
                <a:solidFill>
                  <a:srgbClr val="FFFF00"/>
                </a:solidFill>
              </a:rPr>
              <a:t>Overview of EPIC &amp; NISTAR Processing</a:t>
            </a:r>
            <a:endParaRPr lang="en-US" dirty="0">
              <a:solidFill>
                <a:srgbClr val="FFFF00"/>
              </a:solidFill>
            </a:endParaRPr>
          </a:p>
        </p:txBody>
      </p:sp>
      <p:cxnSp>
        <p:nvCxnSpPr>
          <p:cNvPr id="63" name="Straight Arrow Connector 62"/>
          <p:cNvCxnSpPr>
            <a:stCxn id="13" idx="4"/>
          </p:cNvCxnSpPr>
          <p:nvPr/>
        </p:nvCxnSpPr>
        <p:spPr>
          <a:xfrm>
            <a:off x="7799311" y="1904846"/>
            <a:ext cx="297145" cy="189350"/>
          </a:xfrm>
          <a:prstGeom prst="straightConnector1">
            <a:avLst/>
          </a:prstGeom>
          <a:ln>
            <a:solidFill>
              <a:schemeClr val="bg1">
                <a:lumMod val="95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2551675" y="599673"/>
            <a:ext cx="1475507" cy="1529794"/>
          </a:xfrm>
          <a:prstGeom prst="ellipse">
            <a:avLst/>
          </a:prstGeom>
          <a:noFill/>
          <a:ln w="127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Alternate Process 39"/>
          <p:cNvSpPr/>
          <p:nvPr/>
        </p:nvSpPr>
        <p:spPr>
          <a:xfrm>
            <a:off x="6467105" y="3198246"/>
            <a:ext cx="1328754" cy="834836"/>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Take closest to EPIC time</a:t>
            </a:r>
            <a:endParaRPr lang="en-US" dirty="0"/>
          </a:p>
        </p:txBody>
      </p:sp>
    </p:spTree>
    <p:extLst>
      <p:ext uri="{BB962C8B-B14F-4D97-AF65-F5344CB8AC3E}">
        <p14:creationId xmlns:p14="http://schemas.microsoft.com/office/powerpoint/2010/main" val="41301342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32" y="170974"/>
            <a:ext cx="8498658" cy="1143000"/>
          </a:xfrm>
        </p:spPr>
        <p:txBody>
          <a:bodyPr>
            <a:normAutofit/>
          </a:bodyPr>
          <a:lstStyle/>
          <a:p>
            <a:r>
              <a:rPr lang="en-US" sz="3200" dirty="0" smtClean="0">
                <a:solidFill>
                  <a:srgbClr val="FFFF00"/>
                </a:solidFill>
              </a:rPr>
              <a:t>Global GEO/LEO composite data available on 5-km grid</a:t>
            </a:r>
            <a:endParaRPr lang="en-US" sz="3200" dirty="0">
              <a:solidFill>
                <a:srgbClr val="FFFF00"/>
              </a:solidFill>
            </a:endParaRPr>
          </a:p>
        </p:txBody>
      </p:sp>
      <p:pic>
        <p:nvPicPr>
          <p:cNvPr id="9" name="Picture 8" descr="animatedimag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924790"/>
            <a:ext cx="8382000" cy="5486400"/>
          </a:xfrm>
          <a:prstGeom prst="rect">
            <a:avLst/>
          </a:prstGeom>
        </p:spPr>
      </p:pic>
    </p:spTree>
    <p:extLst>
      <p:ext uri="{BB962C8B-B14F-4D97-AF65-F5344CB8AC3E}">
        <p14:creationId xmlns:p14="http://schemas.microsoft.com/office/powerpoint/2010/main" val="20127764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28601"/>
            <a:ext cx="6208713" cy="6083300"/>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8" name="Rectangle 2"/>
          <p:cNvSpPr>
            <a:spLocks noGrp="1" noChangeArrowheads="1"/>
          </p:cNvSpPr>
          <p:nvPr>
            <p:ph type="title"/>
          </p:nvPr>
        </p:nvSpPr>
        <p:spPr>
          <a:xfrm>
            <a:off x="838200" y="381000"/>
            <a:ext cx="6019800" cy="533400"/>
          </a:xfrm>
        </p:spPr>
        <p:txBody>
          <a:bodyPr/>
          <a:lstStyle/>
          <a:p>
            <a:r>
              <a:rPr lang="en-US" sz="2400"/>
              <a:t>Producing Global Multi-Sensor Composites</a:t>
            </a:r>
          </a:p>
        </p:txBody>
      </p:sp>
      <p:sp>
        <p:nvSpPr>
          <p:cNvPr id="4100" name="Oval 4"/>
          <p:cNvSpPr>
            <a:spLocks noChangeArrowheads="1"/>
          </p:cNvSpPr>
          <p:nvPr/>
        </p:nvSpPr>
        <p:spPr bwMode="auto">
          <a:xfrm>
            <a:off x="2755900" y="3705225"/>
            <a:ext cx="2133600" cy="457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1" name="Rectangle 5"/>
          <p:cNvSpPr>
            <a:spLocks noChangeArrowheads="1"/>
          </p:cNvSpPr>
          <p:nvPr/>
        </p:nvSpPr>
        <p:spPr bwMode="auto">
          <a:xfrm>
            <a:off x="1677988" y="1300163"/>
            <a:ext cx="8858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b="1">
                <a:solidFill>
                  <a:srgbClr val="000000"/>
                </a:solidFill>
              </a:rPr>
              <a:t>AVHRR</a:t>
            </a:r>
            <a:endParaRPr lang="en-US" sz="2400"/>
          </a:p>
        </p:txBody>
      </p:sp>
      <p:sp>
        <p:nvSpPr>
          <p:cNvPr id="4102" name="Rectangle 6"/>
          <p:cNvSpPr>
            <a:spLocks noChangeArrowheads="1"/>
          </p:cNvSpPr>
          <p:nvPr/>
        </p:nvSpPr>
        <p:spPr bwMode="auto">
          <a:xfrm>
            <a:off x="1460500" y="1955800"/>
            <a:ext cx="136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Angles, Refl., BT,</a:t>
            </a:r>
            <a:endParaRPr lang="en-US" sz="2400"/>
          </a:p>
        </p:txBody>
      </p:sp>
      <p:sp>
        <p:nvSpPr>
          <p:cNvPr id="4103" name="Rectangle 7"/>
          <p:cNvSpPr>
            <a:spLocks noChangeArrowheads="1"/>
          </p:cNvSpPr>
          <p:nvPr/>
        </p:nvSpPr>
        <p:spPr bwMode="auto">
          <a:xfrm>
            <a:off x="1473200" y="2135188"/>
            <a:ext cx="13239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dirty="0">
                <a:solidFill>
                  <a:srgbClr val="000000"/>
                </a:solidFill>
                <a:latin typeface="Arial" charset="0"/>
              </a:rPr>
              <a:t>SW / LW  Fluxes,</a:t>
            </a:r>
            <a:endParaRPr lang="en-US" sz="2400" dirty="0"/>
          </a:p>
        </p:txBody>
      </p:sp>
      <p:sp>
        <p:nvSpPr>
          <p:cNvPr id="4104" name="Rectangle 8"/>
          <p:cNvSpPr>
            <a:spLocks noChangeArrowheads="1"/>
          </p:cNvSpPr>
          <p:nvPr/>
        </p:nvSpPr>
        <p:spPr bwMode="auto">
          <a:xfrm>
            <a:off x="1468438" y="2316163"/>
            <a:ext cx="13255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Cloud properties</a:t>
            </a:r>
            <a:endParaRPr lang="en-US" sz="2400"/>
          </a:p>
        </p:txBody>
      </p:sp>
      <p:sp>
        <p:nvSpPr>
          <p:cNvPr id="4105" name="Rectangle 9"/>
          <p:cNvSpPr>
            <a:spLocks noChangeArrowheads="1"/>
          </p:cNvSpPr>
          <p:nvPr/>
        </p:nvSpPr>
        <p:spPr bwMode="auto">
          <a:xfrm>
            <a:off x="1477963" y="2495550"/>
            <a:ext cx="5429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SkinT, </a:t>
            </a:r>
            <a:endParaRPr lang="en-US" sz="2400"/>
          </a:p>
        </p:txBody>
      </p:sp>
      <p:sp>
        <p:nvSpPr>
          <p:cNvPr id="4106" name="Rectangle 10"/>
          <p:cNvSpPr>
            <a:spLocks noChangeArrowheads="1"/>
          </p:cNvSpPr>
          <p:nvPr/>
        </p:nvSpPr>
        <p:spPr bwMode="auto">
          <a:xfrm>
            <a:off x="1987550" y="2495550"/>
            <a:ext cx="781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Rel.time...</a:t>
            </a:r>
            <a:endParaRPr lang="en-US" sz="2400"/>
          </a:p>
        </p:txBody>
      </p:sp>
      <p:sp>
        <p:nvSpPr>
          <p:cNvPr id="4107" name="Freeform 11"/>
          <p:cNvSpPr>
            <a:spLocks noEditPoints="1"/>
          </p:cNvSpPr>
          <p:nvPr/>
        </p:nvSpPr>
        <p:spPr bwMode="auto">
          <a:xfrm>
            <a:off x="1371600" y="1169988"/>
            <a:ext cx="1471613" cy="1562100"/>
          </a:xfrm>
          <a:custGeom>
            <a:avLst/>
            <a:gdLst>
              <a:gd name="T0" fmla="*/ 853 w 927"/>
              <a:gd name="T1" fmla="*/ 12 h 984"/>
              <a:gd name="T2" fmla="*/ 853 w 927"/>
              <a:gd name="T3" fmla="*/ 0 h 984"/>
              <a:gd name="T4" fmla="*/ 876 w 927"/>
              <a:gd name="T5" fmla="*/ 4 h 984"/>
              <a:gd name="T6" fmla="*/ 895 w 927"/>
              <a:gd name="T7" fmla="*/ 17 h 984"/>
              <a:gd name="T8" fmla="*/ 895 w 927"/>
              <a:gd name="T9" fmla="*/ 36 h 984"/>
              <a:gd name="T10" fmla="*/ 871 w 927"/>
              <a:gd name="T11" fmla="*/ 17 h 984"/>
              <a:gd name="T12" fmla="*/ 853 w 927"/>
              <a:gd name="T13" fmla="*/ 12 h 984"/>
              <a:gd name="T14" fmla="*/ 915 w 927"/>
              <a:gd name="T15" fmla="*/ 44 h 984"/>
              <a:gd name="T16" fmla="*/ 927 w 927"/>
              <a:gd name="T17" fmla="*/ 99 h 984"/>
              <a:gd name="T18" fmla="*/ 909 w 927"/>
              <a:gd name="T19" fmla="*/ 65 h 984"/>
              <a:gd name="T20" fmla="*/ 906 w 927"/>
              <a:gd name="T21" fmla="*/ 29 h 984"/>
              <a:gd name="T22" fmla="*/ 915 w 927"/>
              <a:gd name="T23" fmla="*/ 885 h 984"/>
              <a:gd name="T24" fmla="*/ 927 w 927"/>
              <a:gd name="T25" fmla="*/ 885 h 984"/>
              <a:gd name="T26" fmla="*/ 915 w 927"/>
              <a:gd name="T27" fmla="*/ 940 h 984"/>
              <a:gd name="T28" fmla="*/ 905 w 927"/>
              <a:gd name="T29" fmla="*/ 934 h 984"/>
              <a:gd name="T30" fmla="*/ 915 w 927"/>
              <a:gd name="T31" fmla="*/ 885 h 984"/>
              <a:gd name="T32" fmla="*/ 902 w 927"/>
              <a:gd name="T33" fmla="*/ 960 h 984"/>
              <a:gd name="T34" fmla="*/ 882 w 927"/>
              <a:gd name="T35" fmla="*/ 975 h 984"/>
              <a:gd name="T36" fmla="*/ 860 w 927"/>
              <a:gd name="T37" fmla="*/ 982 h 984"/>
              <a:gd name="T38" fmla="*/ 859 w 927"/>
              <a:gd name="T39" fmla="*/ 970 h 984"/>
              <a:gd name="T40" fmla="*/ 877 w 927"/>
              <a:gd name="T41" fmla="*/ 964 h 984"/>
              <a:gd name="T42" fmla="*/ 906 w 927"/>
              <a:gd name="T43" fmla="*/ 953 h 984"/>
              <a:gd name="T44" fmla="*/ 73 w 927"/>
              <a:gd name="T45" fmla="*/ 970 h 984"/>
              <a:gd name="T46" fmla="*/ 73 w 927"/>
              <a:gd name="T47" fmla="*/ 984 h 984"/>
              <a:gd name="T48" fmla="*/ 51 w 927"/>
              <a:gd name="T49" fmla="*/ 979 h 984"/>
              <a:gd name="T50" fmla="*/ 32 w 927"/>
              <a:gd name="T51" fmla="*/ 966 h 984"/>
              <a:gd name="T52" fmla="*/ 30 w 927"/>
              <a:gd name="T53" fmla="*/ 946 h 984"/>
              <a:gd name="T54" fmla="*/ 56 w 927"/>
              <a:gd name="T55" fmla="*/ 967 h 984"/>
              <a:gd name="T56" fmla="*/ 73 w 927"/>
              <a:gd name="T57" fmla="*/ 970 h 984"/>
              <a:gd name="T58" fmla="*/ 12 w 927"/>
              <a:gd name="T59" fmla="*/ 940 h 984"/>
              <a:gd name="T60" fmla="*/ 0 w 927"/>
              <a:gd name="T61" fmla="*/ 885 h 984"/>
              <a:gd name="T62" fmla="*/ 16 w 927"/>
              <a:gd name="T63" fmla="*/ 918 h 984"/>
              <a:gd name="T64" fmla="*/ 19 w 927"/>
              <a:gd name="T65" fmla="*/ 953 h 984"/>
              <a:gd name="T66" fmla="*/ 12 w 927"/>
              <a:gd name="T67" fmla="*/ 99 h 984"/>
              <a:gd name="T68" fmla="*/ 0 w 927"/>
              <a:gd name="T69" fmla="*/ 99 h 984"/>
              <a:gd name="T70" fmla="*/ 12 w 927"/>
              <a:gd name="T71" fmla="*/ 44 h 984"/>
              <a:gd name="T72" fmla="*/ 22 w 927"/>
              <a:gd name="T73" fmla="*/ 50 h 984"/>
              <a:gd name="T74" fmla="*/ 12 w 927"/>
              <a:gd name="T75" fmla="*/ 99 h 984"/>
              <a:gd name="T76" fmla="*/ 26 w 927"/>
              <a:gd name="T77" fmla="*/ 23 h 984"/>
              <a:gd name="T78" fmla="*/ 44 w 927"/>
              <a:gd name="T79" fmla="*/ 7 h 984"/>
              <a:gd name="T80" fmla="*/ 65 w 927"/>
              <a:gd name="T81" fmla="*/ 0 h 984"/>
              <a:gd name="T82" fmla="*/ 67 w 927"/>
              <a:gd name="T83" fmla="*/ 12 h 984"/>
              <a:gd name="T84" fmla="*/ 50 w 927"/>
              <a:gd name="T85" fmla="*/ 18 h 984"/>
              <a:gd name="T86" fmla="*/ 19 w 927"/>
              <a:gd name="T87" fmla="*/ 29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7" h="984">
                <a:moveTo>
                  <a:pt x="73" y="0"/>
                </a:moveTo>
                <a:lnTo>
                  <a:pt x="853" y="0"/>
                </a:lnTo>
                <a:lnTo>
                  <a:pt x="853" y="12"/>
                </a:lnTo>
                <a:lnTo>
                  <a:pt x="73" y="12"/>
                </a:lnTo>
                <a:lnTo>
                  <a:pt x="73" y="0"/>
                </a:lnTo>
                <a:close/>
                <a:moveTo>
                  <a:pt x="853" y="0"/>
                </a:moveTo>
                <a:lnTo>
                  <a:pt x="860" y="0"/>
                </a:lnTo>
                <a:lnTo>
                  <a:pt x="868" y="1"/>
                </a:lnTo>
                <a:lnTo>
                  <a:pt x="876" y="4"/>
                </a:lnTo>
                <a:lnTo>
                  <a:pt x="882" y="7"/>
                </a:lnTo>
                <a:lnTo>
                  <a:pt x="889" y="12"/>
                </a:lnTo>
                <a:lnTo>
                  <a:pt x="895" y="17"/>
                </a:lnTo>
                <a:lnTo>
                  <a:pt x="902" y="23"/>
                </a:lnTo>
                <a:lnTo>
                  <a:pt x="906" y="29"/>
                </a:lnTo>
                <a:lnTo>
                  <a:pt x="895" y="36"/>
                </a:lnTo>
                <a:lnTo>
                  <a:pt x="886" y="27"/>
                </a:lnTo>
                <a:lnTo>
                  <a:pt x="877" y="18"/>
                </a:lnTo>
                <a:lnTo>
                  <a:pt x="871" y="17"/>
                </a:lnTo>
                <a:lnTo>
                  <a:pt x="865" y="13"/>
                </a:lnTo>
                <a:lnTo>
                  <a:pt x="859" y="12"/>
                </a:lnTo>
                <a:lnTo>
                  <a:pt x="853" y="12"/>
                </a:lnTo>
                <a:lnTo>
                  <a:pt x="853" y="0"/>
                </a:lnTo>
                <a:close/>
                <a:moveTo>
                  <a:pt x="906" y="29"/>
                </a:moveTo>
                <a:lnTo>
                  <a:pt x="915" y="44"/>
                </a:lnTo>
                <a:lnTo>
                  <a:pt x="921" y="61"/>
                </a:lnTo>
                <a:lnTo>
                  <a:pt x="926" y="79"/>
                </a:lnTo>
                <a:lnTo>
                  <a:pt x="927" y="99"/>
                </a:lnTo>
                <a:lnTo>
                  <a:pt x="915" y="99"/>
                </a:lnTo>
                <a:lnTo>
                  <a:pt x="914" y="80"/>
                </a:lnTo>
                <a:lnTo>
                  <a:pt x="909" y="65"/>
                </a:lnTo>
                <a:lnTo>
                  <a:pt x="905" y="50"/>
                </a:lnTo>
                <a:lnTo>
                  <a:pt x="895" y="36"/>
                </a:lnTo>
                <a:lnTo>
                  <a:pt x="906" y="29"/>
                </a:lnTo>
                <a:close/>
                <a:moveTo>
                  <a:pt x="927" y="99"/>
                </a:moveTo>
                <a:lnTo>
                  <a:pt x="927" y="885"/>
                </a:lnTo>
                <a:lnTo>
                  <a:pt x="915" y="885"/>
                </a:lnTo>
                <a:lnTo>
                  <a:pt x="915" y="99"/>
                </a:lnTo>
                <a:lnTo>
                  <a:pt x="927" y="99"/>
                </a:lnTo>
                <a:close/>
                <a:moveTo>
                  <a:pt x="927" y="885"/>
                </a:moveTo>
                <a:lnTo>
                  <a:pt x="926" y="905"/>
                </a:lnTo>
                <a:lnTo>
                  <a:pt x="921" y="923"/>
                </a:lnTo>
                <a:lnTo>
                  <a:pt x="915" y="940"/>
                </a:lnTo>
                <a:lnTo>
                  <a:pt x="906" y="953"/>
                </a:lnTo>
                <a:lnTo>
                  <a:pt x="895" y="946"/>
                </a:lnTo>
                <a:lnTo>
                  <a:pt x="905" y="934"/>
                </a:lnTo>
                <a:lnTo>
                  <a:pt x="909" y="918"/>
                </a:lnTo>
                <a:lnTo>
                  <a:pt x="914" y="902"/>
                </a:lnTo>
                <a:lnTo>
                  <a:pt x="915" y="885"/>
                </a:lnTo>
                <a:lnTo>
                  <a:pt x="927" y="885"/>
                </a:lnTo>
                <a:close/>
                <a:moveTo>
                  <a:pt x="906" y="953"/>
                </a:moveTo>
                <a:lnTo>
                  <a:pt x="902" y="960"/>
                </a:lnTo>
                <a:lnTo>
                  <a:pt x="895" y="966"/>
                </a:lnTo>
                <a:lnTo>
                  <a:pt x="889" y="972"/>
                </a:lnTo>
                <a:lnTo>
                  <a:pt x="882" y="975"/>
                </a:lnTo>
                <a:lnTo>
                  <a:pt x="876" y="979"/>
                </a:lnTo>
                <a:lnTo>
                  <a:pt x="868" y="981"/>
                </a:lnTo>
                <a:lnTo>
                  <a:pt x="860" y="982"/>
                </a:lnTo>
                <a:lnTo>
                  <a:pt x="853" y="984"/>
                </a:lnTo>
                <a:lnTo>
                  <a:pt x="853" y="970"/>
                </a:lnTo>
                <a:lnTo>
                  <a:pt x="859" y="970"/>
                </a:lnTo>
                <a:lnTo>
                  <a:pt x="865" y="969"/>
                </a:lnTo>
                <a:lnTo>
                  <a:pt x="871" y="967"/>
                </a:lnTo>
                <a:lnTo>
                  <a:pt x="877" y="964"/>
                </a:lnTo>
                <a:lnTo>
                  <a:pt x="886" y="956"/>
                </a:lnTo>
                <a:lnTo>
                  <a:pt x="895" y="946"/>
                </a:lnTo>
                <a:lnTo>
                  <a:pt x="906" y="953"/>
                </a:lnTo>
                <a:close/>
                <a:moveTo>
                  <a:pt x="853" y="984"/>
                </a:moveTo>
                <a:lnTo>
                  <a:pt x="73" y="984"/>
                </a:lnTo>
                <a:lnTo>
                  <a:pt x="73" y="970"/>
                </a:lnTo>
                <a:lnTo>
                  <a:pt x="853" y="970"/>
                </a:lnTo>
                <a:lnTo>
                  <a:pt x="853" y="984"/>
                </a:lnTo>
                <a:close/>
                <a:moveTo>
                  <a:pt x="73" y="984"/>
                </a:moveTo>
                <a:lnTo>
                  <a:pt x="65" y="982"/>
                </a:lnTo>
                <a:lnTo>
                  <a:pt x="58" y="981"/>
                </a:lnTo>
                <a:lnTo>
                  <a:pt x="51" y="979"/>
                </a:lnTo>
                <a:lnTo>
                  <a:pt x="44" y="975"/>
                </a:lnTo>
                <a:lnTo>
                  <a:pt x="38" y="972"/>
                </a:lnTo>
                <a:lnTo>
                  <a:pt x="32" y="966"/>
                </a:lnTo>
                <a:lnTo>
                  <a:pt x="26" y="960"/>
                </a:lnTo>
                <a:lnTo>
                  <a:pt x="19" y="953"/>
                </a:lnTo>
                <a:lnTo>
                  <a:pt x="30" y="946"/>
                </a:lnTo>
                <a:lnTo>
                  <a:pt x="39" y="956"/>
                </a:lnTo>
                <a:lnTo>
                  <a:pt x="50" y="964"/>
                </a:lnTo>
                <a:lnTo>
                  <a:pt x="56" y="967"/>
                </a:lnTo>
                <a:lnTo>
                  <a:pt x="61" y="969"/>
                </a:lnTo>
                <a:lnTo>
                  <a:pt x="67" y="970"/>
                </a:lnTo>
                <a:lnTo>
                  <a:pt x="73" y="970"/>
                </a:lnTo>
                <a:lnTo>
                  <a:pt x="73" y="984"/>
                </a:lnTo>
                <a:close/>
                <a:moveTo>
                  <a:pt x="19" y="953"/>
                </a:moveTo>
                <a:lnTo>
                  <a:pt x="12" y="940"/>
                </a:lnTo>
                <a:lnTo>
                  <a:pt x="4" y="923"/>
                </a:lnTo>
                <a:lnTo>
                  <a:pt x="0" y="905"/>
                </a:lnTo>
                <a:lnTo>
                  <a:pt x="0" y="885"/>
                </a:lnTo>
                <a:lnTo>
                  <a:pt x="12" y="885"/>
                </a:lnTo>
                <a:lnTo>
                  <a:pt x="13" y="902"/>
                </a:lnTo>
                <a:lnTo>
                  <a:pt x="16" y="918"/>
                </a:lnTo>
                <a:lnTo>
                  <a:pt x="22" y="934"/>
                </a:lnTo>
                <a:lnTo>
                  <a:pt x="30" y="946"/>
                </a:lnTo>
                <a:lnTo>
                  <a:pt x="19" y="953"/>
                </a:lnTo>
                <a:close/>
                <a:moveTo>
                  <a:pt x="0" y="885"/>
                </a:moveTo>
                <a:lnTo>
                  <a:pt x="0" y="99"/>
                </a:lnTo>
                <a:lnTo>
                  <a:pt x="12" y="99"/>
                </a:lnTo>
                <a:lnTo>
                  <a:pt x="12" y="885"/>
                </a:lnTo>
                <a:lnTo>
                  <a:pt x="0" y="885"/>
                </a:lnTo>
                <a:close/>
                <a:moveTo>
                  <a:pt x="0" y="99"/>
                </a:moveTo>
                <a:lnTo>
                  <a:pt x="0" y="79"/>
                </a:lnTo>
                <a:lnTo>
                  <a:pt x="4" y="61"/>
                </a:lnTo>
                <a:lnTo>
                  <a:pt x="12" y="44"/>
                </a:lnTo>
                <a:lnTo>
                  <a:pt x="19" y="29"/>
                </a:lnTo>
                <a:lnTo>
                  <a:pt x="30" y="36"/>
                </a:lnTo>
                <a:lnTo>
                  <a:pt x="22" y="50"/>
                </a:lnTo>
                <a:lnTo>
                  <a:pt x="16" y="65"/>
                </a:lnTo>
                <a:lnTo>
                  <a:pt x="13" y="80"/>
                </a:lnTo>
                <a:lnTo>
                  <a:pt x="12" y="99"/>
                </a:lnTo>
                <a:lnTo>
                  <a:pt x="0" y="99"/>
                </a:lnTo>
                <a:close/>
                <a:moveTo>
                  <a:pt x="19" y="29"/>
                </a:moveTo>
                <a:lnTo>
                  <a:pt x="26" y="23"/>
                </a:lnTo>
                <a:lnTo>
                  <a:pt x="32" y="17"/>
                </a:lnTo>
                <a:lnTo>
                  <a:pt x="38" y="12"/>
                </a:lnTo>
                <a:lnTo>
                  <a:pt x="44" y="7"/>
                </a:lnTo>
                <a:lnTo>
                  <a:pt x="51" y="4"/>
                </a:lnTo>
                <a:lnTo>
                  <a:pt x="58" y="1"/>
                </a:lnTo>
                <a:lnTo>
                  <a:pt x="65" y="0"/>
                </a:lnTo>
                <a:lnTo>
                  <a:pt x="73" y="0"/>
                </a:lnTo>
                <a:lnTo>
                  <a:pt x="73" y="12"/>
                </a:lnTo>
                <a:lnTo>
                  <a:pt x="67" y="12"/>
                </a:lnTo>
                <a:lnTo>
                  <a:pt x="61" y="13"/>
                </a:lnTo>
                <a:lnTo>
                  <a:pt x="56" y="17"/>
                </a:lnTo>
                <a:lnTo>
                  <a:pt x="50" y="18"/>
                </a:lnTo>
                <a:lnTo>
                  <a:pt x="39" y="27"/>
                </a:lnTo>
                <a:lnTo>
                  <a:pt x="30" y="36"/>
                </a:lnTo>
                <a:lnTo>
                  <a:pt x="19" y="29"/>
                </a:lnTo>
                <a:close/>
              </a:path>
            </a:pathLst>
          </a:custGeom>
          <a:solidFill>
            <a:schemeClr val="tx1"/>
          </a:solidFill>
          <a:ln>
            <a:noFill/>
          </a:ln>
        </p:spPr>
        <p:txBody>
          <a:bodyPr/>
          <a:lstStyle/>
          <a:p>
            <a:endParaRPr lang="en-US"/>
          </a:p>
        </p:txBody>
      </p:sp>
      <p:sp>
        <p:nvSpPr>
          <p:cNvPr id="4108" name="Rectangle 12"/>
          <p:cNvSpPr>
            <a:spLocks noChangeArrowheads="1"/>
          </p:cNvSpPr>
          <p:nvPr/>
        </p:nvSpPr>
        <p:spPr bwMode="auto">
          <a:xfrm>
            <a:off x="1501775" y="1646238"/>
            <a:ext cx="1235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FF"/>
                </a:solidFill>
                <a:latin typeface="Arial" charset="0"/>
              </a:rPr>
              <a:t>GAC @ 4km/pix</a:t>
            </a:r>
            <a:endParaRPr lang="en-US" sz="2400"/>
          </a:p>
        </p:txBody>
      </p:sp>
      <p:sp>
        <p:nvSpPr>
          <p:cNvPr id="4109" name="Rectangle 13"/>
          <p:cNvSpPr>
            <a:spLocks noChangeArrowheads="1"/>
          </p:cNvSpPr>
          <p:nvPr/>
        </p:nvSpPr>
        <p:spPr bwMode="auto">
          <a:xfrm>
            <a:off x="2098675" y="2722563"/>
            <a:ext cx="19050" cy="274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10" name="Freeform 14"/>
          <p:cNvSpPr>
            <a:spLocks/>
          </p:cNvSpPr>
          <p:nvPr/>
        </p:nvSpPr>
        <p:spPr bwMode="auto">
          <a:xfrm>
            <a:off x="2055813" y="2987675"/>
            <a:ext cx="103187" cy="96838"/>
          </a:xfrm>
          <a:custGeom>
            <a:avLst/>
            <a:gdLst>
              <a:gd name="T0" fmla="*/ 65 w 65"/>
              <a:gd name="T1" fmla="*/ 0 h 61"/>
              <a:gd name="T2" fmla="*/ 33 w 65"/>
              <a:gd name="T3" fmla="*/ 61 h 61"/>
              <a:gd name="T4" fmla="*/ 0 w 65"/>
              <a:gd name="T5" fmla="*/ 0 h 61"/>
              <a:gd name="T6" fmla="*/ 65 w 65"/>
              <a:gd name="T7" fmla="*/ 0 h 61"/>
              <a:gd name="T8" fmla="*/ 33 w 65"/>
              <a:gd name="T9" fmla="*/ 61 h 61"/>
              <a:gd name="T10" fmla="*/ 65 w 65"/>
              <a:gd name="T11" fmla="*/ 0 h 61"/>
            </a:gdLst>
            <a:ahLst/>
            <a:cxnLst>
              <a:cxn ang="0">
                <a:pos x="T0" y="T1"/>
              </a:cxn>
              <a:cxn ang="0">
                <a:pos x="T2" y="T3"/>
              </a:cxn>
              <a:cxn ang="0">
                <a:pos x="T4" y="T5"/>
              </a:cxn>
              <a:cxn ang="0">
                <a:pos x="T6" y="T7"/>
              </a:cxn>
              <a:cxn ang="0">
                <a:pos x="T8" y="T9"/>
              </a:cxn>
              <a:cxn ang="0">
                <a:pos x="T10" y="T11"/>
              </a:cxn>
            </a:cxnLst>
            <a:rect l="0" t="0" r="r" b="b"/>
            <a:pathLst>
              <a:path w="65" h="61">
                <a:moveTo>
                  <a:pt x="65" y="0"/>
                </a:moveTo>
                <a:lnTo>
                  <a:pt x="33" y="61"/>
                </a:lnTo>
                <a:lnTo>
                  <a:pt x="0" y="0"/>
                </a:lnTo>
                <a:lnTo>
                  <a:pt x="65" y="0"/>
                </a:lnTo>
                <a:lnTo>
                  <a:pt x="33" y="61"/>
                </a:lnTo>
                <a:lnTo>
                  <a:pt x="6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1" name="Freeform 15"/>
          <p:cNvSpPr>
            <a:spLocks noEditPoints="1"/>
          </p:cNvSpPr>
          <p:nvPr/>
        </p:nvSpPr>
        <p:spPr bwMode="auto">
          <a:xfrm>
            <a:off x="1371600" y="3074988"/>
            <a:ext cx="1471613" cy="382587"/>
          </a:xfrm>
          <a:custGeom>
            <a:avLst/>
            <a:gdLst>
              <a:gd name="T0" fmla="*/ 877 w 927"/>
              <a:gd name="T1" fmla="*/ 0 h 241"/>
              <a:gd name="T2" fmla="*/ 50 w 927"/>
              <a:gd name="T3" fmla="*/ 12 h 241"/>
              <a:gd name="T4" fmla="*/ 877 w 927"/>
              <a:gd name="T5" fmla="*/ 0 h 241"/>
              <a:gd name="T6" fmla="*/ 897 w 927"/>
              <a:gd name="T7" fmla="*/ 3 h 241"/>
              <a:gd name="T8" fmla="*/ 912 w 927"/>
              <a:gd name="T9" fmla="*/ 14 h 241"/>
              <a:gd name="T10" fmla="*/ 898 w 927"/>
              <a:gd name="T11" fmla="*/ 19 h 241"/>
              <a:gd name="T12" fmla="*/ 885 w 927"/>
              <a:gd name="T13" fmla="*/ 12 h 241"/>
              <a:gd name="T14" fmla="*/ 877 w 927"/>
              <a:gd name="T15" fmla="*/ 0 h 241"/>
              <a:gd name="T16" fmla="*/ 912 w 927"/>
              <a:gd name="T17" fmla="*/ 14 h 241"/>
              <a:gd name="T18" fmla="*/ 912 w 927"/>
              <a:gd name="T19" fmla="*/ 14 h 241"/>
              <a:gd name="T20" fmla="*/ 918 w 927"/>
              <a:gd name="T21" fmla="*/ 22 h 241"/>
              <a:gd name="T22" fmla="*/ 926 w 927"/>
              <a:gd name="T23" fmla="*/ 40 h 241"/>
              <a:gd name="T24" fmla="*/ 915 w 927"/>
              <a:gd name="T25" fmla="*/ 49 h 241"/>
              <a:gd name="T26" fmla="*/ 912 w 927"/>
              <a:gd name="T27" fmla="*/ 35 h 241"/>
              <a:gd name="T28" fmla="*/ 903 w 927"/>
              <a:gd name="T29" fmla="*/ 23 h 241"/>
              <a:gd name="T30" fmla="*/ 927 w 927"/>
              <a:gd name="T31" fmla="*/ 49 h 241"/>
              <a:gd name="T32" fmla="*/ 915 w 927"/>
              <a:gd name="T33" fmla="*/ 191 h 241"/>
              <a:gd name="T34" fmla="*/ 927 w 927"/>
              <a:gd name="T35" fmla="*/ 49 h 241"/>
              <a:gd name="T36" fmla="*/ 926 w 927"/>
              <a:gd name="T37" fmla="*/ 201 h 241"/>
              <a:gd name="T38" fmla="*/ 918 w 927"/>
              <a:gd name="T39" fmla="*/ 218 h 241"/>
              <a:gd name="T40" fmla="*/ 903 w 927"/>
              <a:gd name="T41" fmla="*/ 217 h 241"/>
              <a:gd name="T42" fmla="*/ 912 w 927"/>
              <a:gd name="T43" fmla="*/ 204 h 241"/>
              <a:gd name="T44" fmla="*/ 915 w 927"/>
              <a:gd name="T45" fmla="*/ 191 h 241"/>
              <a:gd name="T46" fmla="*/ 912 w 927"/>
              <a:gd name="T47" fmla="*/ 226 h 241"/>
              <a:gd name="T48" fmla="*/ 908 w 927"/>
              <a:gd name="T49" fmla="*/ 221 h 241"/>
              <a:gd name="T50" fmla="*/ 912 w 927"/>
              <a:gd name="T51" fmla="*/ 226 h 241"/>
              <a:gd name="T52" fmla="*/ 897 w 927"/>
              <a:gd name="T53" fmla="*/ 236 h 241"/>
              <a:gd name="T54" fmla="*/ 877 w 927"/>
              <a:gd name="T55" fmla="*/ 241 h 241"/>
              <a:gd name="T56" fmla="*/ 885 w 927"/>
              <a:gd name="T57" fmla="*/ 227 h 241"/>
              <a:gd name="T58" fmla="*/ 898 w 927"/>
              <a:gd name="T59" fmla="*/ 221 h 241"/>
              <a:gd name="T60" fmla="*/ 912 w 927"/>
              <a:gd name="T61" fmla="*/ 226 h 241"/>
              <a:gd name="T62" fmla="*/ 50 w 927"/>
              <a:gd name="T63" fmla="*/ 241 h 241"/>
              <a:gd name="T64" fmla="*/ 877 w 927"/>
              <a:gd name="T65" fmla="*/ 229 h 241"/>
              <a:gd name="T66" fmla="*/ 50 w 927"/>
              <a:gd name="T67" fmla="*/ 241 h 241"/>
              <a:gd name="T68" fmla="*/ 32 w 927"/>
              <a:gd name="T69" fmla="*/ 236 h 241"/>
              <a:gd name="T70" fmla="*/ 15 w 927"/>
              <a:gd name="T71" fmla="*/ 226 h 241"/>
              <a:gd name="T72" fmla="*/ 30 w 927"/>
              <a:gd name="T73" fmla="*/ 221 h 241"/>
              <a:gd name="T74" fmla="*/ 42 w 927"/>
              <a:gd name="T75" fmla="*/ 227 h 241"/>
              <a:gd name="T76" fmla="*/ 50 w 927"/>
              <a:gd name="T77" fmla="*/ 241 h 241"/>
              <a:gd name="T78" fmla="*/ 15 w 927"/>
              <a:gd name="T79" fmla="*/ 226 h 241"/>
              <a:gd name="T80" fmla="*/ 15 w 927"/>
              <a:gd name="T81" fmla="*/ 226 h 241"/>
              <a:gd name="T82" fmla="*/ 9 w 927"/>
              <a:gd name="T83" fmla="*/ 218 h 241"/>
              <a:gd name="T84" fmla="*/ 1 w 927"/>
              <a:gd name="T85" fmla="*/ 201 h 241"/>
              <a:gd name="T86" fmla="*/ 13 w 927"/>
              <a:gd name="T87" fmla="*/ 191 h 241"/>
              <a:gd name="T88" fmla="*/ 16 w 927"/>
              <a:gd name="T89" fmla="*/ 204 h 241"/>
              <a:gd name="T90" fmla="*/ 24 w 927"/>
              <a:gd name="T91" fmla="*/ 217 h 241"/>
              <a:gd name="T92" fmla="*/ 0 w 927"/>
              <a:gd name="T93" fmla="*/ 191 h 241"/>
              <a:gd name="T94" fmla="*/ 13 w 927"/>
              <a:gd name="T95" fmla="*/ 49 h 241"/>
              <a:gd name="T96" fmla="*/ 0 w 927"/>
              <a:gd name="T97" fmla="*/ 191 h 241"/>
              <a:gd name="T98" fmla="*/ 1 w 927"/>
              <a:gd name="T99" fmla="*/ 40 h 241"/>
              <a:gd name="T100" fmla="*/ 9 w 927"/>
              <a:gd name="T101" fmla="*/ 22 h 241"/>
              <a:gd name="T102" fmla="*/ 24 w 927"/>
              <a:gd name="T103" fmla="*/ 23 h 241"/>
              <a:gd name="T104" fmla="*/ 16 w 927"/>
              <a:gd name="T105" fmla="*/ 35 h 241"/>
              <a:gd name="T106" fmla="*/ 13 w 927"/>
              <a:gd name="T107" fmla="*/ 49 h 241"/>
              <a:gd name="T108" fmla="*/ 15 w 927"/>
              <a:gd name="T109" fmla="*/ 14 h 241"/>
              <a:gd name="T110" fmla="*/ 19 w 927"/>
              <a:gd name="T111" fmla="*/ 19 h 241"/>
              <a:gd name="T112" fmla="*/ 15 w 927"/>
              <a:gd name="T113" fmla="*/ 14 h 241"/>
              <a:gd name="T114" fmla="*/ 32 w 927"/>
              <a:gd name="T115" fmla="*/ 3 h 241"/>
              <a:gd name="T116" fmla="*/ 50 w 927"/>
              <a:gd name="T117" fmla="*/ 0 h 241"/>
              <a:gd name="T118" fmla="*/ 42 w 927"/>
              <a:gd name="T119" fmla="*/ 12 h 241"/>
              <a:gd name="T120" fmla="*/ 30 w 927"/>
              <a:gd name="T121" fmla="*/ 19 h 241"/>
              <a:gd name="T122" fmla="*/ 15 w 927"/>
              <a:gd name="T123" fmla="*/ 1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7" h="241">
                <a:moveTo>
                  <a:pt x="50" y="0"/>
                </a:moveTo>
                <a:lnTo>
                  <a:pt x="877" y="0"/>
                </a:lnTo>
                <a:lnTo>
                  <a:pt x="877" y="12"/>
                </a:lnTo>
                <a:lnTo>
                  <a:pt x="50" y="12"/>
                </a:lnTo>
                <a:lnTo>
                  <a:pt x="50" y="0"/>
                </a:lnTo>
                <a:close/>
                <a:moveTo>
                  <a:pt x="877" y="0"/>
                </a:moveTo>
                <a:lnTo>
                  <a:pt x="888" y="0"/>
                </a:lnTo>
                <a:lnTo>
                  <a:pt x="897" y="3"/>
                </a:lnTo>
                <a:lnTo>
                  <a:pt x="905" y="8"/>
                </a:lnTo>
                <a:lnTo>
                  <a:pt x="912" y="14"/>
                </a:lnTo>
                <a:lnTo>
                  <a:pt x="903" y="23"/>
                </a:lnTo>
                <a:lnTo>
                  <a:pt x="898" y="19"/>
                </a:lnTo>
                <a:lnTo>
                  <a:pt x="892" y="15"/>
                </a:lnTo>
                <a:lnTo>
                  <a:pt x="885" y="12"/>
                </a:lnTo>
                <a:lnTo>
                  <a:pt x="877" y="12"/>
                </a:lnTo>
                <a:lnTo>
                  <a:pt x="877" y="0"/>
                </a:lnTo>
                <a:close/>
                <a:moveTo>
                  <a:pt x="912" y="14"/>
                </a:moveTo>
                <a:lnTo>
                  <a:pt x="912" y="14"/>
                </a:lnTo>
                <a:lnTo>
                  <a:pt x="908" y="19"/>
                </a:lnTo>
                <a:lnTo>
                  <a:pt x="912" y="14"/>
                </a:lnTo>
                <a:close/>
                <a:moveTo>
                  <a:pt x="912" y="14"/>
                </a:moveTo>
                <a:lnTo>
                  <a:pt x="918" y="22"/>
                </a:lnTo>
                <a:lnTo>
                  <a:pt x="923" y="31"/>
                </a:lnTo>
                <a:lnTo>
                  <a:pt x="926" y="40"/>
                </a:lnTo>
                <a:lnTo>
                  <a:pt x="927" y="49"/>
                </a:lnTo>
                <a:lnTo>
                  <a:pt x="915" y="49"/>
                </a:lnTo>
                <a:lnTo>
                  <a:pt x="914" y="43"/>
                </a:lnTo>
                <a:lnTo>
                  <a:pt x="912" y="35"/>
                </a:lnTo>
                <a:lnTo>
                  <a:pt x="908" y="29"/>
                </a:lnTo>
                <a:lnTo>
                  <a:pt x="903" y="23"/>
                </a:lnTo>
                <a:lnTo>
                  <a:pt x="912" y="14"/>
                </a:lnTo>
                <a:close/>
                <a:moveTo>
                  <a:pt x="927" y="49"/>
                </a:moveTo>
                <a:lnTo>
                  <a:pt x="927" y="191"/>
                </a:lnTo>
                <a:lnTo>
                  <a:pt x="915" y="191"/>
                </a:lnTo>
                <a:lnTo>
                  <a:pt x="915" y="49"/>
                </a:lnTo>
                <a:lnTo>
                  <a:pt x="927" y="49"/>
                </a:lnTo>
                <a:close/>
                <a:moveTo>
                  <a:pt x="927" y="191"/>
                </a:moveTo>
                <a:lnTo>
                  <a:pt x="926" y="201"/>
                </a:lnTo>
                <a:lnTo>
                  <a:pt x="923" y="210"/>
                </a:lnTo>
                <a:lnTo>
                  <a:pt x="918" y="218"/>
                </a:lnTo>
                <a:lnTo>
                  <a:pt x="912" y="226"/>
                </a:lnTo>
                <a:lnTo>
                  <a:pt x="903" y="217"/>
                </a:lnTo>
                <a:lnTo>
                  <a:pt x="908" y="212"/>
                </a:lnTo>
                <a:lnTo>
                  <a:pt x="912" y="204"/>
                </a:lnTo>
                <a:lnTo>
                  <a:pt x="914" y="198"/>
                </a:lnTo>
                <a:lnTo>
                  <a:pt x="915" y="191"/>
                </a:lnTo>
                <a:lnTo>
                  <a:pt x="927" y="191"/>
                </a:lnTo>
                <a:close/>
                <a:moveTo>
                  <a:pt x="912" y="226"/>
                </a:moveTo>
                <a:lnTo>
                  <a:pt x="912" y="226"/>
                </a:lnTo>
                <a:lnTo>
                  <a:pt x="908" y="221"/>
                </a:lnTo>
                <a:lnTo>
                  <a:pt x="912" y="226"/>
                </a:lnTo>
                <a:close/>
                <a:moveTo>
                  <a:pt x="912" y="226"/>
                </a:moveTo>
                <a:lnTo>
                  <a:pt x="905" y="232"/>
                </a:lnTo>
                <a:lnTo>
                  <a:pt x="897" y="236"/>
                </a:lnTo>
                <a:lnTo>
                  <a:pt x="888" y="239"/>
                </a:lnTo>
                <a:lnTo>
                  <a:pt x="877" y="241"/>
                </a:lnTo>
                <a:lnTo>
                  <a:pt x="877" y="229"/>
                </a:lnTo>
                <a:lnTo>
                  <a:pt x="885" y="227"/>
                </a:lnTo>
                <a:lnTo>
                  <a:pt x="892" y="226"/>
                </a:lnTo>
                <a:lnTo>
                  <a:pt x="898" y="221"/>
                </a:lnTo>
                <a:lnTo>
                  <a:pt x="903" y="217"/>
                </a:lnTo>
                <a:lnTo>
                  <a:pt x="912" y="226"/>
                </a:lnTo>
                <a:close/>
                <a:moveTo>
                  <a:pt x="877" y="241"/>
                </a:moveTo>
                <a:lnTo>
                  <a:pt x="50" y="241"/>
                </a:lnTo>
                <a:lnTo>
                  <a:pt x="50" y="229"/>
                </a:lnTo>
                <a:lnTo>
                  <a:pt x="877" y="229"/>
                </a:lnTo>
                <a:lnTo>
                  <a:pt x="877" y="241"/>
                </a:lnTo>
                <a:close/>
                <a:moveTo>
                  <a:pt x="50" y="241"/>
                </a:moveTo>
                <a:lnTo>
                  <a:pt x="41" y="239"/>
                </a:lnTo>
                <a:lnTo>
                  <a:pt x="32" y="236"/>
                </a:lnTo>
                <a:lnTo>
                  <a:pt x="22" y="232"/>
                </a:lnTo>
                <a:lnTo>
                  <a:pt x="15" y="226"/>
                </a:lnTo>
                <a:lnTo>
                  <a:pt x="24" y="217"/>
                </a:lnTo>
                <a:lnTo>
                  <a:pt x="30" y="221"/>
                </a:lnTo>
                <a:lnTo>
                  <a:pt x="36" y="226"/>
                </a:lnTo>
                <a:lnTo>
                  <a:pt x="42" y="227"/>
                </a:lnTo>
                <a:lnTo>
                  <a:pt x="50" y="229"/>
                </a:lnTo>
                <a:lnTo>
                  <a:pt x="50" y="241"/>
                </a:lnTo>
                <a:close/>
                <a:moveTo>
                  <a:pt x="15" y="226"/>
                </a:moveTo>
                <a:lnTo>
                  <a:pt x="15" y="226"/>
                </a:lnTo>
                <a:lnTo>
                  <a:pt x="19" y="221"/>
                </a:lnTo>
                <a:lnTo>
                  <a:pt x="15" y="226"/>
                </a:lnTo>
                <a:close/>
                <a:moveTo>
                  <a:pt x="15" y="226"/>
                </a:moveTo>
                <a:lnTo>
                  <a:pt x="9" y="218"/>
                </a:lnTo>
                <a:lnTo>
                  <a:pt x="4" y="210"/>
                </a:lnTo>
                <a:lnTo>
                  <a:pt x="1" y="201"/>
                </a:lnTo>
                <a:lnTo>
                  <a:pt x="0" y="191"/>
                </a:lnTo>
                <a:lnTo>
                  <a:pt x="13" y="191"/>
                </a:lnTo>
                <a:lnTo>
                  <a:pt x="13" y="198"/>
                </a:lnTo>
                <a:lnTo>
                  <a:pt x="16" y="204"/>
                </a:lnTo>
                <a:lnTo>
                  <a:pt x="19" y="212"/>
                </a:lnTo>
                <a:lnTo>
                  <a:pt x="24" y="217"/>
                </a:lnTo>
                <a:lnTo>
                  <a:pt x="15" y="226"/>
                </a:lnTo>
                <a:close/>
                <a:moveTo>
                  <a:pt x="0" y="191"/>
                </a:moveTo>
                <a:lnTo>
                  <a:pt x="0" y="49"/>
                </a:lnTo>
                <a:lnTo>
                  <a:pt x="13" y="49"/>
                </a:lnTo>
                <a:lnTo>
                  <a:pt x="13" y="191"/>
                </a:lnTo>
                <a:lnTo>
                  <a:pt x="0" y="191"/>
                </a:lnTo>
                <a:close/>
                <a:moveTo>
                  <a:pt x="0" y="49"/>
                </a:moveTo>
                <a:lnTo>
                  <a:pt x="1" y="40"/>
                </a:lnTo>
                <a:lnTo>
                  <a:pt x="4" y="31"/>
                </a:lnTo>
                <a:lnTo>
                  <a:pt x="9" y="22"/>
                </a:lnTo>
                <a:lnTo>
                  <a:pt x="15" y="14"/>
                </a:lnTo>
                <a:lnTo>
                  <a:pt x="24" y="23"/>
                </a:lnTo>
                <a:lnTo>
                  <a:pt x="19" y="29"/>
                </a:lnTo>
                <a:lnTo>
                  <a:pt x="16" y="35"/>
                </a:lnTo>
                <a:lnTo>
                  <a:pt x="13" y="43"/>
                </a:lnTo>
                <a:lnTo>
                  <a:pt x="13" y="49"/>
                </a:lnTo>
                <a:lnTo>
                  <a:pt x="0" y="49"/>
                </a:lnTo>
                <a:close/>
                <a:moveTo>
                  <a:pt x="15" y="14"/>
                </a:moveTo>
                <a:lnTo>
                  <a:pt x="15" y="14"/>
                </a:lnTo>
                <a:lnTo>
                  <a:pt x="19" y="19"/>
                </a:lnTo>
                <a:lnTo>
                  <a:pt x="15" y="14"/>
                </a:lnTo>
                <a:close/>
                <a:moveTo>
                  <a:pt x="15" y="14"/>
                </a:moveTo>
                <a:lnTo>
                  <a:pt x="22" y="8"/>
                </a:lnTo>
                <a:lnTo>
                  <a:pt x="32" y="3"/>
                </a:lnTo>
                <a:lnTo>
                  <a:pt x="41" y="0"/>
                </a:lnTo>
                <a:lnTo>
                  <a:pt x="50" y="0"/>
                </a:lnTo>
                <a:lnTo>
                  <a:pt x="50" y="12"/>
                </a:lnTo>
                <a:lnTo>
                  <a:pt x="42" y="12"/>
                </a:lnTo>
                <a:lnTo>
                  <a:pt x="36" y="15"/>
                </a:lnTo>
                <a:lnTo>
                  <a:pt x="30" y="19"/>
                </a:lnTo>
                <a:lnTo>
                  <a:pt x="24" y="23"/>
                </a:lnTo>
                <a:lnTo>
                  <a:pt x="1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Rectangle 16"/>
          <p:cNvSpPr>
            <a:spLocks noChangeArrowheads="1"/>
          </p:cNvSpPr>
          <p:nvPr/>
        </p:nvSpPr>
        <p:spPr bwMode="auto">
          <a:xfrm>
            <a:off x="1641475" y="3136900"/>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Arial" charset="0"/>
              </a:rPr>
              <a:t>Reproject</a:t>
            </a:r>
            <a:endParaRPr lang="en-US" sz="2400"/>
          </a:p>
        </p:txBody>
      </p:sp>
      <p:sp>
        <p:nvSpPr>
          <p:cNvPr id="4113" name="Rectangle 17"/>
          <p:cNvSpPr>
            <a:spLocks noChangeArrowheads="1"/>
          </p:cNvSpPr>
          <p:nvPr/>
        </p:nvSpPr>
        <p:spPr bwMode="auto">
          <a:xfrm>
            <a:off x="3419475" y="1300163"/>
            <a:ext cx="8175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b="1">
                <a:solidFill>
                  <a:srgbClr val="000000"/>
                </a:solidFill>
              </a:rPr>
              <a:t>MODIS</a:t>
            </a:r>
            <a:endParaRPr lang="en-US" sz="2400"/>
          </a:p>
        </p:txBody>
      </p:sp>
      <p:sp>
        <p:nvSpPr>
          <p:cNvPr id="4114" name="Rectangle 18"/>
          <p:cNvSpPr>
            <a:spLocks noChangeArrowheads="1"/>
          </p:cNvSpPr>
          <p:nvPr/>
        </p:nvSpPr>
        <p:spPr bwMode="auto">
          <a:xfrm>
            <a:off x="3184525" y="1955800"/>
            <a:ext cx="136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Angles, Refl., BT,</a:t>
            </a:r>
            <a:endParaRPr lang="en-US" sz="2400"/>
          </a:p>
        </p:txBody>
      </p:sp>
      <p:sp>
        <p:nvSpPr>
          <p:cNvPr id="4115" name="Rectangle 19"/>
          <p:cNvSpPr>
            <a:spLocks noChangeArrowheads="1"/>
          </p:cNvSpPr>
          <p:nvPr/>
        </p:nvSpPr>
        <p:spPr bwMode="auto">
          <a:xfrm>
            <a:off x="3197225" y="2135188"/>
            <a:ext cx="13239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SW / LW  Fluxes,</a:t>
            </a:r>
            <a:endParaRPr lang="en-US" sz="2400"/>
          </a:p>
        </p:txBody>
      </p:sp>
      <p:sp>
        <p:nvSpPr>
          <p:cNvPr id="4116" name="Rectangle 20"/>
          <p:cNvSpPr>
            <a:spLocks noChangeArrowheads="1"/>
          </p:cNvSpPr>
          <p:nvPr/>
        </p:nvSpPr>
        <p:spPr bwMode="auto">
          <a:xfrm>
            <a:off x="3192463" y="2316163"/>
            <a:ext cx="13255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Cloud properties</a:t>
            </a:r>
            <a:endParaRPr lang="en-US" sz="2400"/>
          </a:p>
        </p:txBody>
      </p:sp>
      <p:sp>
        <p:nvSpPr>
          <p:cNvPr id="4117" name="Rectangle 21"/>
          <p:cNvSpPr>
            <a:spLocks noChangeArrowheads="1"/>
          </p:cNvSpPr>
          <p:nvPr/>
        </p:nvSpPr>
        <p:spPr bwMode="auto">
          <a:xfrm>
            <a:off x="3622675" y="2495550"/>
            <a:ext cx="9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 </a:t>
            </a:r>
            <a:endParaRPr lang="en-US" sz="2400"/>
          </a:p>
        </p:txBody>
      </p:sp>
      <p:sp>
        <p:nvSpPr>
          <p:cNvPr id="4118" name="Rectangle 22"/>
          <p:cNvSpPr>
            <a:spLocks noChangeArrowheads="1"/>
          </p:cNvSpPr>
          <p:nvPr/>
        </p:nvSpPr>
        <p:spPr bwMode="auto">
          <a:xfrm>
            <a:off x="3201988" y="2495550"/>
            <a:ext cx="4508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999999"/>
                </a:solidFill>
                <a:latin typeface="Arial" charset="0"/>
              </a:rPr>
              <a:t>SkinT</a:t>
            </a:r>
            <a:endParaRPr lang="en-US" sz="2400"/>
          </a:p>
        </p:txBody>
      </p:sp>
      <p:sp>
        <p:nvSpPr>
          <p:cNvPr id="4119" name="Rectangle 23"/>
          <p:cNvSpPr>
            <a:spLocks noChangeArrowheads="1"/>
          </p:cNvSpPr>
          <p:nvPr/>
        </p:nvSpPr>
        <p:spPr bwMode="auto">
          <a:xfrm>
            <a:off x="3711575" y="2495550"/>
            <a:ext cx="781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Rel.time...</a:t>
            </a:r>
            <a:endParaRPr lang="en-US" sz="2400"/>
          </a:p>
        </p:txBody>
      </p:sp>
      <p:sp>
        <p:nvSpPr>
          <p:cNvPr id="4120" name="Freeform 24"/>
          <p:cNvSpPr>
            <a:spLocks noEditPoints="1"/>
          </p:cNvSpPr>
          <p:nvPr/>
        </p:nvSpPr>
        <p:spPr bwMode="auto">
          <a:xfrm>
            <a:off x="3092450" y="1169988"/>
            <a:ext cx="1476375" cy="1562100"/>
          </a:xfrm>
          <a:custGeom>
            <a:avLst/>
            <a:gdLst>
              <a:gd name="T0" fmla="*/ 855 w 930"/>
              <a:gd name="T1" fmla="*/ 12 h 984"/>
              <a:gd name="T2" fmla="*/ 855 w 930"/>
              <a:gd name="T3" fmla="*/ 0 h 984"/>
              <a:gd name="T4" fmla="*/ 878 w 930"/>
              <a:gd name="T5" fmla="*/ 4 h 984"/>
              <a:gd name="T6" fmla="*/ 898 w 930"/>
              <a:gd name="T7" fmla="*/ 17 h 984"/>
              <a:gd name="T8" fmla="*/ 898 w 930"/>
              <a:gd name="T9" fmla="*/ 36 h 984"/>
              <a:gd name="T10" fmla="*/ 873 w 930"/>
              <a:gd name="T11" fmla="*/ 17 h 984"/>
              <a:gd name="T12" fmla="*/ 855 w 930"/>
              <a:gd name="T13" fmla="*/ 12 h 984"/>
              <a:gd name="T14" fmla="*/ 917 w 930"/>
              <a:gd name="T15" fmla="*/ 44 h 984"/>
              <a:gd name="T16" fmla="*/ 930 w 930"/>
              <a:gd name="T17" fmla="*/ 99 h 984"/>
              <a:gd name="T18" fmla="*/ 911 w 930"/>
              <a:gd name="T19" fmla="*/ 65 h 984"/>
              <a:gd name="T20" fmla="*/ 908 w 930"/>
              <a:gd name="T21" fmla="*/ 29 h 984"/>
              <a:gd name="T22" fmla="*/ 916 w 930"/>
              <a:gd name="T23" fmla="*/ 885 h 984"/>
              <a:gd name="T24" fmla="*/ 930 w 930"/>
              <a:gd name="T25" fmla="*/ 885 h 984"/>
              <a:gd name="T26" fmla="*/ 917 w 930"/>
              <a:gd name="T27" fmla="*/ 940 h 984"/>
              <a:gd name="T28" fmla="*/ 905 w 930"/>
              <a:gd name="T29" fmla="*/ 934 h 984"/>
              <a:gd name="T30" fmla="*/ 916 w 930"/>
              <a:gd name="T31" fmla="*/ 885 h 984"/>
              <a:gd name="T32" fmla="*/ 902 w 930"/>
              <a:gd name="T33" fmla="*/ 960 h 984"/>
              <a:gd name="T34" fmla="*/ 884 w 930"/>
              <a:gd name="T35" fmla="*/ 975 h 984"/>
              <a:gd name="T36" fmla="*/ 863 w 930"/>
              <a:gd name="T37" fmla="*/ 982 h 984"/>
              <a:gd name="T38" fmla="*/ 861 w 930"/>
              <a:gd name="T39" fmla="*/ 970 h 984"/>
              <a:gd name="T40" fmla="*/ 878 w 930"/>
              <a:gd name="T41" fmla="*/ 964 h 984"/>
              <a:gd name="T42" fmla="*/ 908 w 930"/>
              <a:gd name="T43" fmla="*/ 953 h 984"/>
              <a:gd name="T44" fmla="*/ 75 w 930"/>
              <a:gd name="T45" fmla="*/ 970 h 984"/>
              <a:gd name="T46" fmla="*/ 75 w 930"/>
              <a:gd name="T47" fmla="*/ 984 h 984"/>
              <a:gd name="T48" fmla="*/ 52 w 930"/>
              <a:gd name="T49" fmla="*/ 979 h 984"/>
              <a:gd name="T50" fmla="*/ 32 w 930"/>
              <a:gd name="T51" fmla="*/ 966 h 984"/>
              <a:gd name="T52" fmla="*/ 32 w 930"/>
              <a:gd name="T53" fmla="*/ 946 h 984"/>
              <a:gd name="T54" fmla="*/ 57 w 930"/>
              <a:gd name="T55" fmla="*/ 967 h 984"/>
              <a:gd name="T56" fmla="*/ 75 w 930"/>
              <a:gd name="T57" fmla="*/ 970 h 984"/>
              <a:gd name="T58" fmla="*/ 13 w 930"/>
              <a:gd name="T59" fmla="*/ 940 h 984"/>
              <a:gd name="T60" fmla="*/ 0 w 930"/>
              <a:gd name="T61" fmla="*/ 885 h 984"/>
              <a:gd name="T62" fmla="*/ 19 w 930"/>
              <a:gd name="T63" fmla="*/ 918 h 984"/>
              <a:gd name="T64" fmla="*/ 22 w 930"/>
              <a:gd name="T65" fmla="*/ 953 h 984"/>
              <a:gd name="T66" fmla="*/ 14 w 930"/>
              <a:gd name="T67" fmla="*/ 99 h 984"/>
              <a:gd name="T68" fmla="*/ 0 w 930"/>
              <a:gd name="T69" fmla="*/ 99 h 984"/>
              <a:gd name="T70" fmla="*/ 13 w 930"/>
              <a:gd name="T71" fmla="*/ 44 h 984"/>
              <a:gd name="T72" fmla="*/ 25 w 930"/>
              <a:gd name="T73" fmla="*/ 50 h 984"/>
              <a:gd name="T74" fmla="*/ 14 w 930"/>
              <a:gd name="T75" fmla="*/ 99 h 984"/>
              <a:gd name="T76" fmla="*/ 28 w 930"/>
              <a:gd name="T77" fmla="*/ 23 h 984"/>
              <a:gd name="T78" fmla="*/ 46 w 930"/>
              <a:gd name="T79" fmla="*/ 7 h 984"/>
              <a:gd name="T80" fmla="*/ 67 w 930"/>
              <a:gd name="T81" fmla="*/ 0 h 984"/>
              <a:gd name="T82" fmla="*/ 69 w 930"/>
              <a:gd name="T83" fmla="*/ 12 h 984"/>
              <a:gd name="T84" fmla="*/ 52 w 930"/>
              <a:gd name="T85" fmla="*/ 18 h 984"/>
              <a:gd name="T86" fmla="*/ 22 w 930"/>
              <a:gd name="T87" fmla="*/ 29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0" h="984">
                <a:moveTo>
                  <a:pt x="75" y="0"/>
                </a:moveTo>
                <a:lnTo>
                  <a:pt x="855" y="0"/>
                </a:lnTo>
                <a:lnTo>
                  <a:pt x="855" y="12"/>
                </a:lnTo>
                <a:lnTo>
                  <a:pt x="75" y="12"/>
                </a:lnTo>
                <a:lnTo>
                  <a:pt x="75" y="0"/>
                </a:lnTo>
                <a:close/>
                <a:moveTo>
                  <a:pt x="855" y="0"/>
                </a:moveTo>
                <a:lnTo>
                  <a:pt x="863" y="0"/>
                </a:lnTo>
                <a:lnTo>
                  <a:pt x="870" y="1"/>
                </a:lnTo>
                <a:lnTo>
                  <a:pt x="878" y="4"/>
                </a:lnTo>
                <a:lnTo>
                  <a:pt x="884" y="7"/>
                </a:lnTo>
                <a:lnTo>
                  <a:pt x="890" y="12"/>
                </a:lnTo>
                <a:lnTo>
                  <a:pt x="898" y="17"/>
                </a:lnTo>
                <a:lnTo>
                  <a:pt x="902" y="23"/>
                </a:lnTo>
                <a:lnTo>
                  <a:pt x="908" y="29"/>
                </a:lnTo>
                <a:lnTo>
                  <a:pt x="898" y="36"/>
                </a:lnTo>
                <a:lnTo>
                  <a:pt x="889" y="27"/>
                </a:lnTo>
                <a:lnTo>
                  <a:pt x="878" y="18"/>
                </a:lnTo>
                <a:lnTo>
                  <a:pt x="873" y="17"/>
                </a:lnTo>
                <a:lnTo>
                  <a:pt x="867" y="13"/>
                </a:lnTo>
                <a:lnTo>
                  <a:pt x="861" y="12"/>
                </a:lnTo>
                <a:lnTo>
                  <a:pt x="855" y="12"/>
                </a:lnTo>
                <a:lnTo>
                  <a:pt x="855" y="0"/>
                </a:lnTo>
                <a:close/>
                <a:moveTo>
                  <a:pt x="908" y="29"/>
                </a:moveTo>
                <a:lnTo>
                  <a:pt x="917" y="44"/>
                </a:lnTo>
                <a:lnTo>
                  <a:pt x="924" y="61"/>
                </a:lnTo>
                <a:lnTo>
                  <a:pt x="928" y="79"/>
                </a:lnTo>
                <a:lnTo>
                  <a:pt x="930" y="99"/>
                </a:lnTo>
                <a:lnTo>
                  <a:pt x="916" y="99"/>
                </a:lnTo>
                <a:lnTo>
                  <a:pt x="916" y="80"/>
                </a:lnTo>
                <a:lnTo>
                  <a:pt x="911" y="65"/>
                </a:lnTo>
                <a:lnTo>
                  <a:pt x="905" y="50"/>
                </a:lnTo>
                <a:lnTo>
                  <a:pt x="898" y="36"/>
                </a:lnTo>
                <a:lnTo>
                  <a:pt x="908" y="29"/>
                </a:lnTo>
                <a:close/>
                <a:moveTo>
                  <a:pt x="930" y="99"/>
                </a:moveTo>
                <a:lnTo>
                  <a:pt x="930" y="885"/>
                </a:lnTo>
                <a:lnTo>
                  <a:pt x="916" y="885"/>
                </a:lnTo>
                <a:lnTo>
                  <a:pt x="916" y="99"/>
                </a:lnTo>
                <a:lnTo>
                  <a:pt x="930" y="99"/>
                </a:lnTo>
                <a:close/>
                <a:moveTo>
                  <a:pt x="930" y="885"/>
                </a:moveTo>
                <a:lnTo>
                  <a:pt x="928" y="905"/>
                </a:lnTo>
                <a:lnTo>
                  <a:pt x="924" y="923"/>
                </a:lnTo>
                <a:lnTo>
                  <a:pt x="917" y="940"/>
                </a:lnTo>
                <a:lnTo>
                  <a:pt x="908" y="953"/>
                </a:lnTo>
                <a:lnTo>
                  <a:pt x="898" y="946"/>
                </a:lnTo>
                <a:lnTo>
                  <a:pt x="905" y="934"/>
                </a:lnTo>
                <a:lnTo>
                  <a:pt x="911" y="918"/>
                </a:lnTo>
                <a:lnTo>
                  <a:pt x="916" y="902"/>
                </a:lnTo>
                <a:lnTo>
                  <a:pt x="916" y="885"/>
                </a:lnTo>
                <a:lnTo>
                  <a:pt x="930" y="885"/>
                </a:lnTo>
                <a:close/>
                <a:moveTo>
                  <a:pt x="908" y="953"/>
                </a:moveTo>
                <a:lnTo>
                  <a:pt x="902" y="960"/>
                </a:lnTo>
                <a:lnTo>
                  <a:pt x="898" y="966"/>
                </a:lnTo>
                <a:lnTo>
                  <a:pt x="890" y="972"/>
                </a:lnTo>
                <a:lnTo>
                  <a:pt x="884" y="975"/>
                </a:lnTo>
                <a:lnTo>
                  <a:pt x="878" y="979"/>
                </a:lnTo>
                <a:lnTo>
                  <a:pt x="870" y="981"/>
                </a:lnTo>
                <a:lnTo>
                  <a:pt x="863" y="982"/>
                </a:lnTo>
                <a:lnTo>
                  <a:pt x="855" y="984"/>
                </a:lnTo>
                <a:lnTo>
                  <a:pt x="855" y="970"/>
                </a:lnTo>
                <a:lnTo>
                  <a:pt x="861" y="970"/>
                </a:lnTo>
                <a:lnTo>
                  <a:pt x="867" y="969"/>
                </a:lnTo>
                <a:lnTo>
                  <a:pt x="873" y="967"/>
                </a:lnTo>
                <a:lnTo>
                  <a:pt x="878" y="964"/>
                </a:lnTo>
                <a:lnTo>
                  <a:pt x="889" y="956"/>
                </a:lnTo>
                <a:lnTo>
                  <a:pt x="898" y="946"/>
                </a:lnTo>
                <a:lnTo>
                  <a:pt x="908" y="953"/>
                </a:lnTo>
                <a:close/>
                <a:moveTo>
                  <a:pt x="855" y="984"/>
                </a:moveTo>
                <a:lnTo>
                  <a:pt x="75" y="984"/>
                </a:lnTo>
                <a:lnTo>
                  <a:pt x="75" y="970"/>
                </a:lnTo>
                <a:lnTo>
                  <a:pt x="855" y="970"/>
                </a:lnTo>
                <a:lnTo>
                  <a:pt x="855" y="984"/>
                </a:lnTo>
                <a:close/>
                <a:moveTo>
                  <a:pt x="75" y="984"/>
                </a:moveTo>
                <a:lnTo>
                  <a:pt x="67" y="982"/>
                </a:lnTo>
                <a:lnTo>
                  <a:pt x="60" y="981"/>
                </a:lnTo>
                <a:lnTo>
                  <a:pt x="52" y="979"/>
                </a:lnTo>
                <a:lnTo>
                  <a:pt x="46" y="975"/>
                </a:lnTo>
                <a:lnTo>
                  <a:pt x="40" y="972"/>
                </a:lnTo>
                <a:lnTo>
                  <a:pt x="32" y="966"/>
                </a:lnTo>
                <a:lnTo>
                  <a:pt x="28" y="960"/>
                </a:lnTo>
                <a:lnTo>
                  <a:pt x="22" y="953"/>
                </a:lnTo>
                <a:lnTo>
                  <a:pt x="32" y="946"/>
                </a:lnTo>
                <a:lnTo>
                  <a:pt x="41" y="956"/>
                </a:lnTo>
                <a:lnTo>
                  <a:pt x="52" y="964"/>
                </a:lnTo>
                <a:lnTo>
                  <a:pt x="57" y="967"/>
                </a:lnTo>
                <a:lnTo>
                  <a:pt x="63" y="969"/>
                </a:lnTo>
                <a:lnTo>
                  <a:pt x="69" y="970"/>
                </a:lnTo>
                <a:lnTo>
                  <a:pt x="75" y="970"/>
                </a:lnTo>
                <a:lnTo>
                  <a:pt x="75" y="984"/>
                </a:lnTo>
                <a:close/>
                <a:moveTo>
                  <a:pt x="22" y="953"/>
                </a:moveTo>
                <a:lnTo>
                  <a:pt x="13" y="940"/>
                </a:lnTo>
                <a:lnTo>
                  <a:pt x="6" y="923"/>
                </a:lnTo>
                <a:lnTo>
                  <a:pt x="2" y="905"/>
                </a:lnTo>
                <a:lnTo>
                  <a:pt x="0" y="885"/>
                </a:lnTo>
                <a:lnTo>
                  <a:pt x="14" y="885"/>
                </a:lnTo>
                <a:lnTo>
                  <a:pt x="14" y="902"/>
                </a:lnTo>
                <a:lnTo>
                  <a:pt x="19" y="918"/>
                </a:lnTo>
                <a:lnTo>
                  <a:pt x="25" y="934"/>
                </a:lnTo>
                <a:lnTo>
                  <a:pt x="32" y="946"/>
                </a:lnTo>
                <a:lnTo>
                  <a:pt x="22" y="953"/>
                </a:lnTo>
                <a:close/>
                <a:moveTo>
                  <a:pt x="0" y="885"/>
                </a:moveTo>
                <a:lnTo>
                  <a:pt x="0" y="99"/>
                </a:lnTo>
                <a:lnTo>
                  <a:pt x="14" y="99"/>
                </a:lnTo>
                <a:lnTo>
                  <a:pt x="14" y="885"/>
                </a:lnTo>
                <a:lnTo>
                  <a:pt x="0" y="885"/>
                </a:lnTo>
                <a:close/>
                <a:moveTo>
                  <a:pt x="0" y="99"/>
                </a:moveTo>
                <a:lnTo>
                  <a:pt x="2" y="79"/>
                </a:lnTo>
                <a:lnTo>
                  <a:pt x="6" y="61"/>
                </a:lnTo>
                <a:lnTo>
                  <a:pt x="13" y="44"/>
                </a:lnTo>
                <a:lnTo>
                  <a:pt x="22" y="29"/>
                </a:lnTo>
                <a:lnTo>
                  <a:pt x="32" y="36"/>
                </a:lnTo>
                <a:lnTo>
                  <a:pt x="25" y="50"/>
                </a:lnTo>
                <a:lnTo>
                  <a:pt x="19" y="65"/>
                </a:lnTo>
                <a:lnTo>
                  <a:pt x="14" y="80"/>
                </a:lnTo>
                <a:lnTo>
                  <a:pt x="14" y="99"/>
                </a:lnTo>
                <a:lnTo>
                  <a:pt x="0" y="99"/>
                </a:lnTo>
                <a:close/>
                <a:moveTo>
                  <a:pt x="22" y="29"/>
                </a:moveTo>
                <a:lnTo>
                  <a:pt x="28" y="23"/>
                </a:lnTo>
                <a:lnTo>
                  <a:pt x="32" y="17"/>
                </a:lnTo>
                <a:lnTo>
                  <a:pt x="40" y="12"/>
                </a:lnTo>
                <a:lnTo>
                  <a:pt x="46" y="7"/>
                </a:lnTo>
                <a:lnTo>
                  <a:pt x="52" y="4"/>
                </a:lnTo>
                <a:lnTo>
                  <a:pt x="60" y="1"/>
                </a:lnTo>
                <a:lnTo>
                  <a:pt x="67" y="0"/>
                </a:lnTo>
                <a:lnTo>
                  <a:pt x="75" y="0"/>
                </a:lnTo>
                <a:lnTo>
                  <a:pt x="75" y="12"/>
                </a:lnTo>
                <a:lnTo>
                  <a:pt x="69" y="12"/>
                </a:lnTo>
                <a:lnTo>
                  <a:pt x="63" y="13"/>
                </a:lnTo>
                <a:lnTo>
                  <a:pt x="57" y="17"/>
                </a:lnTo>
                <a:lnTo>
                  <a:pt x="52" y="18"/>
                </a:lnTo>
                <a:lnTo>
                  <a:pt x="41" y="27"/>
                </a:lnTo>
                <a:lnTo>
                  <a:pt x="32" y="36"/>
                </a:lnTo>
                <a:lnTo>
                  <a:pt x="22" y="29"/>
                </a:lnTo>
                <a:close/>
              </a:path>
            </a:pathLst>
          </a:custGeom>
          <a:solidFill>
            <a:schemeClr val="tx1"/>
          </a:solidFill>
          <a:ln>
            <a:noFill/>
          </a:ln>
        </p:spPr>
        <p:txBody>
          <a:bodyPr/>
          <a:lstStyle/>
          <a:p>
            <a:endParaRPr lang="en-US"/>
          </a:p>
        </p:txBody>
      </p:sp>
      <p:sp>
        <p:nvSpPr>
          <p:cNvPr id="4121" name="Rectangle 25"/>
          <p:cNvSpPr>
            <a:spLocks noChangeArrowheads="1"/>
          </p:cNvSpPr>
          <p:nvPr/>
        </p:nvSpPr>
        <p:spPr bwMode="auto">
          <a:xfrm>
            <a:off x="3178175" y="1651000"/>
            <a:ext cx="13620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FF"/>
                </a:solidFill>
                <a:latin typeface="Arial Narrow" charset="0"/>
              </a:rPr>
              <a:t>sampled @ 2km/pix</a:t>
            </a:r>
            <a:endParaRPr lang="en-US" sz="2400"/>
          </a:p>
        </p:txBody>
      </p:sp>
      <p:sp>
        <p:nvSpPr>
          <p:cNvPr id="4122" name="Rectangle 26"/>
          <p:cNvSpPr>
            <a:spLocks noChangeArrowheads="1"/>
          </p:cNvSpPr>
          <p:nvPr/>
        </p:nvSpPr>
        <p:spPr bwMode="auto">
          <a:xfrm>
            <a:off x="3821113" y="3448050"/>
            <a:ext cx="22225" cy="184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23" name="Freeform 27"/>
          <p:cNvSpPr>
            <a:spLocks/>
          </p:cNvSpPr>
          <p:nvPr/>
        </p:nvSpPr>
        <p:spPr bwMode="auto">
          <a:xfrm>
            <a:off x="3779838" y="3624263"/>
            <a:ext cx="104775" cy="93662"/>
          </a:xfrm>
          <a:custGeom>
            <a:avLst/>
            <a:gdLst>
              <a:gd name="T0" fmla="*/ 66 w 66"/>
              <a:gd name="T1" fmla="*/ 0 h 59"/>
              <a:gd name="T2" fmla="*/ 32 w 66"/>
              <a:gd name="T3" fmla="*/ 59 h 59"/>
              <a:gd name="T4" fmla="*/ 0 w 66"/>
              <a:gd name="T5" fmla="*/ 0 h 59"/>
              <a:gd name="T6" fmla="*/ 66 w 66"/>
              <a:gd name="T7" fmla="*/ 0 h 59"/>
              <a:gd name="T8" fmla="*/ 32 w 66"/>
              <a:gd name="T9" fmla="*/ 59 h 59"/>
              <a:gd name="T10" fmla="*/ 66 w 66"/>
              <a:gd name="T11" fmla="*/ 0 h 59"/>
            </a:gdLst>
            <a:ahLst/>
            <a:cxnLst>
              <a:cxn ang="0">
                <a:pos x="T0" y="T1"/>
              </a:cxn>
              <a:cxn ang="0">
                <a:pos x="T2" y="T3"/>
              </a:cxn>
              <a:cxn ang="0">
                <a:pos x="T4" y="T5"/>
              </a:cxn>
              <a:cxn ang="0">
                <a:pos x="T6" y="T7"/>
              </a:cxn>
              <a:cxn ang="0">
                <a:pos x="T8" y="T9"/>
              </a:cxn>
              <a:cxn ang="0">
                <a:pos x="T10" y="T11"/>
              </a:cxn>
            </a:cxnLst>
            <a:rect l="0" t="0" r="r" b="b"/>
            <a:pathLst>
              <a:path w="66" h="59">
                <a:moveTo>
                  <a:pt x="66" y="0"/>
                </a:moveTo>
                <a:lnTo>
                  <a:pt x="32" y="59"/>
                </a:lnTo>
                <a:lnTo>
                  <a:pt x="0" y="0"/>
                </a:lnTo>
                <a:lnTo>
                  <a:pt x="66" y="0"/>
                </a:lnTo>
                <a:lnTo>
                  <a:pt x="32" y="59"/>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4" name="Freeform 28"/>
          <p:cNvSpPr>
            <a:spLocks noEditPoints="1"/>
          </p:cNvSpPr>
          <p:nvPr/>
        </p:nvSpPr>
        <p:spPr bwMode="auto">
          <a:xfrm>
            <a:off x="3095625" y="3074988"/>
            <a:ext cx="1473200" cy="382587"/>
          </a:xfrm>
          <a:custGeom>
            <a:avLst/>
            <a:gdLst>
              <a:gd name="T0" fmla="*/ 877 w 928"/>
              <a:gd name="T1" fmla="*/ 0 h 241"/>
              <a:gd name="T2" fmla="*/ 50 w 928"/>
              <a:gd name="T3" fmla="*/ 12 h 241"/>
              <a:gd name="T4" fmla="*/ 877 w 928"/>
              <a:gd name="T5" fmla="*/ 0 h 241"/>
              <a:gd name="T6" fmla="*/ 897 w 928"/>
              <a:gd name="T7" fmla="*/ 3 h 241"/>
              <a:gd name="T8" fmla="*/ 912 w 928"/>
              <a:gd name="T9" fmla="*/ 14 h 241"/>
              <a:gd name="T10" fmla="*/ 899 w 928"/>
              <a:gd name="T11" fmla="*/ 19 h 241"/>
              <a:gd name="T12" fmla="*/ 885 w 928"/>
              <a:gd name="T13" fmla="*/ 12 h 241"/>
              <a:gd name="T14" fmla="*/ 877 w 928"/>
              <a:gd name="T15" fmla="*/ 0 h 241"/>
              <a:gd name="T16" fmla="*/ 912 w 928"/>
              <a:gd name="T17" fmla="*/ 14 h 241"/>
              <a:gd name="T18" fmla="*/ 912 w 928"/>
              <a:gd name="T19" fmla="*/ 14 h 241"/>
              <a:gd name="T20" fmla="*/ 919 w 928"/>
              <a:gd name="T21" fmla="*/ 22 h 241"/>
              <a:gd name="T22" fmla="*/ 926 w 928"/>
              <a:gd name="T23" fmla="*/ 40 h 241"/>
              <a:gd name="T24" fmla="*/ 914 w 928"/>
              <a:gd name="T25" fmla="*/ 49 h 241"/>
              <a:gd name="T26" fmla="*/ 912 w 928"/>
              <a:gd name="T27" fmla="*/ 35 h 241"/>
              <a:gd name="T28" fmla="*/ 903 w 928"/>
              <a:gd name="T29" fmla="*/ 23 h 241"/>
              <a:gd name="T30" fmla="*/ 928 w 928"/>
              <a:gd name="T31" fmla="*/ 49 h 241"/>
              <a:gd name="T32" fmla="*/ 914 w 928"/>
              <a:gd name="T33" fmla="*/ 191 h 241"/>
              <a:gd name="T34" fmla="*/ 928 w 928"/>
              <a:gd name="T35" fmla="*/ 49 h 241"/>
              <a:gd name="T36" fmla="*/ 926 w 928"/>
              <a:gd name="T37" fmla="*/ 201 h 241"/>
              <a:gd name="T38" fmla="*/ 919 w 928"/>
              <a:gd name="T39" fmla="*/ 218 h 241"/>
              <a:gd name="T40" fmla="*/ 903 w 928"/>
              <a:gd name="T41" fmla="*/ 217 h 241"/>
              <a:gd name="T42" fmla="*/ 912 w 928"/>
              <a:gd name="T43" fmla="*/ 204 h 241"/>
              <a:gd name="T44" fmla="*/ 914 w 928"/>
              <a:gd name="T45" fmla="*/ 191 h 241"/>
              <a:gd name="T46" fmla="*/ 912 w 928"/>
              <a:gd name="T47" fmla="*/ 226 h 241"/>
              <a:gd name="T48" fmla="*/ 908 w 928"/>
              <a:gd name="T49" fmla="*/ 221 h 241"/>
              <a:gd name="T50" fmla="*/ 912 w 928"/>
              <a:gd name="T51" fmla="*/ 226 h 241"/>
              <a:gd name="T52" fmla="*/ 897 w 928"/>
              <a:gd name="T53" fmla="*/ 236 h 241"/>
              <a:gd name="T54" fmla="*/ 877 w 928"/>
              <a:gd name="T55" fmla="*/ 241 h 241"/>
              <a:gd name="T56" fmla="*/ 885 w 928"/>
              <a:gd name="T57" fmla="*/ 227 h 241"/>
              <a:gd name="T58" fmla="*/ 899 w 928"/>
              <a:gd name="T59" fmla="*/ 221 h 241"/>
              <a:gd name="T60" fmla="*/ 912 w 928"/>
              <a:gd name="T61" fmla="*/ 226 h 241"/>
              <a:gd name="T62" fmla="*/ 50 w 928"/>
              <a:gd name="T63" fmla="*/ 241 h 241"/>
              <a:gd name="T64" fmla="*/ 877 w 928"/>
              <a:gd name="T65" fmla="*/ 229 h 241"/>
              <a:gd name="T66" fmla="*/ 50 w 928"/>
              <a:gd name="T67" fmla="*/ 241 h 241"/>
              <a:gd name="T68" fmla="*/ 30 w 928"/>
              <a:gd name="T69" fmla="*/ 236 h 241"/>
              <a:gd name="T70" fmla="*/ 15 w 928"/>
              <a:gd name="T71" fmla="*/ 226 h 241"/>
              <a:gd name="T72" fmla="*/ 29 w 928"/>
              <a:gd name="T73" fmla="*/ 221 h 241"/>
              <a:gd name="T74" fmla="*/ 43 w 928"/>
              <a:gd name="T75" fmla="*/ 227 h 241"/>
              <a:gd name="T76" fmla="*/ 50 w 928"/>
              <a:gd name="T77" fmla="*/ 241 h 241"/>
              <a:gd name="T78" fmla="*/ 15 w 928"/>
              <a:gd name="T79" fmla="*/ 226 h 241"/>
              <a:gd name="T80" fmla="*/ 15 w 928"/>
              <a:gd name="T81" fmla="*/ 226 h 241"/>
              <a:gd name="T82" fmla="*/ 9 w 928"/>
              <a:gd name="T83" fmla="*/ 218 h 241"/>
              <a:gd name="T84" fmla="*/ 1 w 928"/>
              <a:gd name="T85" fmla="*/ 201 h 241"/>
              <a:gd name="T86" fmla="*/ 14 w 928"/>
              <a:gd name="T87" fmla="*/ 191 h 241"/>
              <a:gd name="T88" fmla="*/ 15 w 928"/>
              <a:gd name="T89" fmla="*/ 204 h 241"/>
              <a:gd name="T90" fmla="*/ 24 w 928"/>
              <a:gd name="T91" fmla="*/ 217 h 241"/>
              <a:gd name="T92" fmla="*/ 0 w 928"/>
              <a:gd name="T93" fmla="*/ 191 h 241"/>
              <a:gd name="T94" fmla="*/ 14 w 928"/>
              <a:gd name="T95" fmla="*/ 49 h 241"/>
              <a:gd name="T96" fmla="*/ 0 w 928"/>
              <a:gd name="T97" fmla="*/ 191 h 241"/>
              <a:gd name="T98" fmla="*/ 1 w 928"/>
              <a:gd name="T99" fmla="*/ 40 h 241"/>
              <a:gd name="T100" fmla="*/ 9 w 928"/>
              <a:gd name="T101" fmla="*/ 22 h 241"/>
              <a:gd name="T102" fmla="*/ 24 w 928"/>
              <a:gd name="T103" fmla="*/ 23 h 241"/>
              <a:gd name="T104" fmla="*/ 15 w 928"/>
              <a:gd name="T105" fmla="*/ 35 h 241"/>
              <a:gd name="T106" fmla="*/ 14 w 928"/>
              <a:gd name="T107" fmla="*/ 49 h 241"/>
              <a:gd name="T108" fmla="*/ 15 w 928"/>
              <a:gd name="T109" fmla="*/ 14 h 241"/>
              <a:gd name="T110" fmla="*/ 20 w 928"/>
              <a:gd name="T111" fmla="*/ 19 h 241"/>
              <a:gd name="T112" fmla="*/ 15 w 928"/>
              <a:gd name="T113" fmla="*/ 14 h 241"/>
              <a:gd name="T114" fmla="*/ 30 w 928"/>
              <a:gd name="T115" fmla="*/ 3 h 241"/>
              <a:gd name="T116" fmla="*/ 50 w 928"/>
              <a:gd name="T117" fmla="*/ 0 h 241"/>
              <a:gd name="T118" fmla="*/ 43 w 928"/>
              <a:gd name="T119" fmla="*/ 12 h 241"/>
              <a:gd name="T120" fmla="*/ 29 w 928"/>
              <a:gd name="T121" fmla="*/ 19 h 241"/>
              <a:gd name="T122" fmla="*/ 15 w 928"/>
              <a:gd name="T123" fmla="*/ 1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8" h="241">
                <a:moveTo>
                  <a:pt x="50" y="0"/>
                </a:moveTo>
                <a:lnTo>
                  <a:pt x="877" y="0"/>
                </a:lnTo>
                <a:lnTo>
                  <a:pt x="877" y="12"/>
                </a:lnTo>
                <a:lnTo>
                  <a:pt x="50" y="12"/>
                </a:lnTo>
                <a:lnTo>
                  <a:pt x="50" y="0"/>
                </a:lnTo>
                <a:close/>
                <a:moveTo>
                  <a:pt x="877" y="0"/>
                </a:moveTo>
                <a:lnTo>
                  <a:pt x="887" y="0"/>
                </a:lnTo>
                <a:lnTo>
                  <a:pt x="897" y="3"/>
                </a:lnTo>
                <a:lnTo>
                  <a:pt x="905" y="8"/>
                </a:lnTo>
                <a:lnTo>
                  <a:pt x="912" y="14"/>
                </a:lnTo>
                <a:lnTo>
                  <a:pt x="903" y="23"/>
                </a:lnTo>
                <a:lnTo>
                  <a:pt x="899" y="19"/>
                </a:lnTo>
                <a:lnTo>
                  <a:pt x="891" y="15"/>
                </a:lnTo>
                <a:lnTo>
                  <a:pt x="885" y="12"/>
                </a:lnTo>
                <a:lnTo>
                  <a:pt x="877" y="12"/>
                </a:lnTo>
                <a:lnTo>
                  <a:pt x="877" y="0"/>
                </a:lnTo>
                <a:close/>
                <a:moveTo>
                  <a:pt x="912" y="14"/>
                </a:moveTo>
                <a:lnTo>
                  <a:pt x="912" y="14"/>
                </a:lnTo>
                <a:lnTo>
                  <a:pt x="908" y="19"/>
                </a:lnTo>
                <a:lnTo>
                  <a:pt x="912" y="14"/>
                </a:lnTo>
                <a:close/>
                <a:moveTo>
                  <a:pt x="912" y="14"/>
                </a:moveTo>
                <a:lnTo>
                  <a:pt x="919" y="22"/>
                </a:lnTo>
                <a:lnTo>
                  <a:pt x="923" y="31"/>
                </a:lnTo>
                <a:lnTo>
                  <a:pt x="926" y="40"/>
                </a:lnTo>
                <a:lnTo>
                  <a:pt x="928" y="49"/>
                </a:lnTo>
                <a:lnTo>
                  <a:pt x="914" y="49"/>
                </a:lnTo>
                <a:lnTo>
                  <a:pt x="914" y="43"/>
                </a:lnTo>
                <a:lnTo>
                  <a:pt x="912" y="35"/>
                </a:lnTo>
                <a:lnTo>
                  <a:pt x="908" y="29"/>
                </a:lnTo>
                <a:lnTo>
                  <a:pt x="903" y="23"/>
                </a:lnTo>
                <a:lnTo>
                  <a:pt x="912" y="14"/>
                </a:lnTo>
                <a:close/>
                <a:moveTo>
                  <a:pt x="928" y="49"/>
                </a:moveTo>
                <a:lnTo>
                  <a:pt x="928" y="191"/>
                </a:lnTo>
                <a:lnTo>
                  <a:pt x="914" y="191"/>
                </a:lnTo>
                <a:lnTo>
                  <a:pt x="914" y="49"/>
                </a:lnTo>
                <a:lnTo>
                  <a:pt x="928" y="49"/>
                </a:lnTo>
                <a:close/>
                <a:moveTo>
                  <a:pt x="928" y="191"/>
                </a:moveTo>
                <a:lnTo>
                  <a:pt x="926" y="201"/>
                </a:lnTo>
                <a:lnTo>
                  <a:pt x="923" y="210"/>
                </a:lnTo>
                <a:lnTo>
                  <a:pt x="919" y="218"/>
                </a:lnTo>
                <a:lnTo>
                  <a:pt x="912" y="226"/>
                </a:lnTo>
                <a:lnTo>
                  <a:pt x="903" y="217"/>
                </a:lnTo>
                <a:lnTo>
                  <a:pt x="908" y="212"/>
                </a:lnTo>
                <a:lnTo>
                  <a:pt x="912" y="204"/>
                </a:lnTo>
                <a:lnTo>
                  <a:pt x="914" y="198"/>
                </a:lnTo>
                <a:lnTo>
                  <a:pt x="914" y="191"/>
                </a:lnTo>
                <a:lnTo>
                  <a:pt x="928" y="191"/>
                </a:lnTo>
                <a:close/>
                <a:moveTo>
                  <a:pt x="912" y="226"/>
                </a:moveTo>
                <a:lnTo>
                  <a:pt x="912" y="226"/>
                </a:lnTo>
                <a:lnTo>
                  <a:pt x="908" y="221"/>
                </a:lnTo>
                <a:lnTo>
                  <a:pt x="912" y="226"/>
                </a:lnTo>
                <a:close/>
                <a:moveTo>
                  <a:pt x="912" y="226"/>
                </a:moveTo>
                <a:lnTo>
                  <a:pt x="905" y="232"/>
                </a:lnTo>
                <a:lnTo>
                  <a:pt x="897" y="236"/>
                </a:lnTo>
                <a:lnTo>
                  <a:pt x="887" y="239"/>
                </a:lnTo>
                <a:lnTo>
                  <a:pt x="877" y="241"/>
                </a:lnTo>
                <a:lnTo>
                  <a:pt x="877" y="229"/>
                </a:lnTo>
                <a:lnTo>
                  <a:pt x="885" y="227"/>
                </a:lnTo>
                <a:lnTo>
                  <a:pt x="891" y="226"/>
                </a:lnTo>
                <a:lnTo>
                  <a:pt x="899" y="221"/>
                </a:lnTo>
                <a:lnTo>
                  <a:pt x="903" y="217"/>
                </a:lnTo>
                <a:lnTo>
                  <a:pt x="912" y="226"/>
                </a:lnTo>
                <a:close/>
                <a:moveTo>
                  <a:pt x="877" y="241"/>
                </a:moveTo>
                <a:lnTo>
                  <a:pt x="50" y="241"/>
                </a:lnTo>
                <a:lnTo>
                  <a:pt x="50" y="229"/>
                </a:lnTo>
                <a:lnTo>
                  <a:pt x="877" y="229"/>
                </a:lnTo>
                <a:lnTo>
                  <a:pt x="877" y="241"/>
                </a:lnTo>
                <a:close/>
                <a:moveTo>
                  <a:pt x="50" y="241"/>
                </a:moveTo>
                <a:lnTo>
                  <a:pt x="41" y="239"/>
                </a:lnTo>
                <a:lnTo>
                  <a:pt x="30" y="236"/>
                </a:lnTo>
                <a:lnTo>
                  <a:pt x="23" y="232"/>
                </a:lnTo>
                <a:lnTo>
                  <a:pt x="15" y="226"/>
                </a:lnTo>
                <a:lnTo>
                  <a:pt x="24" y="217"/>
                </a:lnTo>
                <a:lnTo>
                  <a:pt x="29" y="221"/>
                </a:lnTo>
                <a:lnTo>
                  <a:pt x="36" y="226"/>
                </a:lnTo>
                <a:lnTo>
                  <a:pt x="43" y="227"/>
                </a:lnTo>
                <a:lnTo>
                  <a:pt x="50" y="229"/>
                </a:lnTo>
                <a:lnTo>
                  <a:pt x="50" y="241"/>
                </a:lnTo>
                <a:close/>
                <a:moveTo>
                  <a:pt x="15" y="226"/>
                </a:moveTo>
                <a:lnTo>
                  <a:pt x="15" y="226"/>
                </a:lnTo>
                <a:lnTo>
                  <a:pt x="20" y="221"/>
                </a:lnTo>
                <a:lnTo>
                  <a:pt x="15" y="226"/>
                </a:lnTo>
                <a:close/>
                <a:moveTo>
                  <a:pt x="15" y="226"/>
                </a:moveTo>
                <a:lnTo>
                  <a:pt x="9" y="218"/>
                </a:lnTo>
                <a:lnTo>
                  <a:pt x="4" y="210"/>
                </a:lnTo>
                <a:lnTo>
                  <a:pt x="1" y="201"/>
                </a:lnTo>
                <a:lnTo>
                  <a:pt x="0" y="191"/>
                </a:lnTo>
                <a:lnTo>
                  <a:pt x="14" y="191"/>
                </a:lnTo>
                <a:lnTo>
                  <a:pt x="14" y="198"/>
                </a:lnTo>
                <a:lnTo>
                  <a:pt x="15" y="204"/>
                </a:lnTo>
                <a:lnTo>
                  <a:pt x="20" y="212"/>
                </a:lnTo>
                <a:lnTo>
                  <a:pt x="24" y="217"/>
                </a:lnTo>
                <a:lnTo>
                  <a:pt x="15" y="226"/>
                </a:lnTo>
                <a:close/>
                <a:moveTo>
                  <a:pt x="0" y="191"/>
                </a:moveTo>
                <a:lnTo>
                  <a:pt x="0" y="49"/>
                </a:lnTo>
                <a:lnTo>
                  <a:pt x="14" y="49"/>
                </a:lnTo>
                <a:lnTo>
                  <a:pt x="14" y="191"/>
                </a:lnTo>
                <a:lnTo>
                  <a:pt x="0" y="191"/>
                </a:lnTo>
                <a:close/>
                <a:moveTo>
                  <a:pt x="0" y="49"/>
                </a:moveTo>
                <a:lnTo>
                  <a:pt x="1" y="40"/>
                </a:lnTo>
                <a:lnTo>
                  <a:pt x="4" y="31"/>
                </a:lnTo>
                <a:lnTo>
                  <a:pt x="9" y="22"/>
                </a:lnTo>
                <a:lnTo>
                  <a:pt x="15" y="14"/>
                </a:lnTo>
                <a:lnTo>
                  <a:pt x="24" y="23"/>
                </a:lnTo>
                <a:lnTo>
                  <a:pt x="20" y="29"/>
                </a:lnTo>
                <a:lnTo>
                  <a:pt x="15" y="35"/>
                </a:lnTo>
                <a:lnTo>
                  <a:pt x="14" y="43"/>
                </a:lnTo>
                <a:lnTo>
                  <a:pt x="14" y="49"/>
                </a:lnTo>
                <a:lnTo>
                  <a:pt x="0" y="49"/>
                </a:lnTo>
                <a:close/>
                <a:moveTo>
                  <a:pt x="15" y="14"/>
                </a:moveTo>
                <a:lnTo>
                  <a:pt x="15" y="14"/>
                </a:lnTo>
                <a:lnTo>
                  <a:pt x="20" y="19"/>
                </a:lnTo>
                <a:lnTo>
                  <a:pt x="15" y="14"/>
                </a:lnTo>
                <a:close/>
                <a:moveTo>
                  <a:pt x="15" y="14"/>
                </a:moveTo>
                <a:lnTo>
                  <a:pt x="23" y="8"/>
                </a:lnTo>
                <a:lnTo>
                  <a:pt x="30" y="3"/>
                </a:lnTo>
                <a:lnTo>
                  <a:pt x="41" y="0"/>
                </a:lnTo>
                <a:lnTo>
                  <a:pt x="50" y="0"/>
                </a:lnTo>
                <a:lnTo>
                  <a:pt x="50" y="12"/>
                </a:lnTo>
                <a:lnTo>
                  <a:pt x="43" y="12"/>
                </a:lnTo>
                <a:lnTo>
                  <a:pt x="36" y="15"/>
                </a:lnTo>
                <a:lnTo>
                  <a:pt x="29" y="19"/>
                </a:lnTo>
                <a:lnTo>
                  <a:pt x="24" y="23"/>
                </a:lnTo>
                <a:lnTo>
                  <a:pt x="1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Rectangle 29"/>
          <p:cNvSpPr>
            <a:spLocks noChangeArrowheads="1"/>
          </p:cNvSpPr>
          <p:nvPr/>
        </p:nvSpPr>
        <p:spPr bwMode="auto">
          <a:xfrm>
            <a:off x="3365500" y="3136900"/>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Arial" charset="0"/>
              </a:rPr>
              <a:t>Reproject</a:t>
            </a:r>
            <a:endParaRPr lang="en-US" sz="2400"/>
          </a:p>
        </p:txBody>
      </p:sp>
      <p:sp>
        <p:nvSpPr>
          <p:cNvPr id="4126" name="Rectangle 30"/>
          <p:cNvSpPr>
            <a:spLocks noChangeArrowheads="1"/>
          </p:cNvSpPr>
          <p:nvPr/>
        </p:nvSpPr>
        <p:spPr bwMode="auto">
          <a:xfrm>
            <a:off x="5238750" y="1300163"/>
            <a:ext cx="6286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b="1">
                <a:solidFill>
                  <a:srgbClr val="000000"/>
                </a:solidFill>
              </a:rPr>
              <a:t>GEOs</a:t>
            </a:r>
            <a:endParaRPr lang="en-US" sz="2400"/>
          </a:p>
        </p:txBody>
      </p:sp>
      <p:sp>
        <p:nvSpPr>
          <p:cNvPr id="4127" name="Rectangle 31"/>
          <p:cNvSpPr>
            <a:spLocks noChangeArrowheads="1"/>
          </p:cNvSpPr>
          <p:nvPr/>
        </p:nvSpPr>
        <p:spPr bwMode="auto">
          <a:xfrm>
            <a:off x="4906963" y="1955800"/>
            <a:ext cx="136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Angles, Refl., BT,</a:t>
            </a:r>
            <a:endParaRPr lang="en-US" sz="2400"/>
          </a:p>
        </p:txBody>
      </p:sp>
      <p:sp>
        <p:nvSpPr>
          <p:cNvPr id="4128" name="Rectangle 32"/>
          <p:cNvSpPr>
            <a:spLocks noChangeArrowheads="1"/>
          </p:cNvSpPr>
          <p:nvPr/>
        </p:nvSpPr>
        <p:spPr bwMode="auto">
          <a:xfrm>
            <a:off x="4921250" y="2135188"/>
            <a:ext cx="13239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SW / LW  Fluxes,</a:t>
            </a:r>
            <a:endParaRPr lang="en-US" sz="2400"/>
          </a:p>
        </p:txBody>
      </p:sp>
      <p:sp>
        <p:nvSpPr>
          <p:cNvPr id="4129" name="Rectangle 33"/>
          <p:cNvSpPr>
            <a:spLocks noChangeArrowheads="1"/>
          </p:cNvSpPr>
          <p:nvPr/>
        </p:nvSpPr>
        <p:spPr bwMode="auto">
          <a:xfrm>
            <a:off x="4916488" y="2316163"/>
            <a:ext cx="13255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Cloud properties</a:t>
            </a:r>
            <a:endParaRPr lang="en-US" sz="2400"/>
          </a:p>
        </p:txBody>
      </p:sp>
      <p:sp>
        <p:nvSpPr>
          <p:cNvPr id="4130" name="Rectangle 34"/>
          <p:cNvSpPr>
            <a:spLocks noChangeArrowheads="1"/>
          </p:cNvSpPr>
          <p:nvPr/>
        </p:nvSpPr>
        <p:spPr bwMode="auto">
          <a:xfrm>
            <a:off x="4926013" y="2495550"/>
            <a:ext cx="5429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SkinT, </a:t>
            </a:r>
            <a:endParaRPr lang="en-US" sz="2400"/>
          </a:p>
        </p:txBody>
      </p:sp>
      <p:sp>
        <p:nvSpPr>
          <p:cNvPr id="4131" name="Rectangle 35"/>
          <p:cNvSpPr>
            <a:spLocks noChangeArrowheads="1"/>
          </p:cNvSpPr>
          <p:nvPr/>
        </p:nvSpPr>
        <p:spPr bwMode="auto">
          <a:xfrm>
            <a:off x="5437188" y="2495550"/>
            <a:ext cx="781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latin typeface="Arial" charset="0"/>
              </a:rPr>
              <a:t>Rel.time...</a:t>
            </a:r>
            <a:endParaRPr lang="en-US" sz="2400"/>
          </a:p>
        </p:txBody>
      </p:sp>
      <p:sp>
        <p:nvSpPr>
          <p:cNvPr id="4132" name="Freeform 36"/>
          <p:cNvSpPr>
            <a:spLocks noEditPoints="1"/>
          </p:cNvSpPr>
          <p:nvPr/>
        </p:nvSpPr>
        <p:spPr bwMode="auto">
          <a:xfrm>
            <a:off x="4818063" y="1169988"/>
            <a:ext cx="1471612" cy="1562100"/>
          </a:xfrm>
          <a:custGeom>
            <a:avLst/>
            <a:gdLst>
              <a:gd name="T0" fmla="*/ 854 w 927"/>
              <a:gd name="T1" fmla="*/ 12 h 984"/>
              <a:gd name="T2" fmla="*/ 854 w 927"/>
              <a:gd name="T3" fmla="*/ 0 h 984"/>
              <a:gd name="T4" fmla="*/ 876 w 927"/>
              <a:gd name="T5" fmla="*/ 4 h 984"/>
              <a:gd name="T6" fmla="*/ 895 w 927"/>
              <a:gd name="T7" fmla="*/ 17 h 984"/>
              <a:gd name="T8" fmla="*/ 897 w 927"/>
              <a:gd name="T9" fmla="*/ 36 h 984"/>
              <a:gd name="T10" fmla="*/ 871 w 927"/>
              <a:gd name="T11" fmla="*/ 17 h 984"/>
              <a:gd name="T12" fmla="*/ 854 w 927"/>
              <a:gd name="T13" fmla="*/ 12 h 984"/>
              <a:gd name="T14" fmla="*/ 915 w 927"/>
              <a:gd name="T15" fmla="*/ 44 h 984"/>
              <a:gd name="T16" fmla="*/ 927 w 927"/>
              <a:gd name="T17" fmla="*/ 99 h 984"/>
              <a:gd name="T18" fmla="*/ 911 w 927"/>
              <a:gd name="T19" fmla="*/ 65 h 984"/>
              <a:gd name="T20" fmla="*/ 908 w 927"/>
              <a:gd name="T21" fmla="*/ 29 h 984"/>
              <a:gd name="T22" fmla="*/ 915 w 927"/>
              <a:gd name="T23" fmla="*/ 885 h 984"/>
              <a:gd name="T24" fmla="*/ 927 w 927"/>
              <a:gd name="T25" fmla="*/ 885 h 984"/>
              <a:gd name="T26" fmla="*/ 915 w 927"/>
              <a:gd name="T27" fmla="*/ 940 h 984"/>
              <a:gd name="T28" fmla="*/ 905 w 927"/>
              <a:gd name="T29" fmla="*/ 934 h 984"/>
              <a:gd name="T30" fmla="*/ 915 w 927"/>
              <a:gd name="T31" fmla="*/ 885 h 984"/>
              <a:gd name="T32" fmla="*/ 901 w 927"/>
              <a:gd name="T33" fmla="*/ 960 h 984"/>
              <a:gd name="T34" fmla="*/ 883 w 927"/>
              <a:gd name="T35" fmla="*/ 975 h 984"/>
              <a:gd name="T36" fmla="*/ 862 w 927"/>
              <a:gd name="T37" fmla="*/ 982 h 984"/>
              <a:gd name="T38" fmla="*/ 860 w 927"/>
              <a:gd name="T39" fmla="*/ 970 h 984"/>
              <a:gd name="T40" fmla="*/ 877 w 927"/>
              <a:gd name="T41" fmla="*/ 964 h 984"/>
              <a:gd name="T42" fmla="*/ 908 w 927"/>
              <a:gd name="T43" fmla="*/ 953 h 984"/>
              <a:gd name="T44" fmla="*/ 74 w 927"/>
              <a:gd name="T45" fmla="*/ 970 h 984"/>
              <a:gd name="T46" fmla="*/ 74 w 927"/>
              <a:gd name="T47" fmla="*/ 984 h 984"/>
              <a:gd name="T48" fmla="*/ 51 w 927"/>
              <a:gd name="T49" fmla="*/ 979 h 984"/>
              <a:gd name="T50" fmla="*/ 32 w 927"/>
              <a:gd name="T51" fmla="*/ 966 h 984"/>
              <a:gd name="T52" fmla="*/ 32 w 927"/>
              <a:gd name="T53" fmla="*/ 946 h 984"/>
              <a:gd name="T54" fmla="*/ 56 w 927"/>
              <a:gd name="T55" fmla="*/ 967 h 984"/>
              <a:gd name="T56" fmla="*/ 74 w 927"/>
              <a:gd name="T57" fmla="*/ 970 h 984"/>
              <a:gd name="T58" fmla="*/ 12 w 927"/>
              <a:gd name="T59" fmla="*/ 940 h 984"/>
              <a:gd name="T60" fmla="*/ 0 w 927"/>
              <a:gd name="T61" fmla="*/ 885 h 984"/>
              <a:gd name="T62" fmla="*/ 18 w 927"/>
              <a:gd name="T63" fmla="*/ 918 h 984"/>
              <a:gd name="T64" fmla="*/ 21 w 927"/>
              <a:gd name="T65" fmla="*/ 953 h 984"/>
              <a:gd name="T66" fmla="*/ 12 w 927"/>
              <a:gd name="T67" fmla="*/ 99 h 984"/>
              <a:gd name="T68" fmla="*/ 0 w 927"/>
              <a:gd name="T69" fmla="*/ 99 h 984"/>
              <a:gd name="T70" fmla="*/ 12 w 927"/>
              <a:gd name="T71" fmla="*/ 44 h 984"/>
              <a:gd name="T72" fmla="*/ 22 w 927"/>
              <a:gd name="T73" fmla="*/ 50 h 984"/>
              <a:gd name="T74" fmla="*/ 12 w 927"/>
              <a:gd name="T75" fmla="*/ 99 h 984"/>
              <a:gd name="T76" fmla="*/ 25 w 927"/>
              <a:gd name="T77" fmla="*/ 23 h 984"/>
              <a:gd name="T78" fmla="*/ 45 w 927"/>
              <a:gd name="T79" fmla="*/ 7 h 984"/>
              <a:gd name="T80" fmla="*/ 67 w 927"/>
              <a:gd name="T81" fmla="*/ 0 h 984"/>
              <a:gd name="T82" fmla="*/ 68 w 927"/>
              <a:gd name="T83" fmla="*/ 12 h 984"/>
              <a:gd name="T84" fmla="*/ 50 w 927"/>
              <a:gd name="T85" fmla="*/ 18 h 984"/>
              <a:gd name="T86" fmla="*/ 21 w 927"/>
              <a:gd name="T87" fmla="*/ 29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7" h="984">
                <a:moveTo>
                  <a:pt x="74" y="0"/>
                </a:moveTo>
                <a:lnTo>
                  <a:pt x="854" y="0"/>
                </a:lnTo>
                <a:lnTo>
                  <a:pt x="854" y="12"/>
                </a:lnTo>
                <a:lnTo>
                  <a:pt x="74" y="12"/>
                </a:lnTo>
                <a:lnTo>
                  <a:pt x="74" y="0"/>
                </a:lnTo>
                <a:close/>
                <a:moveTo>
                  <a:pt x="854" y="0"/>
                </a:moveTo>
                <a:lnTo>
                  <a:pt x="862" y="0"/>
                </a:lnTo>
                <a:lnTo>
                  <a:pt x="869" y="1"/>
                </a:lnTo>
                <a:lnTo>
                  <a:pt x="876" y="4"/>
                </a:lnTo>
                <a:lnTo>
                  <a:pt x="883" y="7"/>
                </a:lnTo>
                <a:lnTo>
                  <a:pt x="889" y="12"/>
                </a:lnTo>
                <a:lnTo>
                  <a:pt x="895" y="17"/>
                </a:lnTo>
                <a:lnTo>
                  <a:pt x="901" y="23"/>
                </a:lnTo>
                <a:lnTo>
                  <a:pt x="908" y="29"/>
                </a:lnTo>
                <a:lnTo>
                  <a:pt x="897" y="36"/>
                </a:lnTo>
                <a:lnTo>
                  <a:pt x="888" y="27"/>
                </a:lnTo>
                <a:lnTo>
                  <a:pt x="877" y="18"/>
                </a:lnTo>
                <a:lnTo>
                  <a:pt x="871" y="17"/>
                </a:lnTo>
                <a:lnTo>
                  <a:pt x="866" y="13"/>
                </a:lnTo>
                <a:lnTo>
                  <a:pt x="860" y="12"/>
                </a:lnTo>
                <a:lnTo>
                  <a:pt x="854" y="12"/>
                </a:lnTo>
                <a:lnTo>
                  <a:pt x="854" y="0"/>
                </a:lnTo>
                <a:close/>
                <a:moveTo>
                  <a:pt x="908" y="29"/>
                </a:moveTo>
                <a:lnTo>
                  <a:pt x="915" y="44"/>
                </a:lnTo>
                <a:lnTo>
                  <a:pt x="923" y="61"/>
                </a:lnTo>
                <a:lnTo>
                  <a:pt x="927" y="79"/>
                </a:lnTo>
                <a:lnTo>
                  <a:pt x="927" y="99"/>
                </a:lnTo>
                <a:lnTo>
                  <a:pt x="915" y="99"/>
                </a:lnTo>
                <a:lnTo>
                  <a:pt x="914" y="80"/>
                </a:lnTo>
                <a:lnTo>
                  <a:pt x="911" y="65"/>
                </a:lnTo>
                <a:lnTo>
                  <a:pt x="905" y="50"/>
                </a:lnTo>
                <a:lnTo>
                  <a:pt x="897" y="36"/>
                </a:lnTo>
                <a:lnTo>
                  <a:pt x="908" y="29"/>
                </a:lnTo>
                <a:close/>
                <a:moveTo>
                  <a:pt x="927" y="99"/>
                </a:moveTo>
                <a:lnTo>
                  <a:pt x="927" y="885"/>
                </a:lnTo>
                <a:lnTo>
                  <a:pt x="915" y="885"/>
                </a:lnTo>
                <a:lnTo>
                  <a:pt x="915" y="99"/>
                </a:lnTo>
                <a:lnTo>
                  <a:pt x="927" y="99"/>
                </a:lnTo>
                <a:close/>
                <a:moveTo>
                  <a:pt x="927" y="885"/>
                </a:moveTo>
                <a:lnTo>
                  <a:pt x="927" y="905"/>
                </a:lnTo>
                <a:lnTo>
                  <a:pt x="923" y="923"/>
                </a:lnTo>
                <a:lnTo>
                  <a:pt x="915" y="940"/>
                </a:lnTo>
                <a:lnTo>
                  <a:pt x="908" y="953"/>
                </a:lnTo>
                <a:lnTo>
                  <a:pt x="897" y="946"/>
                </a:lnTo>
                <a:lnTo>
                  <a:pt x="905" y="934"/>
                </a:lnTo>
                <a:lnTo>
                  <a:pt x="911" y="918"/>
                </a:lnTo>
                <a:lnTo>
                  <a:pt x="914" y="902"/>
                </a:lnTo>
                <a:lnTo>
                  <a:pt x="915" y="885"/>
                </a:lnTo>
                <a:lnTo>
                  <a:pt x="927" y="885"/>
                </a:lnTo>
                <a:close/>
                <a:moveTo>
                  <a:pt x="908" y="953"/>
                </a:moveTo>
                <a:lnTo>
                  <a:pt x="901" y="960"/>
                </a:lnTo>
                <a:lnTo>
                  <a:pt x="895" y="966"/>
                </a:lnTo>
                <a:lnTo>
                  <a:pt x="889" y="972"/>
                </a:lnTo>
                <a:lnTo>
                  <a:pt x="883" y="975"/>
                </a:lnTo>
                <a:lnTo>
                  <a:pt x="876" y="979"/>
                </a:lnTo>
                <a:lnTo>
                  <a:pt x="869" y="981"/>
                </a:lnTo>
                <a:lnTo>
                  <a:pt x="862" y="982"/>
                </a:lnTo>
                <a:lnTo>
                  <a:pt x="854" y="984"/>
                </a:lnTo>
                <a:lnTo>
                  <a:pt x="854" y="970"/>
                </a:lnTo>
                <a:lnTo>
                  <a:pt x="860" y="970"/>
                </a:lnTo>
                <a:lnTo>
                  <a:pt x="866" y="969"/>
                </a:lnTo>
                <a:lnTo>
                  <a:pt x="871" y="967"/>
                </a:lnTo>
                <a:lnTo>
                  <a:pt x="877" y="964"/>
                </a:lnTo>
                <a:lnTo>
                  <a:pt x="888" y="956"/>
                </a:lnTo>
                <a:lnTo>
                  <a:pt x="897" y="946"/>
                </a:lnTo>
                <a:lnTo>
                  <a:pt x="908" y="953"/>
                </a:lnTo>
                <a:close/>
                <a:moveTo>
                  <a:pt x="854" y="984"/>
                </a:moveTo>
                <a:lnTo>
                  <a:pt x="74" y="984"/>
                </a:lnTo>
                <a:lnTo>
                  <a:pt x="74" y="970"/>
                </a:lnTo>
                <a:lnTo>
                  <a:pt x="854" y="970"/>
                </a:lnTo>
                <a:lnTo>
                  <a:pt x="854" y="984"/>
                </a:lnTo>
                <a:close/>
                <a:moveTo>
                  <a:pt x="74" y="984"/>
                </a:moveTo>
                <a:lnTo>
                  <a:pt x="67" y="982"/>
                </a:lnTo>
                <a:lnTo>
                  <a:pt x="59" y="981"/>
                </a:lnTo>
                <a:lnTo>
                  <a:pt x="51" y="979"/>
                </a:lnTo>
                <a:lnTo>
                  <a:pt x="45" y="975"/>
                </a:lnTo>
                <a:lnTo>
                  <a:pt x="38" y="972"/>
                </a:lnTo>
                <a:lnTo>
                  <a:pt x="32" y="966"/>
                </a:lnTo>
                <a:lnTo>
                  <a:pt x="25" y="960"/>
                </a:lnTo>
                <a:lnTo>
                  <a:pt x="21" y="953"/>
                </a:lnTo>
                <a:lnTo>
                  <a:pt x="32" y="946"/>
                </a:lnTo>
                <a:lnTo>
                  <a:pt x="41" y="956"/>
                </a:lnTo>
                <a:lnTo>
                  <a:pt x="50" y="964"/>
                </a:lnTo>
                <a:lnTo>
                  <a:pt x="56" y="967"/>
                </a:lnTo>
                <a:lnTo>
                  <a:pt x="62" y="969"/>
                </a:lnTo>
                <a:lnTo>
                  <a:pt x="68" y="970"/>
                </a:lnTo>
                <a:lnTo>
                  <a:pt x="74" y="970"/>
                </a:lnTo>
                <a:lnTo>
                  <a:pt x="74" y="984"/>
                </a:lnTo>
                <a:close/>
                <a:moveTo>
                  <a:pt x="21" y="953"/>
                </a:moveTo>
                <a:lnTo>
                  <a:pt x="12" y="940"/>
                </a:lnTo>
                <a:lnTo>
                  <a:pt x="6" y="923"/>
                </a:lnTo>
                <a:lnTo>
                  <a:pt x="1" y="905"/>
                </a:lnTo>
                <a:lnTo>
                  <a:pt x="0" y="885"/>
                </a:lnTo>
                <a:lnTo>
                  <a:pt x="12" y="885"/>
                </a:lnTo>
                <a:lnTo>
                  <a:pt x="13" y="902"/>
                </a:lnTo>
                <a:lnTo>
                  <a:pt x="18" y="918"/>
                </a:lnTo>
                <a:lnTo>
                  <a:pt x="22" y="934"/>
                </a:lnTo>
                <a:lnTo>
                  <a:pt x="32" y="946"/>
                </a:lnTo>
                <a:lnTo>
                  <a:pt x="21" y="953"/>
                </a:lnTo>
                <a:close/>
                <a:moveTo>
                  <a:pt x="0" y="885"/>
                </a:moveTo>
                <a:lnTo>
                  <a:pt x="0" y="99"/>
                </a:lnTo>
                <a:lnTo>
                  <a:pt x="12" y="99"/>
                </a:lnTo>
                <a:lnTo>
                  <a:pt x="12" y="885"/>
                </a:lnTo>
                <a:lnTo>
                  <a:pt x="0" y="885"/>
                </a:lnTo>
                <a:close/>
                <a:moveTo>
                  <a:pt x="0" y="99"/>
                </a:moveTo>
                <a:lnTo>
                  <a:pt x="1" y="79"/>
                </a:lnTo>
                <a:lnTo>
                  <a:pt x="6" y="61"/>
                </a:lnTo>
                <a:lnTo>
                  <a:pt x="12" y="44"/>
                </a:lnTo>
                <a:lnTo>
                  <a:pt x="21" y="29"/>
                </a:lnTo>
                <a:lnTo>
                  <a:pt x="32" y="36"/>
                </a:lnTo>
                <a:lnTo>
                  <a:pt x="22" y="50"/>
                </a:lnTo>
                <a:lnTo>
                  <a:pt x="18" y="65"/>
                </a:lnTo>
                <a:lnTo>
                  <a:pt x="13" y="80"/>
                </a:lnTo>
                <a:lnTo>
                  <a:pt x="12" y="99"/>
                </a:lnTo>
                <a:lnTo>
                  <a:pt x="0" y="99"/>
                </a:lnTo>
                <a:close/>
                <a:moveTo>
                  <a:pt x="21" y="29"/>
                </a:moveTo>
                <a:lnTo>
                  <a:pt x="25" y="23"/>
                </a:lnTo>
                <a:lnTo>
                  <a:pt x="32" y="17"/>
                </a:lnTo>
                <a:lnTo>
                  <a:pt x="38" y="12"/>
                </a:lnTo>
                <a:lnTo>
                  <a:pt x="45" y="7"/>
                </a:lnTo>
                <a:lnTo>
                  <a:pt x="51" y="4"/>
                </a:lnTo>
                <a:lnTo>
                  <a:pt x="59" y="1"/>
                </a:lnTo>
                <a:lnTo>
                  <a:pt x="67" y="0"/>
                </a:lnTo>
                <a:lnTo>
                  <a:pt x="74" y="0"/>
                </a:lnTo>
                <a:lnTo>
                  <a:pt x="74" y="12"/>
                </a:lnTo>
                <a:lnTo>
                  <a:pt x="68" y="12"/>
                </a:lnTo>
                <a:lnTo>
                  <a:pt x="62" y="13"/>
                </a:lnTo>
                <a:lnTo>
                  <a:pt x="56" y="17"/>
                </a:lnTo>
                <a:lnTo>
                  <a:pt x="50" y="18"/>
                </a:lnTo>
                <a:lnTo>
                  <a:pt x="41" y="27"/>
                </a:lnTo>
                <a:lnTo>
                  <a:pt x="32" y="36"/>
                </a:lnTo>
                <a:lnTo>
                  <a:pt x="21"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3" name="Rectangle 37"/>
          <p:cNvSpPr>
            <a:spLocks noChangeArrowheads="1"/>
          </p:cNvSpPr>
          <p:nvPr/>
        </p:nvSpPr>
        <p:spPr bwMode="auto">
          <a:xfrm>
            <a:off x="5545138" y="2722563"/>
            <a:ext cx="19050" cy="274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34" name="Freeform 38"/>
          <p:cNvSpPr>
            <a:spLocks/>
          </p:cNvSpPr>
          <p:nvPr/>
        </p:nvSpPr>
        <p:spPr bwMode="auto">
          <a:xfrm>
            <a:off x="5503863" y="2987675"/>
            <a:ext cx="104775" cy="96838"/>
          </a:xfrm>
          <a:custGeom>
            <a:avLst/>
            <a:gdLst>
              <a:gd name="T0" fmla="*/ 66 w 66"/>
              <a:gd name="T1" fmla="*/ 0 h 61"/>
              <a:gd name="T2" fmla="*/ 32 w 66"/>
              <a:gd name="T3" fmla="*/ 61 h 61"/>
              <a:gd name="T4" fmla="*/ 0 w 66"/>
              <a:gd name="T5" fmla="*/ 0 h 61"/>
              <a:gd name="T6" fmla="*/ 66 w 66"/>
              <a:gd name="T7" fmla="*/ 0 h 61"/>
              <a:gd name="T8" fmla="*/ 32 w 66"/>
              <a:gd name="T9" fmla="*/ 61 h 61"/>
              <a:gd name="T10" fmla="*/ 66 w 66"/>
              <a:gd name="T11" fmla="*/ 0 h 61"/>
            </a:gdLst>
            <a:ahLst/>
            <a:cxnLst>
              <a:cxn ang="0">
                <a:pos x="T0" y="T1"/>
              </a:cxn>
              <a:cxn ang="0">
                <a:pos x="T2" y="T3"/>
              </a:cxn>
              <a:cxn ang="0">
                <a:pos x="T4" y="T5"/>
              </a:cxn>
              <a:cxn ang="0">
                <a:pos x="T6" y="T7"/>
              </a:cxn>
              <a:cxn ang="0">
                <a:pos x="T8" y="T9"/>
              </a:cxn>
              <a:cxn ang="0">
                <a:pos x="T10" y="T11"/>
              </a:cxn>
            </a:cxnLst>
            <a:rect l="0" t="0" r="r" b="b"/>
            <a:pathLst>
              <a:path w="66" h="61">
                <a:moveTo>
                  <a:pt x="66" y="0"/>
                </a:moveTo>
                <a:lnTo>
                  <a:pt x="32" y="61"/>
                </a:lnTo>
                <a:lnTo>
                  <a:pt x="0" y="0"/>
                </a:lnTo>
                <a:lnTo>
                  <a:pt x="66" y="0"/>
                </a:lnTo>
                <a:lnTo>
                  <a:pt x="32" y="61"/>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5" name="Freeform 39"/>
          <p:cNvSpPr>
            <a:spLocks noEditPoints="1"/>
          </p:cNvSpPr>
          <p:nvPr/>
        </p:nvSpPr>
        <p:spPr bwMode="auto">
          <a:xfrm>
            <a:off x="4819650" y="3074988"/>
            <a:ext cx="1470025" cy="382587"/>
          </a:xfrm>
          <a:custGeom>
            <a:avLst/>
            <a:gdLst>
              <a:gd name="T0" fmla="*/ 878 w 926"/>
              <a:gd name="T1" fmla="*/ 0 h 241"/>
              <a:gd name="T2" fmla="*/ 50 w 926"/>
              <a:gd name="T3" fmla="*/ 12 h 241"/>
              <a:gd name="T4" fmla="*/ 878 w 926"/>
              <a:gd name="T5" fmla="*/ 0 h 241"/>
              <a:gd name="T6" fmla="*/ 896 w 926"/>
              <a:gd name="T7" fmla="*/ 3 h 241"/>
              <a:gd name="T8" fmla="*/ 913 w 926"/>
              <a:gd name="T9" fmla="*/ 14 h 241"/>
              <a:gd name="T10" fmla="*/ 897 w 926"/>
              <a:gd name="T11" fmla="*/ 19 h 241"/>
              <a:gd name="T12" fmla="*/ 885 w 926"/>
              <a:gd name="T13" fmla="*/ 12 h 241"/>
              <a:gd name="T14" fmla="*/ 878 w 926"/>
              <a:gd name="T15" fmla="*/ 0 h 241"/>
              <a:gd name="T16" fmla="*/ 913 w 926"/>
              <a:gd name="T17" fmla="*/ 14 h 241"/>
              <a:gd name="T18" fmla="*/ 913 w 926"/>
              <a:gd name="T19" fmla="*/ 14 h 241"/>
              <a:gd name="T20" fmla="*/ 919 w 926"/>
              <a:gd name="T21" fmla="*/ 22 h 241"/>
              <a:gd name="T22" fmla="*/ 926 w 926"/>
              <a:gd name="T23" fmla="*/ 40 h 241"/>
              <a:gd name="T24" fmla="*/ 914 w 926"/>
              <a:gd name="T25" fmla="*/ 49 h 241"/>
              <a:gd name="T26" fmla="*/ 911 w 926"/>
              <a:gd name="T27" fmla="*/ 35 h 241"/>
              <a:gd name="T28" fmla="*/ 904 w 926"/>
              <a:gd name="T29" fmla="*/ 23 h 241"/>
              <a:gd name="T30" fmla="*/ 926 w 926"/>
              <a:gd name="T31" fmla="*/ 49 h 241"/>
              <a:gd name="T32" fmla="*/ 914 w 926"/>
              <a:gd name="T33" fmla="*/ 191 h 241"/>
              <a:gd name="T34" fmla="*/ 926 w 926"/>
              <a:gd name="T35" fmla="*/ 49 h 241"/>
              <a:gd name="T36" fmla="*/ 926 w 926"/>
              <a:gd name="T37" fmla="*/ 201 h 241"/>
              <a:gd name="T38" fmla="*/ 919 w 926"/>
              <a:gd name="T39" fmla="*/ 218 h 241"/>
              <a:gd name="T40" fmla="*/ 904 w 926"/>
              <a:gd name="T41" fmla="*/ 217 h 241"/>
              <a:gd name="T42" fmla="*/ 911 w 926"/>
              <a:gd name="T43" fmla="*/ 204 h 241"/>
              <a:gd name="T44" fmla="*/ 914 w 926"/>
              <a:gd name="T45" fmla="*/ 191 h 241"/>
              <a:gd name="T46" fmla="*/ 913 w 926"/>
              <a:gd name="T47" fmla="*/ 226 h 241"/>
              <a:gd name="T48" fmla="*/ 908 w 926"/>
              <a:gd name="T49" fmla="*/ 221 h 241"/>
              <a:gd name="T50" fmla="*/ 913 w 926"/>
              <a:gd name="T51" fmla="*/ 226 h 241"/>
              <a:gd name="T52" fmla="*/ 896 w 926"/>
              <a:gd name="T53" fmla="*/ 236 h 241"/>
              <a:gd name="T54" fmla="*/ 878 w 926"/>
              <a:gd name="T55" fmla="*/ 241 h 241"/>
              <a:gd name="T56" fmla="*/ 885 w 926"/>
              <a:gd name="T57" fmla="*/ 227 h 241"/>
              <a:gd name="T58" fmla="*/ 897 w 926"/>
              <a:gd name="T59" fmla="*/ 221 h 241"/>
              <a:gd name="T60" fmla="*/ 913 w 926"/>
              <a:gd name="T61" fmla="*/ 226 h 241"/>
              <a:gd name="T62" fmla="*/ 50 w 926"/>
              <a:gd name="T63" fmla="*/ 241 h 241"/>
              <a:gd name="T64" fmla="*/ 878 w 926"/>
              <a:gd name="T65" fmla="*/ 229 h 241"/>
              <a:gd name="T66" fmla="*/ 50 w 926"/>
              <a:gd name="T67" fmla="*/ 241 h 241"/>
              <a:gd name="T68" fmla="*/ 31 w 926"/>
              <a:gd name="T69" fmla="*/ 236 h 241"/>
              <a:gd name="T70" fmla="*/ 15 w 926"/>
              <a:gd name="T71" fmla="*/ 226 h 241"/>
              <a:gd name="T72" fmla="*/ 29 w 926"/>
              <a:gd name="T73" fmla="*/ 221 h 241"/>
              <a:gd name="T74" fmla="*/ 43 w 926"/>
              <a:gd name="T75" fmla="*/ 227 h 241"/>
              <a:gd name="T76" fmla="*/ 50 w 926"/>
              <a:gd name="T77" fmla="*/ 241 h 241"/>
              <a:gd name="T78" fmla="*/ 15 w 926"/>
              <a:gd name="T79" fmla="*/ 226 h 241"/>
              <a:gd name="T80" fmla="*/ 15 w 926"/>
              <a:gd name="T81" fmla="*/ 226 h 241"/>
              <a:gd name="T82" fmla="*/ 9 w 926"/>
              <a:gd name="T83" fmla="*/ 218 h 241"/>
              <a:gd name="T84" fmla="*/ 2 w 926"/>
              <a:gd name="T85" fmla="*/ 201 h 241"/>
              <a:gd name="T86" fmla="*/ 12 w 926"/>
              <a:gd name="T87" fmla="*/ 191 h 241"/>
              <a:gd name="T88" fmla="*/ 15 w 926"/>
              <a:gd name="T89" fmla="*/ 204 h 241"/>
              <a:gd name="T90" fmla="*/ 24 w 926"/>
              <a:gd name="T91" fmla="*/ 217 h 241"/>
              <a:gd name="T92" fmla="*/ 0 w 926"/>
              <a:gd name="T93" fmla="*/ 191 h 241"/>
              <a:gd name="T94" fmla="*/ 12 w 926"/>
              <a:gd name="T95" fmla="*/ 49 h 241"/>
              <a:gd name="T96" fmla="*/ 0 w 926"/>
              <a:gd name="T97" fmla="*/ 191 h 241"/>
              <a:gd name="T98" fmla="*/ 2 w 926"/>
              <a:gd name="T99" fmla="*/ 40 h 241"/>
              <a:gd name="T100" fmla="*/ 9 w 926"/>
              <a:gd name="T101" fmla="*/ 22 h 241"/>
              <a:gd name="T102" fmla="*/ 24 w 926"/>
              <a:gd name="T103" fmla="*/ 23 h 241"/>
              <a:gd name="T104" fmla="*/ 15 w 926"/>
              <a:gd name="T105" fmla="*/ 35 h 241"/>
              <a:gd name="T106" fmla="*/ 12 w 926"/>
              <a:gd name="T107" fmla="*/ 49 h 241"/>
              <a:gd name="T108" fmla="*/ 15 w 926"/>
              <a:gd name="T109" fmla="*/ 14 h 241"/>
              <a:gd name="T110" fmla="*/ 20 w 926"/>
              <a:gd name="T111" fmla="*/ 19 h 241"/>
              <a:gd name="T112" fmla="*/ 15 w 926"/>
              <a:gd name="T113" fmla="*/ 14 h 241"/>
              <a:gd name="T114" fmla="*/ 31 w 926"/>
              <a:gd name="T115" fmla="*/ 3 h 241"/>
              <a:gd name="T116" fmla="*/ 50 w 926"/>
              <a:gd name="T117" fmla="*/ 0 h 241"/>
              <a:gd name="T118" fmla="*/ 43 w 926"/>
              <a:gd name="T119" fmla="*/ 12 h 241"/>
              <a:gd name="T120" fmla="*/ 29 w 926"/>
              <a:gd name="T121" fmla="*/ 19 h 241"/>
              <a:gd name="T122" fmla="*/ 15 w 926"/>
              <a:gd name="T123" fmla="*/ 1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6" h="241">
                <a:moveTo>
                  <a:pt x="50" y="0"/>
                </a:moveTo>
                <a:lnTo>
                  <a:pt x="878" y="0"/>
                </a:lnTo>
                <a:lnTo>
                  <a:pt x="878" y="12"/>
                </a:lnTo>
                <a:lnTo>
                  <a:pt x="50" y="12"/>
                </a:lnTo>
                <a:lnTo>
                  <a:pt x="50" y="0"/>
                </a:lnTo>
                <a:close/>
                <a:moveTo>
                  <a:pt x="878" y="0"/>
                </a:moveTo>
                <a:lnTo>
                  <a:pt x="887" y="0"/>
                </a:lnTo>
                <a:lnTo>
                  <a:pt x="896" y="3"/>
                </a:lnTo>
                <a:lnTo>
                  <a:pt x="905" y="8"/>
                </a:lnTo>
                <a:lnTo>
                  <a:pt x="913" y="14"/>
                </a:lnTo>
                <a:lnTo>
                  <a:pt x="904" y="23"/>
                </a:lnTo>
                <a:lnTo>
                  <a:pt x="897" y="19"/>
                </a:lnTo>
                <a:lnTo>
                  <a:pt x="891" y="15"/>
                </a:lnTo>
                <a:lnTo>
                  <a:pt x="885" y="12"/>
                </a:lnTo>
                <a:lnTo>
                  <a:pt x="878" y="12"/>
                </a:lnTo>
                <a:lnTo>
                  <a:pt x="878" y="0"/>
                </a:lnTo>
                <a:close/>
                <a:moveTo>
                  <a:pt x="913" y="14"/>
                </a:moveTo>
                <a:lnTo>
                  <a:pt x="913" y="14"/>
                </a:lnTo>
                <a:lnTo>
                  <a:pt x="908" y="19"/>
                </a:lnTo>
                <a:lnTo>
                  <a:pt x="913" y="14"/>
                </a:lnTo>
                <a:close/>
                <a:moveTo>
                  <a:pt x="913" y="14"/>
                </a:moveTo>
                <a:lnTo>
                  <a:pt x="919" y="22"/>
                </a:lnTo>
                <a:lnTo>
                  <a:pt x="923" y="31"/>
                </a:lnTo>
                <a:lnTo>
                  <a:pt x="926" y="40"/>
                </a:lnTo>
                <a:lnTo>
                  <a:pt x="926" y="49"/>
                </a:lnTo>
                <a:lnTo>
                  <a:pt x="914" y="49"/>
                </a:lnTo>
                <a:lnTo>
                  <a:pt x="914" y="43"/>
                </a:lnTo>
                <a:lnTo>
                  <a:pt x="911" y="35"/>
                </a:lnTo>
                <a:lnTo>
                  <a:pt x="908" y="29"/>
                </a:lnTo>
                <a:lnTo>
                  <a:pt x="904" y="23"/>
                </a:lnTo>
                <a:lnTo>
                  <a:pt x="913" y="14"/>
                </a:lnTo>
                <a:close/>
                <a:moveTo>
                  <a:pt x="926" y="49"/>
                </a:moveTo>
                <a:lnTo>
                  <a:pt x="926" y="191"/>
                </a:lnTo>
                <a:lnTo>
                  <a:pt x="914" y="191"/>
                </a:lnTo>
                <a:lnTo>
                  <a:pt x="914" y="49"/>
                </a:lnTo>
                <a:lnTo>
                  <a:pt x="926" y="49"/>
                </a:lnTo>
                <a:close/>
                <a:moveTo>
                  <a:pt x="926" y="191"/>
                </a:moveTo>
                <a:lnTo>
                  <a:pt x="926" y="201"/>
                </a:lnTo>
                <a:lnTo>
                  <a:pt x="923" y="210"/>
                </a:lnTo>
                <a:lnTo>
                  <a:pt x="919" y="218"/>
                </a:lnTo>
                <a:lnTo>
                  <a:pt x="913" y="226"/>
                </a:lnTo>
                <a:lnTo>
                  <a:pt x="904" y="217"/>
                </a:lnTo>
                <a:lnTo>
                  <a:pt x="908" y="212"/>
                </a:lnTo>
                <a:lnTo>
                  <a:pt x="911" y="204"/>
                </a:lnTo>
                <a:lnTo>
                  <a:pt x="914" y="198"/>
                </a:lnTo>
                <a:lnTo>
                  <a:pt x="914" y="191"/>
                </a:lnTo>
                <a:lnTo>
                  <a:pt x="926" y="191"/>
                </a:lnTo>
                <a:close/>
                <a:moveTo>
                  <a:pt x="913" y="226"/>
                </a:moveTo>
                <a:lnTo>
                  <a:pt x="913" y="226"/>
                </a:lnTo>
                <a:lnTo>
                  <a:pt x="908" y="221"/>
                </a:lnTo>
                <a:lnTo>
                  <a:pt x="913" y="226"/>
                </a:lnTo>
                <a:close/>
                <a:moveTo>
                  <a:pt x="913" y="226"/>
                </a:moveTo>
                <a:lnTo>
                  <a:pt x="905" y="232"/>
                </a:lnTo>
                <a:lnTo>
                  <a:pt x="896" y="236"/>
                </a:lnTo>
                <a:lnTo>
                  <a:pt x="887" y="239"/>
                </a:lnTo>
                <a:lnTo>
                  <a:pt x="878" y="241"/>
                </a:lnTo>
                <a:lnTo>
                  <a:pt x="878" y="229"/>
                </a:lnTo>
                <a:lnTo>
                  <a:pt x="885" y="227"/>
                </a:lnTo>
                <a:lnTo>
                  <a:pt x="891" y="226"/>
                </a:lnTo>
                <a:lnTo>
                  <a:pt x="897" y="221"/>
                </a:lnTo>
                <a:lnTo>
                  <a:pt x="904" y="217"/>
                </a:lnTo>
                <a:lnTo>
                  <a:pt x="913" y="226"/>
                </a:lnTo>
                <a:close/>
                <a:moveTo>
                  <a:pt x="878" y="241"/>
                </a:moveTo>
                <a:lnTo>
                  <a:pt x="50" y="241"/>
                </a:lnTo>
                <a:lnTo>
                  <a:pt x="50" y="229"/>
                </a:lnTo>
                <a:lnTo>
                  <a:pt x="878" y="229"/>
                </a:lnTo>
                <a:lnTo>
                  <a:pt x="878" y="241"/>
                </a:lnTo>
                <a:close/>
                <a:moveTo>
                  <a:pt x="50" y="241"/>
                </a:moveTo>
                <a:lnTo>
                  <a:pt x="40" y="239"/>
                </a:lnTo>
                <a:lnTo>
                  <a:pt x="31" y="236"/>
                </a:lnTo>
                <a:lnTo>
                  <a:pt x="23" y="232"/>
                </a:lnTo>
                <a:lnTo>
                  <a:pt x="15" y="226"/>
                </a:lnTo>
                <a:lnTo>
                  <a:pt x="24" y="217"/>
                </a:lnTo>
                <a:lnTo>
                  <a:pt x="29" y="221"/>
                </a:lnTo>
                <a:lnTo>
                  <a:pt x="35" y="226"/>
                </a:lnTo>
                <a:lnTo>
                  <a:pt x="43" y="227"/>
                </a:lnTo>
                <a:lnTo>
                  <a:pt x="50" y="229"/>
                </a:lnTo>
                <a:lnTo>
                  <a:pt x="50" y="241"/>
                </a:lnTo>
                <a:close/>
                <a:moveTo>
                  <a:pt x="15" y="226"/>
                </a:moveTo>
                <a:lnTo>
                  <a:pt x="15" y="226"/>
                </a:lnTo>
                <a:lnTo>
                  <a:pt x="20" y="221"/>
                </a:lnTo>
                <a:lnTo>
                  <a:pt x="15" y="226"/>
                </a:lnTo>
                <a:close/>
                <a:moveTo>
                  <a:pt x="15" y="226"/>
                </a:moveTo>
                <a:lnTo>
                  <a:pt x="9" y="218"/>
                </a:lnTo>
                <a:lnTo>
                  <a:pt x="5" y="210"/>
                </a:lnTo>
                <a:lnTo>
                  <a:pt x="2" y="201"/>
                </a:lnTo>
                <a:lnTo>
                  <a:pt x="0" y="191"/>
                </a:lnTo>
                <a:lnTo>
                  <a:pt x="12" y="191"/>
                </a:lnTo>
                <a:lnTo>
                  <a:pt x="14" y="198"/>
                </a:lnTo>
                <a:lnTo>
                  <a:pt x="15" y="204"/>
                </a:lnTo>
                <a:lnTo>
                  <a:pt x="20" y="212"/>
                </a:lnTo>
                <a:lnTo>
                  <a:pt x="24" y="217"/>
                </a:lnTo>
                <a:lnTo>
                  <a:pt x="15" y="226"/>
                </a:lnTo>
                <a:close/>
                <a:moveTo>
                  <a:pt x="0" y="191"/>
                </a:moveTo>
                <a:lnTo>
                  <a:pt x="0" y="49"/>
                </a:lnTo>
                <a:lnTo>
                  <a:pt x="12" y="49"/>
                </a:lnTo>
                <a:lnTo>
                  <a:pt x="12" y="191"/>
                </a:lnTo>
                <a:lnTo>
                  <a:pt x="0" y="191"/>
                </a:lnTo>
                <a:close/>
                <a:moveTo>
                  <a:pt x="0" y="49"/>
                </a:moveTo>
                <a:lnTo>
                  <a:pt x="2" y="40"/>
                </a:lnTo>
                <a:lnTo>
                  <a:pt x="5" y="31"/>
                </a:lnTo>
                <a:lnTo>
                  <a:pt x="9" y="22"/>
                </a:lnTo>
                <a:lnTo>
                  <a:pt x="15" y="14"/>
                </a:lnTo>
                <a:lnTo>
                  <a:pt x="24" y="23"/>
                </a:lnTo>
                <a:lnTo>
                  <a:pt x="20" y="29"/>
                </a:lnTo>
                <a:lnTo>
                  <a:pt x="15" y="35"/>
                </a:lnTo>
                <a:lnTo>
                  <a:pt x="14" y="43"/>
                </a:lnTo>
                <a:lnTo>
                  <a:pt x="12" y="49"/>
                </a:lnTo>
                <a:lnTo>
                  <a:pt x="0" y="49"/>
                </a:lnTo>
                <a:close/>
                <a:moveTo>
                  <a:pt x="15" y="14"/>
                </a:moveTo>
                <a:lnTo>
                  <a:pt x="15" y="14"/>
                </a:lnTo>
                <a:lnTo>
                  <a:pt x="20" y="19"/>
                </a:lnTo>
                <a:lnTo>
                  <a:pt x="15" y="14"/>
                </a:lnTo>
                <a:close/>
                <a:moveTo>
                  <a:pt x="15" y="14"/>
                </a:moveTo>
                <a:lnTo>
                  <a:pt x="23" y="8"/>
                </a:lnTo>
                <a:lnTo>
                  <a:pt x="31" y="3"/>
                </a:lnTo>
                <a:lnTo>
                  <a:pt x="40" y="0"/>
                </a:lnTo>
                <a:lnTo>
                  <a:pt x="50" y="0"/>
                </a:lnTo>
                <a:lnTo>
                  <a:pt x="50" y="12"/>
                </a:lnTo>
                <a:lnTo>
                  <a:pt x="43" y="12"/>
                </a:lnTo>
                <a:lnTo>
                  <a:pt x="35" y="15"/>
                </a:lnTo>
                <a:lnTo>
                  <a:pt x="29" y="19"/>
                </a:lnTo>
                <a:lnTo>
                  <a:pt x="24" y="23"/>
                </a:lnTo>
                <a:lnTo>
                  <a:pt x="1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6" name="Rectangle 40"/>
          <p:cNvSpPr>
            <a:spLocks noChangeArrowheads="1"/>
          </p:cNvSpPr>
          <p:nvPr/>
        </p:nvSpPr>
        <p:spPr bwMode="auto">
          <a:xfrm>
            <a:off x="5091113" y="3136900"/>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Arial" charset="0"/>
              </a:rPr>
              <a:t>Reproject</a:t>
            </a:r>
            <a:endParaRPr lang="en-US" sz="2400"/>
          </a:p>
        </p:txBody>
      </p:sp>
      <p:sp>
        <p:nvSpPr>
          <p:cNvPr id="4137" name="Freeform 41"/>
          <p:cNvSpPr>
            <a:spLocks/>
          </p:cNvSpPr>
          <p:nvPr/>
        </p:nvSpPr>
        <p:spPr bwMode="auto">
          <a:xfrm>
            <a:off x="2103438" y="3438525"/>
            <a:ext cx="744537" cy="346075"/>
          </a:xfrm>
          <a:custGeom>
            <a:avLst/>
            <a:gdLst>
              <a:gd name="T0" fmla="*/ 469 w 469"/>
              <a:gd name="T1" fmla="*/ 205 h 218"/>
              <a:gd name="T2" fmla="*/ 5 w 469"/>
              <a:gd name="T3" fmla="*/ 0 h 218"/>
              <a:gd name="T4" fmla="*/ 0 w 469"/>
              <a:gd name="T5" fmla="*/ 10 h 218"/>
              <a:gd name="T6" fmla="*/ 465 w 469"/>
              <a:gd name="T7" fmla="*/ 218 h 218"/>
              <a:gd name="T8" fmla="*/ 469 w 469"/>
              <a:gd name="T9" fmla="*/ 205 h 218"/>
            </a:gdLst>
            <a:ahLst/>
            <a:cxnLst>
              <a:cxn ang="0">
                <a:pos x="T0" y="T1"/>
              </a:cxn>
              <a:cxn ang="0">
                <a:pos x="T2" y="T3"/>
              </a:cxn>
              <a:cxn ang="0">
                <a:pos x="T4" y="T5"/>
              </a:cxn>
              <a:cxn ang="0">
                <a:pos x="T6" y="T7"/>
              </a:cxn>
              <a:cxn ang="0">
                <a:pos x="T8" y="T9"/>
              </a:cxn>
            </a:cxnLst>
            <a:rect l="0" t="0" r="r" b="b"/>
            <a:pathLst>
              <a:path w="469" h="218">
                <a:moveTo>
                  <a:pt x="469" y="205"/>
                </a:moveTo>
                <a:lnTo>
                  <a:pt x="5" y="0"/>
                </a:lnTo>
                <a:lnTo>
                  <a:pt x="0" y="10"/>
                </a:lnTo>
                <a:lnTo>
                  <a:pt x="465" y="218"/>
                </a:lnTo>
                <a:lnTo>
                  <a:pt x="469"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8" name="Freeform 42"/>
          <p:cNvSpPr>
            <a:spLocks/>
          </p:cNvSpPr>
          <p:nvPr/>
        </p:nvSpPr>
        <p:spPr bwMode="auto">
          <a:xfrm>
            <a:off x="2817813" y="3724275"/>
            <a:ext cx="106362" cy="95250"/>
          </a:xfrm>
          <a:custGeom>
            <a:avLst/>
            <a:gdLst>
              <a:gd name="T0" fmla="*/ 26 w 67"/>
              <a:gd name="T1" fmla="*/ 0 h 60"/>
              <a:gd name="T2" fmla="*/ 67 w 67"/>
              <a:gd name="T3" fmla="*/ 54 h 60"/>
              <a:gd name="T4" fmla="*/ 0 w 67"/>
              <a:gd name="T5" fmla="*/ 60 h 60"/>
              <a:gd name="T6" fmla="*/ 26 w 67"/>
              <a:gd name="T7" fmla="*/ 0 h 60"/>
              <a:gd name="T8" fmla="*/ 67 w 67"/>
              <a:gd name="T9" fmla="*/ 54 h 60"/>
              <a:gd name="T10" fmla="*/ 26 w 67"/>
              <a:gd name="T11" fmla="*/ 0 h 60"/>
            </a:gdLst>
            <a:ahLst/>
            <a:cxnLst>
              <a:cxn ang="0">
                <a:pos x="T0" y="T1"/>
              </a:cxn>
              <a:cxn ang="0">
                <a:pos x="T2" y="T3"/>
              </a:cxn>
              <a:cxn ang="0">
                <a:pos x="T4" y="T5"/>
              </a:cxn>
              <a:cxn ang="0">
                <a:pos x="T6" y="T7"/>
              </a:cxn>
              <a:cxn ang="0">
                <a:pos x="T8" y="T9"/>
              </a:cxn>
              <a:cxn ang="0">
                <a:pos x="T10" y="T11"/>
              </a:cxn>
            </a:cxnLst>
            <a:rect l="0" t="0" r="r" b="b"/>
            <a:pathLst>
              <a:path w="67" h="60">
                <a:moveTo>
                  <a:pt x="26" y="0"/>
                </a:moveTo>
                <a:lnTo>
                  <a:pt x="67" y="54"/>
                </a:lnTo>
                <a:lnTo>
                  <a:pt x="0" y="60"/>
                </a:lnTo>
                <a:lnTo>
                  <a:pt x="26" y="0"/>
                </a:lnTo>
                <a:lnTo>
                  <a:pt x="67" y="54"/>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9" name="Freeform 43"/>
          <p:cNvSpPr>
            <a:spLocks/>
          </p:cNvSpPr>
          <p:nvPr/>
        </p:nvSpPr>
        <p:spPr bwMode="auto">
          <a:xfrm>
            <a:off x="4814888" y="3438525"/>
            <a:ext cx="744537" cy="346075"/>
          </a:xfrm>
          <a:custGeom>
            <a:avLst/>
            <a:gdLst>
              <a:gd name="T0" fmla="*/ 5 w 469"/>
              <a:gd name="T1" fmla="*/ 218 h 218"/>
              <a:gd name="T2" fmla="*/ 469 w 469"/>
              <a:gd name="T3" fmla="*/ 10 h 218"/>
              <a:gd name="T4" fmla="*/ 465 w 469"/>
              <a:gd name="T5" fmla="*/ 0 h 218"/>
              <a:gd name="T6" fmla="*/ 0 w 469"/>
              <a:gd name="T7" fmla="*/ 205 h 218"/>
              <a:gd name="T8" fmla="*/ 5 w 469"/>
              <a:gd name="T9" fmla="*/ 218 h 218"/>
            </a:gdLst>
            <a:ahLst/>
            <a:cxnLst>
              <a:cxn ang="0">
                <a:pos x="T0" y="T1"/>
              </a:cxn>
              <a:cxn ang="0">
                <a:pos x="T2" y="T3"/>
              </a:cxn>
              <a:cxn ang="0">
                <a:pos x="T4" y="T5"/>
              </a:cxn>
              <a:cxn ang="0">
                <a:pos x="T6" y="T7"/>
              </a:cxn>
              <a:cxn ang="0">
                <a:pos x="T8" y="T9"/>
              </a:cxn>
            </a:cxnLst>
            <a:rect l="0" t="0" r="r" b="b"/>
            <a:pathLst>
              <a:path w="469" h="218">
                <a:moveTo>
                  <a:pt x="5" y="218"/>
                </a:moveTo>
                <a:lnTo>
                  <a:pt x="469" y="10"/>
                </a:lnTo>
                <a:lnTo>
                  <a:pt x="465" y="0"/>
                </a:lnTo>
                <a:lnTo>
                  <a:pt x="0" y="205"/>
                </a:lnTo>
                <a:lnTo>
                  <a:pt x="5" y="2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0" name="Freeform 44"/>
          <p:cNvSpPr>
            <a:spLocks/>
          </p:cNvSpPr>
          <p:nvPr/>
        </p:nvSpPr>
        <p:spPr bwMode="auto">
          <a:xfrm>
            <a:off x="4740275" y="3724275"/>
            <a:ext cx="106363" cy="95250"/>
          </a:xfrm>
          <a:custGeom>
            <a:avLst/>
            <a:gdLst>
              <a:gd name="T0" fmla="*/ 67 w 67"/>
              <a:gd name="T1" fmla="*/ 60 h 60"/>
              <a:gd name="T2" fmla="*/ 0 w 67"/>
              <a:gd name="T3" fmla="*/ 54 h 60"/>
              <a:gd name="T4" fmla="*/ 41 w 67"/>
              <a:gd name="T5" fmla="*/ 0 h 60"/>
              <a:gd name="T6" fmla="*/ 67 w 67"/>
              <a:gd name="T7" fmla="*/ 60 h 60"/>
              <a:gd name="T8" fmla="*/ 0 w 67"/>
              <a:gd name="T9" fmla="*/ 54 h 60"/>
              <a:gd name="T10" fmla="*/ 67 w 67"/>
              <a:gd name="T11" fmla="*/ 60 h 60"/>
            </a:gdLst>
            <a:ahLst/>
            <a:cxnLst>
              <a:cxn ang="0">
                <a:pos x="T0" y="T1"/>
              </a:cxn>
              <a:cxn ang="0">
                <a:pos x="T2" y="T3"/>
              </a:cxn>
              <a:cxn ang="0">
                <a:pos x="T4" y="T5"/>
              </a:cxn>
              <a:cxn ang="0">
                <a:pos x="T6" y="T7"/>
              </a:cxn>
              <a:cxn ang="0">
                <a:pos x="T8" y="T9"/>
              </a:cxn>
              <a:cxn ang="0">
                <a:pos x="T10" y="T11"/>
              </a:cxn>
            </a:cxnLst>
            <a:rect l="0" t="0" r="r" b="b"/>
            <a:pathLst>
              <a:path w="67" h="60">
                <a:moveTo>
                  <a:pt x="67" y="60"/>
                </a:moveTo>
                <a:lnTo>
                  <a:pt x="0" y="54"/>
                </a:lnTo>
                <a:lnTo>
                  <a:pt x="41" y="0"/>
                </a:lnTo>
                <a:lnTo>
                  <a:pt x="67" y="60"/>
                </a:lnTo>
                <a:lnTo>
                  <a:pt x="0" y="54"/>
                </a:lnTo>
                <a:lnTo>
                  <a:pt x="6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1" name="Rectangle 45"/>
          <p:cNvSpPr>
            <a:spLocks noChangeArrowheads="1"/>
          </p:cNvSpPr>
          <p:nvPr/>
        </p:nvSpPr>
        <p:spPr bwMode="auto">
          <a:xfrm>
            <a:off x="3055938" y="3822700"/>
            <a:ext cx="1568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b="1">
                <a:solidFill>
                  <a:srgbClr val="000000"/>
                </a:solidFill>
                <a:latin typeface="Arial" charset="0"/>
              </a:rPr>
              <a:t>Compare Rating</a:t>
            </a:r>
            <a:endParaRPr lang="en-US" sz="2400"/>
          </a:p>
        </p:txBody>
      </p:sp>
      <p:sp>
        <p:nvSpPr>
          <p:cNvPr id="4142" name="Rectangle 46"/>
          <p:cNvSpPr>
            <a:spLocks noChangeArrowheads="1"/>
          </p:cNvSpPr>
          <p:nvPr/>
        </p:nvSpPr>
        <p:spPr bwMode="auto">
          <a:xfrm>
            <a:off x="3821113" y="2722563"/>
            <a:ext cx="22225" cy="274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43" name="Freeform 47"/>
          <p:cNvSpPr>
            <a:spLocks/>
          </p:cNvSpPr>
          <p:nvPr/>
        </p:nvSpPr>
        <p:spPr bwMode="auto">
          <a:xfrm>
            <a:off x="3779838" y="2987675"/>
            <a:ext cx="104775" cy="96838"/>
          </a:xfrm>
          <a:custGeom>
            <a:avLst/>
            <a:gdLst>
              <a:gd name="T0" fmla="*/ 66 w 66"/>
              <a:gd name="T1" fmla="*/ 0 h 61"/>
              <a:gd name="T2" fmla="*/ 32 w 66"/>
              <a:gd name="T3" fmla="*/ 61 h 61"/>
              <a:gd name="T4" fmla="*/ 0 w 66"/>
              <a:gd name="T5" fmla="*/ 0 h 61"/>
              <a:gd name="T6" fmla="*/ 66 w 66"/>
              <a:gd name="T7" fmla="*/ 0 h 61"/>
              <a:gd name="T8" fmla="*/ 32 w 66"/>
              <a:gd name="T9" fmla="*/ 61 h 61"/>
              <a:gd name="T10" fmla="*/ 66 w 66"/>
              <a:gd name="T11" fmla="*/ 0 h 61"/>
            </a:gdLst>
            <a:ahLst/>
            <a:cxnLst>
              <a:cxn ang="0">
                <a:pos x="T0" y="T1"/>
              </a:cxn>
              <a:cxn ang="0">
                <a:pos x="T2" y="T3"/>
              </a:cxn>
              <a:cxn ang="0">
                <a:pos x="T4" y="T5"/>
              </a:cxn>
              <a:cxn ang="0">
                <a:pos x="T6" y="T7"/>
              </a:cxn>
              <a:cxn ang="0">
                <a:pos x="T8" y="T9"/>
              </a:cxn>
              <a:cxn ang="0">
                <a:pos x="T10" y="T11"/>
              </a:cxn>
            </a:cxnLst>
            <a:rect l="0" t="0" r="r" b="b"/>
            <a:pathLst>
              <a:path w="66" h="61">
                <a:moveTo>
                  <a:pt x="66" y="0"/>
                </a:moveTo>
                <a:lnTo>
                  <a:pt x="32" y="61"/>
                </a:lnTo>
                <a:lnTo>
                  <a:pt x="0" y="0"/>
                </a:lnTo>
                <a:lnTo>
                  <a:pt x="66" y="0"/>
                </a:lnTo>
                <a:lnTo>
                  <a:pt x="32" y="61"/>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4" name="Rectangle 48"/>
          <p:cNvSpPr>
            <a:spLocks noChangeArrowheads="1"/>
          </p:cNvSpPr>
          <p:nvPr/>
        </p:nvSpPr>
        <p:spPr bwMode="auto">
          <a:xfrm>
            <a:off x="3821113" y="4173538"/>
            <a:ext cx="22225" cy="184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45" name="Freeform 49"/>
          <p:cNvSpPr>
            <a:spLocks/>
          </p:cNvSpPr>
          <p:nvPr/>
        </p:nvSpPr>
        <p:spPr bwMode="auto">
          <a:xfrm>
            <a:off x="3779838" y="4349750"/>
            <a:ext cx="104775" cy="95250"/>
          </a:xfrm>
          <a:custGeom>
            <a:avLst/>
            <a:gdLst>
              <a:gd name="T0" fmla="*/ 66 w 66"/>
              <a:gd name="T1" fmla="*/ 0 h 60"/>
              <a:gd name="T2" fmla="*/ 32 w 66"/>
              <a:gd name="T3" fmla="*/ 60 h 60"/>
              <a:gd name="T4" fmla="*/ 0 w 66"/>
              <a:gd name="T5" fmla="*/ 0 h 60"/>
              <a:gd name="T6" fmla="*/ 66 w 66"/>
              <a:gd name="T7" fmla="*/ 0 h 60"/>
              <a:gd name="T8" fmla="*/ 32 w 66"/>
              <a:gd name="T9" fmla="*/ 60 h 60"/>
              <a:gd name="T10" fmla="*/ 66 w 66"/>
              <a:gd name="T11" fmla="*/ 0 h 60"/>
            </a:gdLst>
            <a:ahLst/>
            <a:cxnLst>
              <a:cxn ang="0">
                <a:pos x="T0" y="T1"/>
              </a:cxn>
              <a:cxn ang="0">
                <a:pos x="T2" y="T3"/>
              </a:cxn>
              <a:cxn ang="0">
                <a:pos x="T4" y="T5"/>
              </a:cxn>
              <a:cxn ang="0">
                <a:pos x="T6" y="T7"/>
              </a:cxn>
              <a:cxn ang="0">
                <a:pos x="T8" y="T9"/>
              </a:cxn>
              <a:cxn ang="0">
                <a:pos x="T10" y="T11"/>
              </a:cxn>
            </a:cxnLst>
            <a:rect l="0" t="0" r="r" b="b"/>
            <a:pathLst>
              <a:path w="66" h="60">
                <a:moveTo>
                  <a:pt x="66" y="0"/>
                </a:moveTo>
                <a:lnTo>
                  <a:pt x="32" y="60"/>
                </a:lnTo>
                <a:lnTo>
                  <a:pt x="0" y="0"/>
                </a:lnTo>
                <a:lnTo>
                  <a:pt x="66" y="0"/>
                </a:lnTo>
                <a:lnTo>
                  <a:pt x="32" y="60"/>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6" name="Rectangle 50"/>
          <p:cNvSpPr>
            <a:spLocks noChangeArrowheads="1"/>
          </p:cNvSpPr>
          <p:nvPr/>
        </p:nvSpPr>
        <p:spPr bwMode="auto">
          <a:xfrm>
            <a:off x="5233988" y="1666875"/>
            <a:ext cx="6619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FF"/>
                </a:solidFill>
                <a:latin typeface="Arial" charset="0"/>
              </a:rPr>
              <a:t>8 km/pix</a:t>
            </a:r>
            <a:endParaRPr lang="en-US" sz="2400"/>
          </a:p>
        </p:txBody>
      </p:sp>
      <p:pic>
        <p:nvPicPr>
          <p:cNvPr id="4147"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228600"/>
            <a:ext cx="1882775" cy="15875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48"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0" y="1727200"/>
            <a:ext cx="1882775" cy="15906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49"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6913" y="3233738"/>
            <a:ext cx="1881187" cy="15875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150"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0" y="4724400"/>
            <a:ext cx="1882775" cy="15875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51" name="AutoShape 55"/>
          <p:cNvSpPr>
            <a:spLocks noChangeArrowheads="1"/>
          </p:cNvSpPr>
          <p:nvPr/>
        </p:nvSpPr>
        <p:spPr bwMode="auto">
          <a:xfrm>
            <a:off x="2209800" y="4460875"/>
            <a:ext cx="3238500" cy="644525"/>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800" b="1">
                <a:latin typeface="Arial" charset="0"/>
              </a:rPr>
              <a:t>Pixel in Global Composite</a:t>
            </a:r>
          </a:p>
          <a:p>
            <a:pPr algn="ctr"/>
            <a:r>
              <a:rPr lang="en-US" sz="1600">
                <a:latin typeface="Arial" charset="0"/>
              </a:rPr>
              <a:t>7920</a:t>
            </a:r>
            <a:r>
              <a:rPr lang="en-US" sz="1600" b="1">
                <a:latin typeface="Symbol" charset="0"/>
                <a:sym typeface="Symbol" charset="0"/>
              </a:rPr>
              <a:t></a:t>
            </a:r>
            <a:r>
              <a:rPr lang="en-US" sz="1600">
                <a:latin typeface="Arial" charset="0"/>
              </a:rPr>
              <a:t>3960 pixels @ 5 km/pix</a:t>
            </a:r>
          </a:p>
        </p:txBody>
      </p:sp>
      <p:graphicFrame>
        <p:nvGraphicFramePr>
          <p:cNvPr id="4152" name="Object 56"/>
          <p:cNvGraphicFramePr>
            <a:graphicFrameLocks noChangeAspect="1"/>
          </p:cNvGraphicFramePr>
          <p:nvPr/>
        </p:nvGraphicFramePr>
        <p:xfrm>
          <a:off x="1066800" y="5486400"/>
          <a:ext cx="5791200" cy="752475"/>
        </p:xfrm>
        <a:graphic>
          <a:graphicData uri="http://schemas.openxmlformats.org/presentationml/2006/ole">
            <mc:AlternateContent xmlns:mc="http://schemas.openxmlformats.org/markup-compatibility/2006">
              <mc:Choice xmlns:v="urn:schemas-microsoft-com:vml" Requires="v">
                <p:oleObj spid="_x0000_s3098" name="Equation" r:id="rId7" imgW="4597200" imgH="596880" progId="Equation.3">
                  <p:embed/>
                </p:oleObj>
              </mc:Choice>
              <mc:Fallback>
                <p:oleObj name="Equation" r:id="rId7" imgW="4597200" imgH="5968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486400"/>
                        <a:ext cx="5791200" cy="752475"/>
                      </a:xfrm>
                      <a:prstGeom prst="rect">
                        <a:avLst/>
                      </a:prstGeom>
                      <a:solidFill>
                        <a:srgbClr val="FFCC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332482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1" y="196890"/>
            <a:ext cx="8917681" cy="1143000"/>
          </a:xfrm>
        </p:spPr>
        <p:txBody>
          <a:bodyPr>
            <a:normAutofit/>
          </a:bodyPr>
          <a:lstStyle/>
          <a:p>
            <a:r>
              <a:rPr lang="en-US" sz="2800" dirty="0" smtClean="0">
                <a:solidFill>
                  <a:srgbClr val="FFFF00"/>
                </a:solidFill>
              </a:rPr>
              <a:t>Relative time of satellite scans to reference (EPIC image time)</a:t>
            </a:r>
            <a:endParaRPr lang="en-US" sz="2800" dirty="0">
              <a:solidFill>
                <a:srgbClr val="FFFF00"/>
              </a:solidFill>
            </a:endParaRPr>
          </a:p>
        </p:txBody>
      </p:sp>
      <p:pic>
        <p:nvPicPr>
          <p:cNvPr id="4" name="Picture 3" descr="2015_248_RelTim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6785"/>
            <a:ext cx="9144000" cy="4987636"/>
          </a:xfrm>
          <a:prstGeom prst="rect">
            <a:avLst/>
          </a:prstGeom>
        </p:spPr>
      </p:pic>
      <p:sp>
        <p:nvSpPr>
          <p:cNvPr id="5" name="TextBox 4"/>
          <p:cNvSpPr txBox="1"/>
          <p:nvPr/>
        </p:nvSpPr>
        <p:spPr>
          <a:xfrm>
            <a:off x="1387800" y="1745219"/>
            <a:ext cx="6879866" cy="2554545"/>
          </a:xfrm>
          <a:prstGeom prst="rect">
            <a:avLst/>
          </a:prstGeom>
          <a:solidFill>
            <a:schemeClr val="bg1"/>
          </a:solidFill>
        </p:spPr>
        <p:txBody>
          <a:bodyPr wrap="square" rtlCol="0">
            <a:spAutoFit/>
          </a:bodyPr>
          <a:lstStyle/>
          <a:p>
            <a:r>
              <a:rPr lang="en-US" sz="3200" dirty="0" smtClean="0"/>
              <a:t>Over 72 percent of satellite scan times within 1 h of reference time</a:t>
            </a:r>
          </a:p>
          <a:p>
            <a:endParaRPr lang="en-US" sz="3200" dirty="0" smtClean="0"/>
          </a:p>
          <a:p>
            <a:r>
              <a:rPr lang="en-US" sz="3200" dirty="0" smtClean="0"/>
              <a:t>92 percent of scan times are within 2 h of reference time</a:t>
            </a:r>
            <a:endParaRPr lang="en-US" sz="3200" dirty="0"/>
          </a:p>
        </p:txBody>
      </p:sp>
      <p:sp>
        <p:nvSpPr>
          <p:cNvPr id="3" name="TextBox 2"/>
          <p:cNvSpPr txBox="1"/>
          <p:nvPr/>
        </p:nvSpPr>
        <p:spPr>
          <a:xfrm>
            <a:off x="1479562" y="5816670"/>
            <a:ext cx="6337456" cy="646331"/>
          </a:xfrm>
          <a:prstGeom prst="rect">
            <a:avLst/>
          </a:prstGeom>
          <a:noFill/>
        </p:spPr>
        <p:txBody>
          <a:bodyPr wrap="square" rtlCol="0">
            <a:spAutoFit/>
          </a:bodyPr>
          <a:lstStyle/>
          <a:p>
            <a:r>
              <a:rPr lang="en-US" dirty="0" smtClean="0">
                <a:solidFill>
                  <a:schemeClr val="bg1"/>
                </a:solidFill>
              </a:rPr>
              <a:t>• Issues with INSAT infrared channels affects retrievals, replace with Meteosat-8</a:t>
            </a:r>
            <a:endParaRPr lang="en-US" dirty="0">
              <a:solidFill>
                <a:schemeClr val="bg1"/>
              </a:solidFill>
            </a:endParaRPr>
          </a:p>
        </p:txBody>
      </p:sp>
    </p:spTree>
    <p:extLst>
      <p:ext uri="{BB962C8B-B14F-4D97-AF65-F5344CB8AC3E}">
        <p14:creationId xmlns:p14="http://schemas.microsoft.com/office/powerpoint/2010/main" val="2739886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100"/>
            <a:ext cx="8229600" cy="1143000"/>
          </a:xfrm>
        </p:spPr>
        <p:txBody>
          <a:bodyPr>
            <a:normAutofit/>
          </a:bodyPr>
          <a:lstStyle/>
          <a:p>
            <a:r>
              <a:rPr lang="en-US" sz="3200" dirty="0" smtClean="0">
                <a:solidFill>
                  <a:srgbClr val="FFFF00"/>
                </a:solidFill>
                <a:latin typeface="+mn-lt"/>
              </a:rPr>
              <a:t>Satellite radiance/BT and cloud properties</a:t>
            </a:r>
            <a:endParaRPr lang="en-US" sz="3200" dirty="0">
              <a:solidFill>
                <a:srgbClr val="FFFF00"/>
              </a:solidFill>
              <a:latin typeface="+mn-lt"/>
            </a:endParaRPr>
          </a:p>
        </p:txBody>
      </p:sp>
      <p:pic>
        <p:nvPicPr>
          <p:cNvPr id="4" name="Picture 3" descr="cloudphase2015.24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924796"/>
            <a:ext cx="8381999" cy="5486400"/>
          </a:xfrm>
          <a:prstGeom prst="rect">
            <a:avLst/>
          </a:prstGeom>
        </p:spPr>
      </p:pic>
      <p:sp>
        <p:nvSpPr>
          <p:cNvPr id="5" name="TextBox 4"/>
          <p:cNvSpPr txBox="1"/>
          <p:nvPr/>
        </p:nvSpPr>
        <p:spPr>
          <a:xfrm>
            <a:off x="2034520" y="6148555"/>
            <a:ext cx="4859521" cy="369332"/>
          </a:xfrm>
          <a:prstGeom prst="rect">
            <a:avLst/>
          </a:prstGeom>
          <a:solidFill>
            <a:schemeClr val="bg1"/>
          </a:solidFill>
        </p:spPr>
        <p:txBody>
          <a:bodyPr wrap="square" rtlCol="0">
            <a:spAutoFit/>
          </a:bodyPr>
          <a:lstStyle/>
          <a:p>
            <a:r>
              <a:rPr lang="en-US" dirty="0" smtClean="0"/>
              <a:t>      snow     </a:t>
            </a:r>
            <a:r>
              <a:rPr lang="en-US" dirty="0" err="1" smtClean="0"/>
              <a:t>liq</a:t>
            </a:r>
            <a:r>
              <a:rPr lang="en-US" dirty="0" smtClean="0"/>
              <a:t> </a:t>
            </a:r>
            <a:r>
              <a:rPr lang="en-US" dirty="0" err="1" smtClean="0"/>
              <a:t>cld</a:t>
            </a:r>
            <a:r>
              <a:rPr lang="en-US" dirty="0" smtClean="0"/>
              <a:t>   ice </a:t>
            </a:r>
            <a:r>
              <a:rPr lang="en-US" dirty="0" err="1" smtClean="0"/>
              <a:t>cld</a:t>
            </a:r>
            <a:r>
              <a:rPr lang="en-US" dirty="0" smtClean="0"/>
              <a:t>   no ret     clear       bad</a:t>
            </a:r>
            <a:endParaRPr lang="en-US" dirty="0"/>
          </a:p>
        </p:txBody>
      </p:sp>
    </p:spTree>
    <p:extLst>
      <p:ext uri="{BB962C8B-B14F-4D97-AF65-F5344CB8AC3E}">
        <p14:creationId xmlns:p14="http://schemas.microsoft.com/office/powerpoint/2010/main" val="38879805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14300"/>
            <a:ext cx="7772400" cy="381000"/>
          </a:xfrm>
        </p:spPr>
        <p:txBody>
          <a:bodyPr/>
          <a:lstStyle/>
          <a:p>
            <a:r>
              <a:rPr lang="en-US" sz="2400" dirty="0"/>
              <a:t>Producing EPIC Composites</a:t>
            </a:r>
          </a:p>
        </p:txBody>
      </p:sp>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l="3490" t="5376" r="3490"/>
          <a:stretch>
            <a:fillRect/>
          </a:stretch>
        </p:blipFill>
        <p:spPr bwMode="auto">
          <a:xfrm>
            <a:off x="3605213" y="1177925"/>
            <a:ext cx="2849032" cy="1879220"/>
          </a:xfrm>
          <a:prstGeom prst="rect">
            <a:avLst/>
          </a:prstGeom>
          <a:solidFill>
            <a:srgbClr val="F2F2F2"/>
          </a:solidFill>
          <a:ln>
            <a:noFill/>
          </a:ln>
          <a:effectLst/>
        </p:spPr>
      </p:pic>
      <p:pic>
        <p:nvPicPr>
          <p:cNvPr id="5131" name="Picture 11"/>
          <p:cNvPicPr>
            <a:picLocks noChangeAspect="1" noChangeArrowheads="1"/>
          </p:cNvPicPr>
          <p:nvPr/>
        </p:nvPicPr>
        <p:blipFill>
          <a:blip r:embed="rId4">
            <a:extLst>
              <a:ext uri="{28A0092B-C50C-407E-A947-70E740481C1C}">
                <a14:useLocalDpi xmlns:a14="http://schemas.microsoft.com/office/drawing/2010/main" val="0"/>
              </a:ext>
            </a:extLst>
          </a:blip>
          <a:srcRect r="50731"/>
          <a:stretch>
            <a:fillRect/>
          </a:stretch>
        </p:blipFill>
        <p:spPr bwMode="auto">
          <a:xfrm>
            <a:off x="6858000" y="1177925"/>
            <a:ext cx="2207120" cy="1597022"/>
          </a:xfrm>
          <a:prstGeom prst="rect">
            <a:avLst/>
          </a:prstGeom>
          <a:solidFill>
            <a:srgbClr val="F2F2F2"/>
          </a:solidFill>
          <a:ln>
            <a:noFill/>
          </a:ln>
          <a:effectLst/>
        </p:spPr>
      </p:pic>
      <p:pic>
        <p:nvPicPr>
          <p:cNvPr id="5132" name="Picture 12"/>
          <p:cNvPicPr>
            <a:picLocks noChangeAspect="1" noChangeArrowheads="1"/>
          </p:cNvPicPr>
          <p:nvPr/>
        </p:nvPicPr>
        <p:blipFill>
          <a:blip r:embed="rId5">
            <a:extLst>
              <a:ext uri="{28A0092B-C50C-407E-A947-70E740481C1C}">
                <a14:useLocalDpi xmlns:a14="http://schemas.microsoft.com/office/drawing/2010/main" val="0"/>
              </a:ext>
            </a:extLst>
          </a:blip>
          <a:srcRect l="15465" r="12653"/>
          <a:stretch>
            <a:fillRect/>
          </a:stretch>
        </p:blipFill>
        <p:spPr bwMode="auto">
          <a:xfrm>
            <a:off x="152400" y="990600"/>
            <a:ext cx="3257550"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5133" name="Object 13"/>
          <p:cNvGraphicFramePr>
            <a:graphicFrameLocks noChangeAspect="1"/>
          </p:cNvGraphicFramePr>
          <p:nvPr>
            <p:extLst>
              <p:ext uri="{D42A27DB-BD31-4B8C-83A1-F6EECF244321}">
                <p14:modId xmlns:p14="http://schemas.microsoft.com/office/powerpoint/2010/main" val="3676917662"/>
              </p:ext>
            </p:extLst>
          </p:nvPr>
        </p:nvGraphicFramePr>
        <p:xfrm>
          <a:off x="4259672" y="764530"/>
          <a:ext cx="3056990" cy="252412"/>
        </p:xfrm>
        <a:graphic>
          <a:graphicData uri="http://schemas.openxmlformats.org/presentationml/2006/ole">
            <mc:AlternateContent xmlns:mc="http://schemas.openxmlformats.org/markup-compatibility/2006">
              <mc:Choice xmlns:v="urn:schemas-microsoft-com:vml" Requires="v">
                <p:oleObj spid="_x0000_s4122" name="Equation" r:id="rId6" imgW="2768400" imgH="228600" progId="Equation.3">
                  <p:embed/>
                </p:oleObj>
              </mc:Choice>
              <mc:Fallback>
                <p:oleObj name="Equation" r:id="rId6" imgW="27684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9672" y="764530"/>
                        <a:ext cx="3056990" cy="252412"/>
                      </a:xfrm>
                      <a:prstGeom prst="rect">
                        <a:avLst/>
                      </a:prstGeom>
                      <a:noFill/>
                      <a:ln>
                        <a:noFill/>
                      </a:ln>
                      <a:effectLst/>
                    </p:spPr>
                  </p:pic>
                </p:oleObj>
              </mc:Fallback>
            </mc:AlternateContent>
          </a:graphicData>
        </a:graphic>
      </p:graphicFrame>
      <p:pic>
        <p:nvPicPr>
          <p:cNvPr id="5147" name="Picture 27"/>
          <p:cNvPicPr>
            <a:picLocks noChangeAspect="1" noChangeArrowheads="1"/>
          </p:cNvPicPr>
          <p:nvPr/>
        </p:nvPicPr>
        <p:blipFill>
          <a:blip r:embed="rId8">
            <a:extLst>
              <a:ext uri="{28A0092B-C50C-407E-A947-70E740481C1C}">
                <a14:useLocalDpi xmlns:a14="http://schemas.microsoft.com/office/drawing/2010/main" val="0"/>
              </a:ext>
            </a:extLst>
          </a:blip>
          <a:srcRect l="3865" t="20512" r="16425"/>
          <a:stretch>
            <a:fillRect/>
          </a:stretch>
        </p:blipFill>
        <p:spPr bwMode="auto">
          <a:xfrm>
            <a:off x="6248400" y="4114800"/>
            <a:ext cx="25130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22"/>
          <p:cNvPicPr>
            <a:picLocks noChangeAspect="1" noChangeArrowheads="1"/>
          </p:cNvPicPr>
          <p:nvPr/>
        </p:nvPicPr>
        <p:blipFill>
          <a:blip r:embed="rId9">
            <a:extLst>
              <a:ext uri="{28A0092B-C50C-407E-A947-70E740481C1C}">
                <a14:useLocalDpi xmlns:a14="http://schemas.microsoft.com/office/drawing/2010/main" val="0"/>
              </a:ext>
            </a:extLst>
          </a:blip>
          <a:srcRect l="7730" t="20512" r="17392" b="4103"/>
          <a:stretch>
            <a:fillRect/>
          </a:stretch>
        </p:blipFill>
        <p:spPr bwMode="auto">
          <a:xfrm>
            <a:off x="228600" y="4038600"/>
            <a:ext cx="2360613"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2" name="Text Box 32"/>
          <p:cNvSpPr txBox="1">
            <a:spLocks noChangeArrowheads="1"/>
          </p:cNvSpPr>
          <p:nvPr/>
        </p:nvSpPr>
        <p:spPr bwMode="auto">
          <a:xfrm>
            <a:off x="7239000" y="838200"/>
            <a:ext cx="1152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PSF weights, %</a:t>
            </a:r>
          </a:p>
        </p:txBody>
      </p:sp>
      <p:sp>
        <p:nvSpPr>
          <p:cNvPr id="5153" name="Text Box 33"/>
          <p:cNvSpPr txBox="1">
            <a:spLocks noChangeArrowheads="1"/>
          </p:cNvSpPr>
          <p:nvPr/>
        </p:nvSpPr>
        <p:spPr bwMode="auto">
          <a:xfrm>
            <a:off x="685800" y="3716930"/>
            <a:ext cx="15733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PSF weights, %</a:t>
            </a:r>
          </a:p>
        </p:txBody>
      </p:sp>
      <p:sp>
        <p:nvSpPr>
          <p:cNvPr id="5154" name="Text Box 34"/>
          <p:cNvSpPr txBox="1">
            <a:spLocks noChangeArrowheads="1"/>
          </p:cNvSpPr>
          <p:nvPr/>
        </p:nvSpPr>
        <p:spPr bwMode="auto">
          <a:xfrm>
            <a:off x="6639763" y="3793130"/>
            <a:ext cx="1528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Half-pixel weights, %</a:t>
            </a:r>
          </a:p>
        </p:txBody>
      </p:sp>
      <p:grpSp>
        <p:nvGrpSpPr>
          <p:cNvPr id="5212" name="Group 92"/>
          <p:cNvGrpSpPr>
            <a:grpSpLocks/>
          </p:cNvGrpSpPr>
          <p:nvPr/>
        </p:nvGrpSpPr>
        <p:grpSpPr bwMode="auto">
          <a:xfrm>
            <a:off x="3200400" y="3352800"/>
            <a:ext cx="1219200" cy="914400"/>
            <a:chOff x="2208" y="2112"/>
            <a:chExt cx="768" cy="576"/>
          </a:xfrm>
        </p:grpSpPr>
        <p:sp>
          <p:nvSpPr>
            <p:cNvPr id="5160" name="Line 40"/>
            <p:cNvSpPr>
              <a:spLocks noChangeShapeType="1"/>
            </p:cNvSpPr>
            <p:nvPr/>
          </p:nvSpPr>
          <p:spPr bwMode="auto">
            <a:xfrm>
              <a:off x="2208" y="2160"/>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62" name="Line 42"/>
            <p:cNvSpPr>
              <a:spLocks noChangeShapeType="1"/>
            </p:cNvSpPr>
            <p:nvPr/>
          </p:nvSpPr>
          <p:spPr bwMode="auto">
            <a:xfrm>
              <a:off x="2208" y="2256"/>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63" name="Line 43"/>
            <p:cNvSpPr>
              <a:spLocks noChangeShapeType="1"/>
            </p:cNvSpPr>
            <p:nvPr/>
          </p:nvSpPr>
          <p:spPr bwMode="auto">
            <a:xfrm>
              <a:off x="2208" y="2352"/>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64" name="Line 44"/>
            <p:cNvSpPr>
              <a:spLocks noChangeShapeType="1"/>
            </p:cNvSpPr>
            <p:nvPr/>
          </p:nvSpPr>
          <p:spPr bwMode="auto">
            <a:xfrm>
              <a:off x="2208" y="2448"/>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65" name="Line 45"/>
            <p:cNvSpPr>
              <a:spLocks noChangeShapeType="1"/>
            </p:cNvSpPr>
            <p:nvPr/>
          </p:nvSpPr>
          <p:spPr bwMode="auto">
            <a:xfrm>
              <a:off x="2208" y="2544"/>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66" name="Line 46"/>
            <p:cNvSpPr>
              <a:spLocks noChangeShapeType="1"/>
            </p:cNvSpPr>
            <p:nvPr/>
          </p:nvSpPr>
          <p:spPr bwMode="auto">
            <a:xfrm>
              <a:off x="2208" y="2640"/>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68" name="Line 48"/>
            <p:cNvSpPr>
              <a:spLocks noChangeShapeType="1"/>
            </p:cNvSpPr>
            <p:nvPr/>
          </p:nvSpPr>
          <p:spPr bwMode="auto">
            <a:xfrm>
              <a:off x="2256" y="2112"/>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69" name="Line 49"/>
            <p:cNvSpPr>
              <a:spLocks noChangeShapeType="1"/>
            </p:cNvSpPr>
            <p:nvPr/>
          </p:nvSpPr>
          <p:spPr bwMode="auto">
            <a:xfrm>
              <a:off x="2352" y="2112"/>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70" name="Line 50"/>
            <p:cNvSpPr>
              <a:spLocks noChangeShapeType="1"/>
            </p:cNvSpPr>
            <p:nvPr/>
          </p:nvSpPr>
          <p:spPr bwMode="auto">
            <a:xfrm>
              <a:off x="2448" y="2112"/>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71" name="Line 51"/>
            <p:cNvSpPr>
              <a:spLocks noChangeShapeType="1"/>
            </p:cNvSpPr>
            <p:nvPr/>
          </p:nvSpPr>
          <p:spPr bwMode="auto">
            <a:xfrm>
              <a:off x="2544" y="2112"/>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72" name="Line 52"/>
            <p:cNvSpPr>
              <a:spLocks noChangeShapeType="1"/>
            </p:cNvSpPr>
            <p:nvPr/>
          </p:nvSpPr>
          <p:spPr bwMode="auto">
            <a:xfrm>
              <a:off x="2640" y="2112"/>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73" name="Line 53"/>
            <p:cNvSpPr>
              <a:spLocks noChangeShapeType="1"/>
            </p:cNvSpPr>
            <p:nvPr/>
          </p:nvSpPr>
          <p:spPr bwMode="auto">
            <a:xfrm>
              <a:off x="2736" y="2112"/>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74" name="Line 54"/>
            <p:cNvSpPr>
              <a:spLocks noChangeShapeType="1"/>
            </p:cNvSpPr>
            <p:nvPr/>
          </p:nvSpPr>
          <p:spPr bwMode="auto">
            <a:xfrm>
              <a:off x="2832" y="2112"/>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75" name="Line 55"/>
            <p:cNvSpPr>
              <a:spLocks noChangeShapeType="1"/>
            </p:cNvSpPr>
            <p:nvPr/>
          </p:nvSpPr>
          <p:spPr bwMode="auto">
            <a:xfrm>
              <a:off x="2928" y="2112"/>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210" name="Group 90"/>
          <p:cNvGrpSpPr>
            <a:grpSpLocks/>
          </p:cNvGrpSpPr>
          <p:nvPr/>
        </p:nvGrpSpPr>
        <p:grpSpPr bwMode="auto">
          <a:xfrm>
            <a:off x="3200400" y="4724400"/>
            <a:ext cx="1219200" cy="914400"/>
            <a:chOff x="2208" y="2784"/>
            <a:chExt cx="768" cy="576"/>
          </a:xfrm>
        </p:grpSpPr>
        <p:sp>
          <p:nvSpPr>
            <p:cNvPr id="5180" name="Line 60"/>
            <p:cNvSpPr>
              <a:spLocks noChangeShapeType="1"/>
            </p:cNvSpPr>
            <p:nvPr/>
          </p:nvSpPr>
          <p:spPr bwMode="auto">
            <a:xfrm>
              <a:off x="2208" y="2880"/>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81" name="Line 61"/>
            <p:cNvSpPr>
              <a:spLocks noChangeShapeType="1"/>
            </p:cNvSpPr>
            <p:nvPr/>
          </p:nvSpPr>
          <p:spPr bwMode="auto">
            <a:xfrm>
              <a:off x="2208" y="2976"/>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82" name="Line 62"/>
            <p:cNvSpPr>
              <a:spLocks noChangeShapeType="1"/>
            </p:cNvSpPr>
            <p:nvPr/>
          </p:nvSpPr>
          <p:spPr bwMode="auto">
            <a:xfrm>
              <a:off x="2208" y="3072"/>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83" name="Line 63"/>
            <p:cNvSpPr>
              <a:spLocks noChangeShapeType="1"/>
            </p:cNvSpPr>
            <p:nvPr/>
          </p:nvSpPr>
          <p:spPr bwMode="auto">
            <a:xfrm>
              <a:off x="2208" y="3168"/>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84" name="Line 64"/>
            <p:cNvSpPr>
              <a:spLocks noChangeShapeType="1"/>
            </p:cNvSpPr>
            <p:nvPr/>
          </p:nvSpPr>
          <p:spPr bwMode="auto">
            <a:xfrm>
              <a:off x="2208" y="3264"/>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87" name="Line 67"/>
            <p:cNvSpPr>
              <a:spLocks noChangeShapeType="1"/>
            </p:cNvSpPr>
            <p:nvPr/>
          </p:nvSpPr>
          <p:spPr bwMode="auto">
            <a:xfrm>
              <a:off x="2304"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88" name="Line 68"/>
            <p:cNvSpPr>
              <a:spLocks noChangeShapeType="1"/>
            </p:cNvSpPr>
            <p:nvPr/>
          </p:nvSpPr>
          <p:spPr bwMode="auto">
            <a:xfrm>
              <a:off x="2400"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89" name="Line 69"/>
            <p:cNvSpPr>
              <a:spLocks noChangeShapeType="1"/>
            </p:cNvSpPr>
            <p:nvPr/>
          </p:nvSpPr>
          <p:spPr bwMode="auto">
            <a:xfrm>
              <a:off x="2496"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0" name="Line 70"/>
            <p:cNvSpPr>
              <a:spLocks noChangeShapeType="1"/>
            </p:cNvSpPr>
            <p:nvPr/>
          </p:nvSpPr>
          <p:spPr bwMode="auto">
            <a:xfrm>
              <a:off x="2592"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1" name="Line 71"/>
            <p:cNvSpPr>
              <a:spLocks noChangeShapeType="1"/>
            </p:cNvSpPr>
            <p:nvPr/>
          </p:nvSpPr>
          <p:spPr bwMode="auto">
            <a:xfrm>
              <a:off x="2688"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2" name="Line 72"/>
            <p:cNvSpPr>
              <a:spLocks noChangeShapeType="1"/>
            </p:cNvSpPr>
            <p:nvPr/>
          </p:nvSpPr>
          <p:spPr bwMode="auto">
            <a:xfrm>
              <a:off x="2784"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3" name="Line 73"/>
            <p:cNvSpPr>
              <a:spLocks noChangeShapeType="1"/>
            </p:cNvSpPr>
            <p:nvPr/>
          </p:nvSpPr>
          <p:spPr bwMode="auto">
            <a:xfrm>
              <a:off x="2880"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5" name="Line 75"/>
            <p:cNvSpPr>
              <a:spLocks noChangeShapeType="1"/>
            </p:cNvSpPr>
            <p:nvPr/>
          </p:nvSpPr>
          <p:spPr bwMode="auto">
            <a:xfrm>
              <a:off x="2256"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6" name="Line 76"/>
            <p:cNvSpPr>
              <a:spLocks noChangeShapeType="1"/>
            </p:cNvSpPr>
            <p:nvPr/>
          </p:nvSpPr>
          <p:spPr bwMode="auto">
            <a:xfrm>
              <a:off x="2352"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7" name="Line 77"/>
            <p:cNvSpPr>
              <a:spLocks noChangeShapeType="1"/>
            </p:cNvSpPr>
            <p:nvPr/>
          </p:nvSpPr>
          <p:spPr bwMode="auto">
            <a:xfrm>
              <a:off x="2448"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8" name="Line 78"/>
            <p:cNvSpPr>
              <a:spLocks noChangeShapeType="1"/>
            </p:cNvSpPr>
            <p:nvPr/>
          </p:nvSpPr>
          <p:spPr bwMode="auto">
            <a:xfrm>
              <a:off x="2544"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9" name="Line 79"/>
            <p:cNvSpPr>
              <a:spLocks noChangeShapeType="1"/>
            </p:cNvSpPr>
            <p:nvPr/>
          </p:nvSpPr>
          <p:spPr bwMode="auto">
            <a:xfrm>
              <a:off x="2640"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0" name="Line 80"/>
            <p:cNvSpPr>
              <a:spLocks noChangeShapeType="1"/>
            </p:cNvSpPr>
            <p:nvPr/>
          </p:nvSpPr>
          <p:spPr bwMode="auto">
            <a:xfrm>
              <a:off x="2736"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1" name="Line 81"/>
            <p:cNvSpPr>
              <a:spLocks noChangeShapeType="1"/>
            </p:cNvSpPr>
            <p:nvPr/>
          </p:nvSpPr>
          <p:spPr bwMode="auto">
            <a:xfrm>
              <a:off x="2832"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2" name="Line 82"/>
            <p:cNvSpPr>
              <a:spLocks noChangeShapeType="1"/>
            </p:cNvSpPr>
            <p:nvPr/>
          </p:nvSpPr>
          <p:spPr bwMode="auto">
            <a:xfrm>
              <a:off x="2928"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3" name="Line 83"/>
            <p:cNvSpPr>
              <a:spLocks noChangeShapeType="1"/>
            </p:cNvSpPr>
            <p:nvPr/>
          </p:nvSpPr>
          <p:spPr bwMode="auto">
            <a:xfrm>
              <a:off x="2208" y="2832"/>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4" name="Line 84"/>
            <p:cNvSpPr>
              <a:spLocks noChangeShapeType="1"/>
            </p:cNvSpPr>
            <p:nvPr/>
          </p:nvSpPr>
          <p:spPr bwMode="auto">
            <a:xfrm>
              <a:off x="2208" y="2928"/>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5" name="Line 85"/>
            <p:cNvSpPr>
              <a:spLocks noChangeShapeType="1"/>
            </p:cNvSpPr>
            <p:nvPr/>
          </p:nvSpPr>
          <p:spPr bwMode="auto">
            <a:xfrm>
              <a:off x="2208" y="3024"/>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6" name="Line 86"/>
            <p:cNvSpPr>
              <a:spLocks noChangeShapeType="1"/>
            </p:cNvSpPr>
            <p:nvPr/>
          </p:nvSpPr>
          <p:spPr bwMode="auto">
            <a:xfrm>
              <a:off x="2208" y="3120"/>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7" name="Line 87"/>
            <p:cNvSpPr>
              <a:spLocks noChangeShapeType="1"/>
            </p:cNvSpPr>
            <p:nvPr/>
          </p:nvSpPr>
          <p:spPr bwMode="auto">
            <a:xfrm>
              <a:off x="2208" y="3216"/>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8" name="Line 88"/>
            <p:cNvSpPr>
              <a:spLocks noChangeShapeType="1"/>
            </p:cNvSpPr>
            <p:nvPr/>
          </p:nvSpPr>
          <p:spPr bwMode="auto">
            <a:xfrm>
              <a:off x="2208" y="3312"/>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211" name="Text Box 91"/>
          <p:cNvSpPr txBox="1">
            <a:spLocks noChangeArrowheads="1"/>
          </p:cNvSpPr>
          <p:nvPr/>
        </p:nvSpPr>
        <p:spPr bwMode="auto">
          <a:xfrm>
            <a:off x="4495800" y="3302000"/>
            <a:ext cx="161607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a:t>Convert the original</a:t>
            </a:r>
          </a:p>
          <a:p>
            <a:pPr algn="ctr"/>
            <a:r>
              <a:rPr lang="en-US" sz="1400"/>
              <a:t>EPIC Lat/Lon grid</a:t>
            </a:r>
          </a:p>
          <a:p>
            <a:pPr algn="ctr"/>
            <a:r>
              <a:rPr lang="en-US" sz="1400"/>
              <a:t>2048</a:t>
            </a:r>
            <a:r>
              <a:rPr lang="en-US" sz="1400">
                <a:sym typeface="Symbol" charset="0"/>
              </a:rPr>
              <a:t></a:t>
            </a:r>
            <a:r>
              <a:rPr lang="en-US" sz="1400"/>
              <a:t>2048</a:t>
            </a:r>
          </a:p>
          <a:p>
            <a:pPr algn="ctr"/>
            <a:r>
              <a:rPr lang="en-US" sz="1400"/>
              <a:t>at 7.8 km/pix</a:t>
            </a:r>
          </a:p>
          <a:p>
            <a:pPr algn="ctr"/>
            <a:endParaRPr lang="en-US" sz="1400"/>
          </a:p>
          <a:p>
            <a:pPr algn="ctr"/>
            <a:r>
              <a:rPr lang="en-US" sz="1400"/>
              <a:t>to</a:t>
            </a:r>
          </a:p>
          <a:p>
            <a:pPr algn="ctr"/>
            <a:endParaRPr lang="en-US" sz="1400"/>
          </a:p>
          <a:p>
            <a:pPr algn="ctr"/>
            <a:r>
              <a:rPr lang="en-US" sz="1400"/>
              <a:t>Subpixel Lat/Lon</a:t>
            </a:r>
          </a:p>
          <a:p>
            <a:pPr algn="ctr"/>
            <a:r>
              <a:rPr lang="en-US" sz="1400"/>
              <a:t>4096</a:t>
            </a:r>
            <a:r>
              <a:rPr lang="en-US" sz="1400">
                <a:sym typeface="Symbol" charset="0"/>
              </a:rPr>
              <a:t></a:t>
            </a:r>
            <a:r>
              <a:rPr lang="en-US" sz="1400"/>
              <a:t>4096</a:t>
            </a:r>
          </a:p>
          <a:p>
            <a:pPr algn="ctr"/>
            <a:r>
              <a:rPr lang="en-US" sz="1400"/>
              <a:t>at 3.9 km/pix</a:t>
            </a:r>
          </a:p>
        </p:txBody>
      </p:sp>
      <p:sp>
        <p:nvSpPr>
          <p:cNvPr id="5214" name="Text Box 94"/>
          <p:cNvSpPr txBox="1">
            <a:spLocks noChangeArrowheads="1"/>
          </p:cNvSpPr>
          <p:nvPr/>
        </p:nvSpPr>
        <p:spPr bwMode="auto">
          <a:xfrm>
            <a:off x="381000" y="741014"/>
            <a:ext cx="1676273" cy="30777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t>Information we had: </a:t>
            </a:r>
          </a:p>
        </p:txBody>
      </p:sp>
      <p:sp>
        <p:nvSpPr>
          <p:cNvPr id="5215" name="Text Box 95"/>
          <p:cNvSpPr txBox="1">
            <a:spLocks noChangeArrowheads="1"/>
          </p:cNvSpPr>
          <p:nvPr/>
        </p:nvSpPr>
        <p:spPr bwMode="auto">
          <a:xfrm>
            <a:off x="2922588" y="741014"/>
            <a:ext cx="1341483" cy="30777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PSF we derived:</a:t>
            </a:r>
          </a:p>
        </p:txBody>
      </p:sp>
      <p:sp>
        <p:nvSpPr>
          <p:cNvPr id="5216" name="AutoShape 96"/>
          <p:cNvSpPr>
            <a:spLocks noChangeArrowheads="1"/>
          </p:cNvSpPr>
          <p:nvPr/>
        </p:nvSpPr>
        <p:spPr bwMode="auto">
          <a:xfrm rot="5400000">
            <a:off x="3657600" y="4419600"/>
            <a:ext cx="304800" cy="152400"/>
          </a:xfrm>
          <a:prstGeom prst="rightArrow">
            <a:avLst>
              <a:gd name="adj1" fmla="val 35417"/>
              <a:gd name="adj2" fmla="val 55954"/>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13" name="Text Box 93"/>
          <p:cNvSpPr txBox="1">
            <a:spLocks noChangeArrowheads="1"/>
          </p:cNvSpPr>
          <p:nvPr/>
        </p:nvSpPr>
        <p:spPr bwMode="auto">
          <a:xfrm>
            <a:off x="2971799" y="5791200"/>
            <a:ext cx="3140075" cy="692497"/>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300" dirty="0"/>
              <a:t>1. Half-pixel weights are more accurate;</a:t>
            </a:r>
          </a:p>
          <a:p>
            <a:r>
              <a:rPr lang="en-US" sz="1300" dirty="0"/>
              <a:t>2. </a:t>
            </a:r>
            <a:r>
              <a:rPr lang="en-US" sz="1300" dirty="0" err="1"/>
              <a:t>Subpixel</a:t>
            </a:r>
            <a:r>
              <a:rPr lang="en-US" sz="1300" dirty="0"/>
              <a:t> grid preserves spatial resolution of the global composite.</a:t>
            </a:r>
          </a:p>
        </p:txBody>
      </p:sp>
    </p:spTree>
    <p:extLst>
      <p:ext uri="{BB962C8B-B14F-4D97-AF65-F5344CB8AC3E}">
        <p14:creationId xmlns:p14="http://schemas.microsoft.com/office/powerpoint/2010/main" val="3848859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221" y="106878"/>
            <a:ext cx="8454902" cy="523220"/>
          </a:xfrm>
          <a:prstGeom prst="rect">
            <a:avLst/>
          </a:prstGeom>
          <a:noFill/>
        </p:spPr>
        <p:txBody>
          <a:bodyPr wrap="square" rtlCol="0">
            <a:spAutoFit/>
          </a:bodyPr>
          <a:lstStyle/>
          <a:p>
            <a:pPr algn="ctr"/>
            <a:r>
              <a:rPr lang="en-US" sz="2800" b="1" dirty="0" smtClean="0">
                <a:solidFill>
                  <a:srgbClr val="FFFF00"/>
                </a:solidFill>
              </a:rPr>
              <a:t>OBJECTIVES</a:t>
            </a:r>
            <a:r>
              <a:rPr lang="en-US" sz="2800" dirty="0" smtClean="0">
                <a:solidFill>
                  <a:srgbClr val="FFFF00"/>
                </a:solidFill>
                <a:effectLst/>
              </a:rPr>
              <a:t> </a:t>
            </a:r>
            <a:endParaRPr lang="en-US" sz="2800" dirty="0">
              <a:solidFill>
                <a:srgbClr val="FFFF00"/>
              </a:solidFill>
            </a:endParaRPr>
          </a:p>
        </p:txBody>
      </p:sp>
      <p:sp>
        <p:nvSpPr>
          <p:cNvPr id="6" name="TextBox 5"/>
          <p:cNvSpPr txBox="1"/>
          <p:nvPr/>
        </p:nvSpPr>
        <p:spPr>
          <a:xfrm>
            <a:off x="537130" y="596765"/>
            <a:ext cx="8309657" cy="5863145"/>
          </a:xfrm>
          <a:prstGeom prst="rect">
            <a:avLst/>
          </a:prstGeom>
          <a:noFill/>
        </p:spPr>
        <p:txBody>
          <a:bodyPr wrap="square" rtlCol="0">
            <a:spAutoFit/>
          </a:bodyPr>
          <a:lstStyle/>
          <a:p>
            <a:r>
              <a:rPr lang="en-US" sz="2400" dirty="0">
                <a:solidFill>
                  <a:srgbClr val="FFFFFF"/>
                </a:solidFill>
              </a:rPr>
              <a:t>• Convert NISTAR radiances to daytime ERB</a:t>
            </a:r>
          </a:p>
          <a:p>
            <a:pPr>
              <a:spcBef>
                <a:spcPts val="300"/>
              </a:spcBef>
            </a:pPr>
            <a:r>
              <a:rPr lang="en-US" sz="2000" i="1" dirty="0">
                <a:solidFill>
                  <a:srgbClr val="CCFFCC"/>
                </a:solidFill>
              </a:rPr>
              <a:t>	</a:t>
            </a:r>
            <a:r>
              <a:rPr lang="en-US" i="1" dirty="0">
                <a:solidFill>
                  <a:srgbClr val="CCFFCC"/>
                </a:solidFill>
              </a:rPr>
              <a:t>- Use EPIC &amp; CERES ADMs to account for </a:t>
            </a:r>
            <a:r>
              <a:rPr lang="en-US" i="1" dirty="0" smtClean="0">
                <a:solidFill>
                  <a:srgbClr val="CCFFCC"/>
                </a:solidFill>
              </a:rPr>
              <a:t>anisotropy; LEO/GEO clouds </a:t>
            </a:r>
            <a:endParaRPr lang="en-US" i="1" dirty="0">
              <a:solidFill>
                <a:srgbClr val="CCFFCC"/>
              </a:solidFill>
            </a:endParaRPr>
          </a:p>
          <a:p>
            <a:pPr>
              <a:spcBef>
                <a:spcPts val="300"/>
              </a:spcBef>
            </a:pPr>
            <a:r>
              <a:rPr lang="en-US" i="1" dirty="0">
                <a:solidFill>
                  <a:srgbClr val="CCFFCC"/>
                </a:solidFill>
              </a:rPr>
              <a:t>	- Determine missing light (SW) correction</a:t>
            </a:r>
          </a:p>
          <a:p>
            <a:pPr>
              <a:spcBef>
                <a:spcPts val="300"/>
              </a:spcBef>
            </a:pPr>
            <a:r>
              <a:rPr lang="en-US" i="1" dirty="0">
                <a:solidFill>
                  <a:srgbClr val="CCFFCC"/>
                </a:solidFill>
              </a:rPr>
              <a:t>	- Determine missing LW correction</a:t>
            </a:r>
          </a:p>
          <a:p>
            <a:pPr>
              <a:spcBef>
                <a:spcPts val="300"/>
              </a:spcBef>
            </a:pPr>
            <a:r>
              <a:rPr lang="en-US" i="1" dirty="0">
                <a:solidFill>
                  <a:srgbClr val="CCFFCC"/>
                </a:solidFill>
              </a:rPr>
              <a:t>	- Determine NIR albedo</a:t>
            </a:r>
          </a:p>
          <a:p>
            <a:endParaRPr lang="en-US" sz="1000" dirty="0" smtClean="0">
              <a:solidFill>
                <a:schemeClr val="bg1"/>
              </a:solidFill>
            </a:endParaRPr>
          </a:p>
          <a:p>
            <a:r>
              <a:rPr lang="en-US" sz="2000" dirty="0" smtClean="0">
                <a:solidFill>
                  <a:schemeClr val="bg1"/>
                </a:solidFill>
              </a:rPr>
              <a:t>• Match EPIC pixels with GEO &amp; LEO radiances &amp; cloud products</a:t>
            </a:r>
          </a:p>
          <a:p>
            <a:pPr>
              <a:spcBef>
                <a:spcPts val="300"/>
              </a:spcBef>
            </a:pPr>
            <a:r>
              <a:rPr lang="en-US" dirty="0">
                <a:solidFill>
                  <a:srgbClr val="CCFFCC"/>
                </a:solidFill>
              </a:rPr>
              <a:t> </a:t>
            </a:r>
            <a:r>
              <a:rPr lang="en-US" dirty="0" smtClean="0">
                <a:solidFill>
                  <a:srgbClr val="CCFFCC"/>
                </a:solidFill>
              </a:rPr>
              <a:t>   </a:t>
            </a:r>
            <a:r>
              <a:rPr lang="en-US" i="1" dirty="0" smtClean="0">
                <a:solidFill>
                  <a:srgbClr val="CCFFCC"/>
                </a:solidFill>
              </a:rPr>
              <a:t> 	- Calibrate EPIC non-UV channels using MODIS/VIIRS</a:t>
            </a:r>
            <a:r>
              <a:rPr lang="en-US" dirty="0" smtClean="0">
                <a:solidFill>
                  <a:srgbClr val="CCFFCC"/>
                </a:solidFill>
              </a:rPr>
              <a:t> </a:t>
            </a:r>
          </a:p>
          <a:p>
            <a:pPr>
              <a:spcBef>
                <a:spcPts val="300"/>
              </a:spcBef>
            </a:pPr>
            <a:r>
              <a:rPr lang="en-US" dirty="0">
                <a:solidFill>
                  <a:srgbClr val="CCFFCC"/>
                </a:solidFill>
              </a:rPr>
              <a:t>	</a:t>
            </a:r>
            <a:r>
              <a:rPr lang="en-US" i="1" dirty="0" smtClean="0">
                <a:solidFill>
                  <a:srgbClr val="CCFFCC"/>
                </a:solidFill>
              </a:rPr>
              <a:t>- Provide scene ID for each EPIC pixel</a:t>
            </a:r>
          </a:p>
          <a:p>
            <a:endParaRPr lang="en-US" dirty="0" smtClean="0">
              <a:solidFill>
                <a:srgbClr val="0000FF"/>
              </a:solidFill>
            </a:endParaRPr>
          </a:p>
          <a:p>
            <a:r>
              <a:rPr lang="en-US" sz="2000" dirty="0" smtClean="0">
                <a:solidFill>
                  <a:srgbClr val="FFFFFF"/>
                </a:solidFill>
              </a:rPr>
              <a:t>• Compare daytime ERB with CERES results</a:t>
            </a:r>
          </a:p>
          <a:p>
            <a:r>
              <a:rPr lang="en-US" sz="2000" dirty="0" smtClean="0">
                <a:solidFill>
                  <a:srgbClr val="CCFFCC"/>
                </a:solidFill>
              </a:rPr>
              <a:t>	</a:t>
            </a:r>
            <a:r>
              <a:rPr lang="en-US" dirty="0" smtClean="0">
                <a:solidFill>
                  <a:srgbClr val="CCFFCC"/>
                </a:solidFill>
              </a:rPr>
              <a:t>- </a:t>
            </a:r>
            <a:r>
              <a:rPr lang="en-US" i="1" dirty="0" smtClean="0">
                <a:solidFill>
                  <a:srgbClr val="CCFFCC"/>
                </a:solidFill>
              </a:rPr>
              <a:t>CERES out of balance by 6 Wm</a:t>
            </a:r>
            <a:r>
              <a:rPr lang="en-US" i="1" baseline="30000" dirty="0" smtClean="0">
                <a:solidFill>
                  <a:srgbClr val="CCFFCC"/>
                </a:solidFill>
              </a:rPr>
              <a:t>-2</a:t>
            </a:r>
          </a:p>
          <a:p>
            <a:r>
              <a:rPr lang="en-US" i="1" dirty="0">
                <a:solidFill>
                  <a:srgbClr val="CCFFCC"/>
                </a:solidFill>
              </a:rPr>
              <a:t>	</a:t>
            </a:r>
            <a:r>
              <a:rPr lang="en-US" i="1" dirty="0" smtClean="0">
                <a:solidFill>
                  <a:srgbClr val="CCFFCC"/>
                </a:solidFill>
              </a:rPr>
              <a:t>- NISTAR an independent measure of daytime global fluxes</a:t>
            </a:r>
          </a:p>
          <a:p>
            <a:endParaRPr lang="en-US" sz="800" dirty="0">
              <a:solidFill>
                <a:srgbClr val="FAC090"/>
              </a:solidFill>
            </a:endParaRPr>
          </a:p>
          <a:p>
            <a:r>
              <a:rPr lang="en-US" sz="2000" dirty="0" smtClean="0">
                <a:solidFill>
                  <a:srgbClr val="FFFFFF"/>
                </a:solidFill>
              </a:rPr>
              <a:t>• Compute ratio of Albedo(NIR)/Albedo(SW)</a:t>
            </a:r>
          </a:p>
          <a:p>
            <a:r>
              <a:rPr lang="en-US" dirty="0" smtClean="0">
                <a:solidFill>
                  <a:srgbClr val="CCFFCC"/>
                </a:solidFill>
              </a:rPr>
              <a:t>	</a:t>
            </a:r>
            <a:r>
              <a:rPr lang="en-US" i="1" dirty="0" smtClean="0">
                <a:solidFill>
                  <a:srgbClr val="CCFFCC"/>
                </a:solidFill>
              </a:rPr>
              <a:t>- open question of cloud SW absorption &amp; impact on climate</a:t>
            </a:r>
          </a:p>
          <a:p>
            <a:r>
              <a:rPr lang="en-US" i="1" dirty="0" smtClean="0">
                <a:solidFill>
                  <a:srgbClr val="FAC090"/>
                </a:solidFill>
              </a:rPr>
              <a:t> </a:t>
            </a:r>
            <a:endParaRPr lang="en-US" dirty="0" smtClean="0"/>
          </a:p>
          <a:p>
            <a:r>
              <a:rPr lang="en-US" sz="2000" dirty="0" smtClean="0">
                <a:solidFill>
                  <a:srgbClr val="FFFFFF"/>
                </a:solidFill>
              </a:rPr>
              <a:t>• Estimate regional ERB from EPIC data</a:t>
            </a:r>
          </a:p>
          <a:p>
            <a:r>
              <a:rPr lang="en-US" i="1" dirty="0">
                <a:solidFill>
                  <a:srgbClr val="CCFFCC"/>
                </a:solidFill>
              </a:rPr>
              <a:t>	</a:t>
            </a:r>
            <a:r>
              <a:rPr lang="en-US" i="1" dirty="0" smtClean="0">
                <a:solidFill>
                  <a:srgbClr val="CCFFCC"/>
                </a:solidFill>
              </a:rPr>
              <a:t>- use NB-BB equations to convert EPIC radiances to SW flux</a:t>
            </a:r>
          </a:p>
          <a:p>
            <a:r>
              <a:rPr lang="en-US" i="1" dirty="0">
                <a:solidFill>
                  <a:srgbClr val="CCFFCC"/>
                </a:solidFill>
              </a:rPr>
              <a:t>	</a:t>
            </a:r>
            <a:r>
              <a:rPr lang="en-US" i="1" dirty="0" smtClean="0">
                <a:solidFill>
                  <a:srgbClr val="CCFFCC"/>
                </a:solidFill>
              </a:rPr>
              <a:t>- use NB-BB equations to convert GEO-LEO IR radiances to LW flux</a:t>
            </a:r>
          </a:p>
        </p:txBody>
      </p:sp>
    </p:spTree>
    <p:extLst>
      <p:ext uri="{BB962C8B-B14F-4D97-AF65-F5344CB8AC3E}">
        <p14:creationId xmlns:p14="http://schemas.microsoft.com/office/powerpoint/2010/main" val="39753455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304800"/>
            <a:ext cx="7772400" cy="381000"/>
          </a:xfrm>
        </p:spPr>
        <p:txBody>
          <a:bodyPr/>
          <a:lstStyle/>
          <a:p>
            <a:r>
              <a:rPr lang="en-US" sz="2400" dirty="0">
                <a:solidFill>
                  <a:srgbClr val="000000"/>
                </a:solidFill>
              </a:rPr>
              <a:t>Producing EPIC Composites</a:t>
            </a:r>
          </a:p>
        </p:txBody>
      </p:sp>
      <p:grpSp>
        <p:nvGrpSpPr>
          <p:cNvPr id="6171" name="Group 27"/>
          <p:cNvGrpSpPr>
            <a:grpSpLocks/>
          </p:cNvGrpSpPr>
          <p:nvPr/>
        </p:nvGrpSpPr>
        <p:grpSpPr bwMode="auto">
          <a:xfrm>
            <a:off x="5713413" y="1219200"/>
            <a:ext cx="1905000" cy="1600200"/>
            <a:chOff x="2208" y="2784"/>
            <a:chExt cx="768" cy="576"/>
          </a:xfrm>
        </p:grpSpPr>
        <p:sp>
          <p:nvSpPr>
            <p:cNvPr id="6172" name="Line 28"/>
            <p:cNvSpPr>
              <a:spLocks noChangeShapeType="1"/>
            </p:cNvSpPr>
            <p:nvPr/>
          </p:nvSpPr>
          <p:spPr bwMode="auto">
            <a:xfrm>
              <a:off x="2208" y="2880"/>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73" name="Line 29"/>
            <p:cNvSpPr>
              <a:spLocks noChangeShapeType="1"/>
            </p:cNvSpPr>
            <p:nvPr/>
          </p:nvSpPr>
          <p:spPr bwMode="auto">
            <a:xfrm>
              <a:off x="2208" y="2976"/>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74" name="Line 30"/>
            <p:cNvSpPr>
              <a:spLocks noChangeShapeType="1"/>
            </p:cNvSpPr>
            <p:nvPr/>
          </p:nvSpPr>
          <p:spPr bwMode="auto">
            <a:xfrm>
              <a:off x="2208" y="3072"/>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75" name="Line 31"/>
            <p:cNvSpPr>
              <a:spLocks noChangeShapeType="1"/>
            </p:cNvSpPr>
            <p:nvPr/>
          </p:nvSpPr>
          <p:spPr bwMode="auto">
            <a:xfrm>
              <a:off x="2208" y="3168"/>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76" name="Line 32"/>
            <p:cNvSpPr>
              <a:spLocks noChangeShapeType="1"/>
            </p:cNvSpPr>
            <p:nvPr/>
          </p:nvSpPr>
          <p:spPr bwMode="auto">
            <a:xfrm>
              <a:off x="2208" y="3264"/>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77" name="Line 33"/>
            <p:cNvSpPr>
              <a:spLocks noChangeShapeType="1"/>
            </p:cNvSpPr>
            <p:nvPr/>
          </p:nvSpPr>
          <p:spPr bwMode="auto">
            <a:xfrm>
              <a:off x="2304"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78" name="Line 34"/>
            <p:cNvSpPr>
              <a:spLocks noChangeShapeType="1"/>
            </p:cNvSpPr>
            <p:nvPr/>
          </p:nvSpPr>
          <p:spPr bwMode="auto">
            <a:xfrm>
              <a:off x="2400"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79" name="Line 35"/>
            <p:cNvSpPr>
              <a:spLocks noChangeShapeType="1"/>
            </p:cNvSpPr>
            <p:nvPr/>
          </p:nvSpPr>
          <p:spPr bwMode="auto">
            <a:xfrm>
              <a:off x="2496"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0" name="Line 36"/>
            <p:cNvSpPr>
              <a:spLocks noChangeShapeType="1"/>
            </p:cNvSpPr>
            <p:nvPr/>
          </p:nvSpPr>
          <p:spPr bwMode="auto">
            <a:xfrm>
              <a:off x="2592"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1" name="Line 37"/>
            <p:cNvSpPr>
              <a:spLocks noChangeShapeType="1"/>
            </p:cNvSpPr>
            <p:nvPr/>
          </p:nvSpPr>
          <p:spPr bwMode="auto">
            <a:xfrm>
              <a:off x="2688"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2" name="Line 38"/>
            <p:cNvSpPr>
              <a:spLocks noChangeShapeType="1"/>
            </p:cNvSpPr>
            <p:nvPr/>
          </p:nvSpPr>
          <p:spPr bwMode="auto">
            <a:xfrm>
              <a:off x="2784"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3" name="Line 39"/>
            <p:cNvSpPr>
              <a:spLocks noChangeShapeType="1"/>
            </p:cNvSpPr>
            <p:nvPr/>
          </p:nvSpPr>
          <p:spPr bwMode="auto">
            <a:xfrm>
              <a:off x="2880"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4" name="Line 40"/>
            <p:cNvSpPr>
              <a:spLocks noChangeShapeType="1"/>
            </p:cNvSpPr>
            <p:nvPr/>
          </p:nvSpPr>
          <p:spPr bwMode="auto">
            <a:xfrm>
              <a:off x="2256"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5" name="Line 41"/>
            <p:cNvSpPr>
              <a:spLocks noChangeShapeType="1"/>
            </p:cNvSpPr>
            <p:nvPr/>
          </p:nvSpPr>
          <p:spPr bwMode="auto">
            <a:xfrm>
              <a:off x="2352"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6" name="Line 42"/>
            <p:cNvSpPr>
              <a:spLocks noChangeShapeType="1"/>
            </p:cNvSpPr>
            <p:nvPr/>
          </p:nvSpPr>
          <p:spPr bwMode="auto">
            <a:xfrm>
              <a:off x="2448"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7" name="Line 43"/>
            <p:cNvSpPr>
              <a:spLocks noChangeShapeType="1"/>
            </p:cNvSpPr>
            <p:nvPr/>
          </p:nvSpPr>
          <p:spPr bwMode="auto">
            <a:xfrm>
              <a:off x="2544"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8" name="Line 44"/>
            <p:cNvSpPr>
              <a:spLocks noChangeShapeType="1"/>
            </p:cNvSpPr>
            <p:nvPr/>
          </p:nvSpPr>
          <p:spPr bwMode="auto">
            <a:xfrm>
              <a:off x="2640"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89" name="Line 45"/>
            <p:cNvSpPr>
              <a:spLocks noChangeShapeType="1"/>
            </p:cNvSpPr>
            <p:nvPr/>
          </p:nvSpPr>
          <p:spPr bwMode="auto">
            <a:xfrm>
              <a:off x="2736"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90" name="Line 46"/>
            <p:cNvSpPr>
              <a:spLocks noChangeShapeType="1"/>
            </p:cNvSpPr>
            <p:nvPr/>
          </p:nvSpPr>
          <p:spPr bwMode="auto">
            <a:xfrm>
              <a:off x="2832"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91" name="Line 47"/>
            <p:cNvSpPr>
              <a:spLocks noChangeShapeType="1"/>
            </p:cNvSpPr>
            <p:nvPr/>
          </p:nvSpPr>
          <p:spPr bwMode="auto">
            <a:xfrm>
              <a:off x="2928" y="2784"/>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92" name="Line 48"/>
            <p:cNvSpPr>
              <a:spLocks noChangeShapeType="1"/>
            </p:cNvSpPr>
            <p:nvPr/>
          </p:nvSpPr>
          <p:spPr bwMode="auto">
            <a:xfrm>
              <a:off x="2208" y="2832"/>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93" name="Line 49"/>
            <p:cNvSpPr>
              <a:spLocks noChangeShapeType="1"/>
            </p:cNvSpPr>
            <p:nvPr/>
          </p:nvSpPr>
          <p:spPr bwMode="auto">
            <a:xfrm>
              <a:off x="2208" y="2928"/>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94" name="Line 50"/>
            <p:cNvSpPr>
              <a:spLocks noChangeShapeType="1"/>
            </p:cNvSpPr>
            <p:nvPr/>
          </p:nvSpPr>
          <p:spPr bwMode="auto">
            <a:xfrm>
              <a:off x="2208" y="3024"/>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95" name="Line 51"/>
            <p:cNvSpPr>
              <a:spLocks noChangeShapeType="1"/>
            </p:cNvSpPr>
            <p:nvPr/>
          </p:nvSpPr>
          <p:spPr bwMode="auto">
            <a:xfrm>
              <a:off x="2208" y="3120"/>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96" name="Line 52"/>
            <p:cNvSpPr>
              <a:spLocks noChangeShapeType="1"/>
            </p:cNvSpPr>
            <p:nvPr/>
          </p:nvSpPr>
          <p:spPr bwMode="auto">
            <a:xfrm>
              <a:off x="2208" y="3216"/>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97" name="Line 53"/>
            <p:cNvSpPr>
              <a:spLocks noChangeShapeType="1"/>
            </p:cNvSpPr>
            <p:nvPr/>
          </p:nvSpPr>
          <p:spPr bwMode="auto">
            <a:xfrm>
              <a:off x="2208" y="3312"/>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6198" name="Text Box 54"/>
          <p:cNvSpPr txBox="1">
            <a:spLocks noChangeArrowheads="1"/>
          </p:cNvSpPr>
          <p:nvPr/>
        </p:nvSpPr>
        <p:spPr bwMode="auto">
          <a:xfrm>
            <a:off x="5408613" y="914400"/>
            <a:ext cx="37753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err="1"/>
              <a:t>Subpixel</a:t>
            </a:r>
            <a:r>
              <a:rPr lang="en-US" dirty="0"/>
              <a:t> grid </a:t>
            </a:r>
            <a:r>
              <a:rPr lang="en-US" dirty="0" smtClean="0"/>
              <a:t>4096</a:t>
            </a:r>
            <a:r>
              <a:rPr lang="en-US" dirty="0" smtClean="0">
                <a:sym typeface="Symbol" charset="0"/>
              </a:rPr>
              <a:t>x</a:t>
            </a:r>
            <a:r>
              <a:rPr lang="en-US" dirty="0" smtClean="0"/>
              <a:t>4096 </a:t>
            </a:r>
            <a:r>
              <a:rPr lang="en-US" dirty="0"/>
              <a:t>at 3.9 km/pix</a:t>
            </a:r>
          </a:p>
        </p:txBody>
      </p:sp>
      <p:grpSp>
        <p:nvGrpSpPr>
          <p:cNvPr id="6540" name="Group 396"/>
          <p:cNvGrpSpPr>
            <a:grpSpLocks/>
          </p:cNvGrpSpPr>
          <p:nvPr/>
        </p:nvGrpSpPr>
        <p:grpSpPr bwMode="auto">
          <a:xfrm>
            <a:off x="533400" y="1143000"/>
            <a:ext cx="3048000" cy="1600200"/>
            <a:chOff x="336" y="720"/>
            <a:chExt cx="1920" cy="1008"/>
          </a:xfrm>
        </p:grpSpPr>
        <p:sp>
          <p:nvSpPr>
            <p:cNvPr id="6518" name="Rectangle 374"/>
            <p:cNvSpPr>
              <a:spLocks noChangeArrowheads="1"/>
            </p:cNvSpPr>
            <p:nvPr/>
          </p:nvSpPr>
          <p:spPr bwMode="auto">
            <a:xfrm>
              <a:off x="480" y="864"/>
              <a:ext cx="1776" cy="86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17" name="Rectangle 373"/>
            <p:cNvSpPr>
              <a:spLocks noChangeArrowheads="1"/>
            </p:cNvSpPr>
            <p:nvPr/>
          </p:nvSpPr>
          <p:spPr bwMode="auto">
            <a:xfrm>
              <a:off x="432" y="816"/>
              <a:ext cx="1776" cy="86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516" name="Rectangle 372"/>
            <p:cNvSpPr>
              <a:spLocks noChangeArrowheads="1"/>
            </p:cNvSpPr>
            <p:nvPr/>
          </p:nvSpPr>
          <p:spPr bwMode="auto">
            <a:xfrm>
              <a:off x="384" y="768"/>
              <a:ext cx="1776" cy="86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6201" name="AutoShape 57"/>
            <p:cNvSpPr>
              <a:spLocks noChangeArrowheads="1"/>
            </p:cNvSpPr>
            <p:nvPr/>
          </p:nvSpPr>
          <p:spPr bwMode="auto">
            <a:xfrm>
              <a:off x="336" y="720"/>
              <a:ext cx="1776" cy="864"/>
            </a:xfrm>
            <a:prstGeom prst="roundRect">
              <a:avLst>
                <a:gd name="adj" fmla="val 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720" anchor="ctr"/>
            <a:lstStyle/>
            <a:p>
              <a:r>
                <a:rPr lang="en-US" sz="1200" dirty="0"/>
                <a:t>7920 </a:t>
              </a:r>
              <a:r>
                <a:rPr lang="en-US" sz="1200" dirty="0">
                  <a:sym typeface="Symbol" charset="0"/>
                </a:rPr>
                <a:t> 3960 at 5 km/pix</a:t>
              </a:r>
            </a:p>
            <a:p>
              <a:pPr algn="ctr"/>
              <a:endParaRPr lang="en-US" sz="1200" dirty="0">
                <a:sym typeface="Symbol" charset="0"/>
              </a:endParaRPr>
            </a:p>
            <a:p>
              <a:r>
                <a:rPr lang="en-US" sz="1200" dirty="0"/>
                <a:t>Convert a data layer in Global Composite</a:t>
              </a:r>
            </a:p>
            <a:p>
              <a:r>
                <a:rPr lang="en-US" sz="1200" dirty="0"/>
                <a:t>from 2-byte integer to 4-byte float and</a:t>
              </a:r>
            </a:p>
            <a:p>
              <a:endParaRPr lang="en-US" sz="1200" dirty="0"/>
            </a:p>
            <a:p>
              <a:r>
                <a:rPr lang="en-US" sz="1200" dirty="0"/>
                <a:t>Convert to Plank</a:t>
              </a:r>
              <a:r>
                <a:rPr lang="ja-JP" altLang="en-US" sz="1200" dirty="0"/>
                <a:t>’</a:t>
              </a:r>
              <a:r>
                <a:rPr lang="en-US" sz="1200" dirty="0"/>
                <a:t>s function, or </a:t>
              </a:r>
              <a:r>
                <a:rPr lang="en-US" sz="1200" dirty="0" err="1"/>
                <a:t>cos</a:t>
              </a:r>
              <a:r>
                <a:rPr lang="en-US" sz="1200" dirty="0"/>
                <a:t>(Angle), or Log(COD), etc. if applicable.</a:t>
              </a:r>
            </a:p>
          </p:txBody>
        </p:sp>
      </p:grpSp>
      <p:sp>
        <p:nvSpPr>
          <p:cNvPr id="6204" name="AutoShape 60"/>
          <p:cNvSpPr>
            <a:spLocks noChangeArrowheads="1"/>
          </p:cNvSpPr>
          <p:nvPr/>
        </p:nvSpPr>
        <p:spPr bwMode="auto">
          <a:xfrm>
            <a:off x="3962400" y="1905000"/>
            <a:ext cx="1143000" cy="152400"/>
          </a:xfrm>
          <a:prstGeom prst="rightArrow">
            <a:avLst>
              <a:gd name="adj1" fmla="val 37500"/>
              <a:gd name="adj2" fmla="val 107292"/>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05" name="Text Box 61"/>
          <p:cNvSpPr txBox="1">
            <a:spLocks noChangeArrowheads="1"/>
          </p:cNvSpPr>
          <p:nvPr/>
        </p:nvSpPr>
        <p:spPr bwMode="auto">
          <a:xfrm>
            <a:off x="3990975" y="1568450"/>
            <a:ext cx="1038225"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100" b="1">
                <a:latin typeface="Arial" charset="0"/>
              </a:rPr>
              <a:t>Reprojection</a:t>
            </a:r>
          </a:p>
        </p:txBody>
      </p:sp>
      <p:grpSp>
        <p:nvGrpSpPr>
          <p:cNvPr id="6539" name="Group 395"/>
          <p:cNvGrpSpPr>
            <a:grpSpLocks/>
          </p:cNvGrpSpPr>
          <p:nvPr/>
        </p:nvGrpSpPr>
        <p:grpSpPr bwMode="auto">
          <a:xfrm>
            <a:off x="685800" y="3810000"/>
            <a:ext cx="2286000" cy="2286000"/>
            <a:chOff x="432" y="2400"/>
            <a:chExt cx="1440" cy="1440"/>
          </a:xfrm>
        </p:grpSpPr>
        <p:pic>
          <p:nvPicPr>
            <p:cNvPr id="6535" name="Picture 3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2448"/>
              <a:ext cx="1344"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316" name="Group 172"/>
            <p:cNvGrpSpPr>
              <a:grpSpLocks/>
            </p:cNvGrpSpPr>
            <p:nvPr/>
          </p:nvGrpSpPr>
          <p:grpSpPr bwMode="auto">
            <a:xfrm>
              <a:off x="432" y="2448"/>
              <a:ext cx="1440" cy="1344"/>
              <a:chOff x="288" y="2256"/>
              <a:chExt cx="1488" cy="1344"/>
            </a:xfrm>
          </p:grpSpPr>
          <p:sp>
            <p:nvSpPr>
              <p:cNvPr id="6286" name="Line 142"/>
              <p:cNvSpPr>
                <a:spLocks noChangeShapeType="1"/>
              </p:cNvSpPr>
              <p:nvPr/>
            </p:nvSpPr>
            <p:spPr bwMode="auto">
              <a:xfrm>
                <a:off x="288" y="2256"/>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87" name="Line 143"/>
              <p:cNvSpPr>
                <a:spLocks noChangeShapeType="1"/>
              </p:cNvSpPr>
              <p:nvPr/>
            </p:nvSpPr>
            <p:spPr bwMode="auto">
              <a:xfrm>
                <a:off x="288" y="2352"/>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88" name="Line 144"/>
              <p:cNvSpPr>
                <a:spLocks noChangeShapeType="1"/>
              </p:cNvSpPr>
              <p:nvPr/>
            </p:nvSpPr>
            <p:spPr bwMode="auto">
              <a:xfrm>
                <a:off x="288" y="2448"/>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89" name="Line 145"/>
              <p:cNvSpPr>
                <a:spLocks noChangeShapeType="1"/>
              </p:cNvSpPr>
              <p:nvPr/>
            </p:nvSpPr>
            <p:spPr bwMode="auto">
              <a:xfrm>
                <a:off x="288" y="2544"/>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0" name="Line 146"/>
              <p:cNvSpPr>
                <a:spLocks noChangeShapeType="1"/>
              </p:cNvSpPr>
              <p:nvPr/>
            </p:nvSpPr>
            <p:spPr bwMode="auto">
              <a:xfrm>
                <a:off x="288" y="2640"/>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1" name="Line 147"/>
              <p:cNvSpPr>
                <a:spLocks noChangeShapeType="1"/>
              </p:cNvSpPr>
              <p:nvPr/>
            </p:nvSpPr>
            <p:spPr bwMode="auto">
              <a:xfrm>
                <a:off x="288" y="2736"/>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2" name="Line 148"/>
              <p:cNvSpPr>
                <a:spLocks noChangeShapeType="1"/>
              </p:cNvSpPr>
              <p:nvPr/>
            </p:nvSpPr>
            <p:spPr bwMode="auto">
              <a:xfrm>
                <a:off x="288" y="2832"/>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3" name="Line 149"/>
              <p:cNvSpPr>
                <a:spLocks noChangeShapeType="1"/>
              </p:cNvSpPr>
              <p:nvPr/>
            </p:nvSpPr>
            <p:spPr bwMode="auto">
              <a:xfrm>
                <a:off x="288" y="2928"/>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4" name="Line 150"/>
              <p:cNvSpPr>
                <a:spLocks noChangeShapeType="1"/>
              </p:cNvSpPr>
              <p:nvPr/>
            </p:nvSpPr>
            <p:spPr bwMode="auto">
              <a:xfrm>
                <a:off x="288" y="3024"/>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5" name="Line 151"/>
              <p:cNvSpPr>
                <a:spLocks noChangeShapeType="1"/>
              </p:cNvSpPr>
              <p:nvPr/>
            </p:nvSpPr>
            <p:spPr bwMode="auto">
              <a:xfrm>
                <a:off x="288" y="3120"/>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6" name="Line 152"/>
              <p:cNvSpPr>
                <a:spLocks noChangeShapeType="1"/>
              </p:cNvSpPr>
              <p:nvPr/>
            </p:nvSpPr>
            <p:spPr bwMode="auto">
              <a:xfrm>
                <a:off x="288" y="3216"/>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7" name="Line 153"/>
              <p:cNvSpPr>
                <a:spLocks noChangeShapeType="1"/>
              </p:cNvSpPr>
              <p:nvPr/>
            </p:nvSpPr>
            <p:spPr bwMode="auto">
              <a:xfrm>
                <a:off x="288" y="3312"/>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8" name="Line 154"/>
              <p:cNvSpPr>
                <a:spLocks noChangeShapeType="1"/>
              </p:cNvSpPr>
              <p:nvPr/>
            </p:nvSpPr>
            <p:spPr bwMode="auto">
              <a:xfrm>
                <a:off x="288" y="3408"/>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299" name="Line 155"/>
              <p:cNvSpPr>
                <a:spLocks noChangeShapeType="1"/>
              </p:cNvSpPr>
              <p:nvPr/>
            </p:nvSpPr>
            <p:spPr bwMode="auto">
              <a:xfrm>
                <a:off x="288" y="3504"/>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00" name="Line 156"/>
              <p:cNvSpPr>
                <a:spLocks noChangeShapeType="1"/>
              </p:cNvSpPr>
              <p:nvPr/>
            </p:nvSpPr>
            <p:spPr bwMode="auto">
              <a:xfrm>
                <a:off x="288" y="3600"/>
                <a:ext cx="14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6317" name="Group 173"/>
            <p:cNvGrpSpPr>
              <a:grpSpLocks/>
            </p:cNvGrpSpPr>
            <p:nvPr/>
          </p:nvGrpSpPr>
          <p:grpSpPr bwMode="auto">
            <a:xfrm>
              <a:off x="480" y="2400"/>
              <a:ext cx="1344" cy="1440"/>
              <a:chOff x="336" y="2208"/>
              <a:chExt cx="1344" cy="1440"/>
            </a:xfrm>
          </p:grpSpPr>
          <p:sp>
            <p:nvSpPr>
              <p:cNvPr id="6301" name="Line 157"/>
              <p:cNvSpPr>
                <a:spLocks noChangeShapeType="1"/>
              </p:cNvSpPr>
              <p:nvPr/>
            </p:nvSpPr>
            <p:spPr bwMode="auto">
              <a:xfrm>
                <a:off x="336"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02" name="Line 158"/>
              <p:cNvSpPr>
                <a:spLocks noChangeShapeType="1"/>
              </p:cNvSpPr>
              <p:nvPr/>
            </p:nvSpPr>
            <p:spPr bwMode="auto">
              <a:xfrm>
                <a:off x="432"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03" name="Line 159"/>
              <p:cNvSpPr>
                <a:spLocks noChangeShapeType="1"/>
              </p:cNvSpPr>
              <p:nvPr/>
            </p:nvSpPr>
            <p:spPr bwMode="auto">
              <a:xfrm>
                <a:off x="528"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04" name="Line 160"/>
              <p:cNvSpPr>
                <a:spLocks noChangeShapeType="1"/>
              </p:cNvSpPr>
              <p:nvPr/>
            </p:nvSpPr>
            <p:spPr bwMode="auto">
              <a:xfrm>
                <a:off x="624"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05" name="Line 161"/>
              <p:cNvSpPr>
                <a:spLocks noChangeShapeType="1"/>
              </p:cNvSpPr>
              <p:nvPr/>
            </p:nvSpPr>
            <p:spPr bwMode="auto">
              <a:xfrm>
                <a:off x="720"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06" name="Line 162"/>
              <p:cNvSpPr>
                <a:spLocks noChangeShapeType="1"/>
              </p:cNvSpPr>
              <p:nvPr/>
            </p:nvSpPr>
            <p:spPr bwMode="auto">
              <a:xfrm>
                <a:off x="816"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07" name="Line 163"/>
              <p:cNvSpPr>
                <a:spLocks noChangeShapeType="1"/>
              </p:cNvSpPr>
              <p:nvPr/>
            </p:nvSpPr>
            <p:spPr bwMode="auto">
              <a:xfrm>
                <a:off x="912"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08" name="Line 164"/>
              <p:cNvSpPr>
                <a:spLocks noChangeShapeType="1"/>
              </p:cNvSpPr>
              <p:nvPr/>
            </p:nvSpPr>
            <p:spPr bwMode="auto">
              <a:xfrm>
                <a:off x="1008"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09" name="Line 165"/>
              <p:cNvSpPr>
                <a:spLocks noChangeShapeType="1"/>
              </p:cNvSpPr>
              <p:nvPr/>
            </p:nvSpPr>
            <p:spPr bwMode="auto">
              <a:xfrm>
                <a:off x="1104"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10" name="Line 166"/>
              <p:cNvSpPr>
                <a:spLocks noChangeShapeType="1"/>
              </p:cNvSpPr>
              <p:nvPr/>
            </p:nvSpPr>
            <p:spPr bwMode="auto">
              <a:xfrm>
                <a:off x="1200"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11" name="Line 167"/>
              <p:cNvSpPr>
                <a:spLocks noChangeShapeType="1"/>
              </p:cNvSpPr>
              <p:nvPr/>
            </p:nvSpPr>
            <p:spPr bwMode="auto">
              <a:xfrm>
                <a:off x="1296"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12" name="Line 168"/>
              <p:cNvSpPr>
                <a:spLocks noChangeShapeType="1"/>
              </p:cNvSpPr>
              <p:nvPr/>
            </p:nvSpPr>
            <p:spPr bwMode="auto">
              <a:xfrm>
                <a:off x="1392"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13" name="Line 169"/>
              <p:cNvSpPr>
                <a:spLocks noChangeShapeType="1"/>
              </p:cNvSpPr>
              <p:nvPr/>
            </p:nvSpPr>
            <p:spPr bwMode="auto">
              <a:xfrm>
                <a:off x="1488"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14" name="Line 170"/>
              <p:cNvSpPr>
                <a:spLocks noChangeShapeType="1"/>
              </p:cNvSpPr>
              <p:nvPr/>
            </p:nvSpPr>
            <p:spPr bwMode="auto">
              <a:xfrm>
                <a:off x="1584"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315" name="Line 171"/>
              <p:cNvSpPr>
                <a:spLocks noChangeShapeType="1"/>
              </p:cNvSpPr>
              <p:nvPr/>
            </p:nvSpPr>
            <p:spPr bwMode="auto">
              <a:xfrm>
                <a:off x="1680" y="2208"/>
                <a:ext cx="0" cy="14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6514" name="Text Box 370"/>
          <p:cNvSpPr txBox="1">
            <a:spLocks noChangeArrowheads="1"/>
          </p:cNvSpPr>
          <p:nvPr/>
        </p:nvSpPr>
        <p:spPr bwMode="auto">
          <a:xfrm>
            <a:off x="146810" y="3429000"/>
            <a:ext cx="38076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Weighting the remapped samples by masks</a:t>
            </a:r>
          </a:p>
        </p:txBody>
      </p:sp>
      <p:sp>
        <p:nvSpPr>
          <p:cNvPr id="6519" name="Text Box 375"/>
          <p:cNvSpPr txBox="1">
            <a:spLocks noChangeArrowheads="1"/>
          </p:cNvSpPr>
          <p:nvPr/>
        </p:nvSpPr>
        <p:spPr bwMode="auto">
          <a:xfrm>
            <a:off x="3657600" y="2133600"/>
            <a:ext cx="17462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latin typeface="Arial Narrow" charset="0"/>
              </a:rPr>
              <a:t>Because of the finer grid</a:t>
            </a:r>
          </a:p>
          <a:p>
            <a:pPr algn="ctr"/>
            <a:r>
              <a:rPr lang="en-US" sz="1000" b="1">
                <a:latin typeface="Arial Narrow" charset="0"/>
              </a:rPr>
              <a:t>sampling as Nearest-Neighbor</a:t>
            </a:r>
          </a:p>
          <a:p>
            <a:pPr algn="ctr"/>
            <a:r>
              <a:rPr lang="en-US" sz="1000" b="1">
                <a:latin typeface="Arial Narrow" charset="0"/>
              </a:rPr>
              <a:t>does not loose spatial accuracy</a:t>
            </a:r>
          </a:p>
        </p:txBody>
      </p:sp>
      <p:sp>
        <p:nvSpPr>
          <p:cNvPr id="6525" name="Line 381"/>
          <p:cNvSpPr>
            <a:spLocks noChangeShapeType="1"/>
          </p:cNvSpPr>
          <p:nvPr/>
        </p:nvSpPr>
        <p:spPr bwMode="auto">
          <a:xfrm flipH="1" flipV="1">
            <a:off x="2667000" y="5791200"/>
            <a:ext cx="533400" cy="3810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26" name="Text Box 382"/>
          <p:cNvSpPr txBox="1">
            <a:spLocks noChangeArrowheads="1"/>
          </p:cNvSpPr>
          <p:nvPr/>
        </p:nvSpPr>
        <p:spPr bwMode="auto">
          <a:xfrm>
            <a:off x="3200400" y="6118225"/>
            <a:ext cx="8080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solidFill>
                  <a:srgbClr val="CC0000"/>
                </a:solidFill>
                <a:latin typeface="Arial" charset="0"/>
              </a:rPr>
              <a:t>Fill Values</a:t>
            </a:r>
          </a:p>
        </p:txBody>
      </p:sp>
      <p:sp>
        <p:nvSpPr>
          <p:cNvPr id="6527" name="Text Box 383"/>
          <p:cNvSpPr txBox="1">
            <a:spLocks noChangeArrowheads="1"/>
          </p:cNvSpPr>
          <p:nvPr/>
        </p:nvSpPr>
        <p:spPr bwMode="auto">
          <a:xfrm>
            <a:off x="3238500" y="5584825"/>
            <a:ext cx="7588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solidFill>
                  <a:srgbClr val="009900"/>
                </a:solidFill>
                <a:latin typeface="Arial" charset="0"/>
              </a:rPr>
              <a:t>Clear Sky</a:t>
            </a:r>
          </a:p>
        </p:txBody>
      </p:sp>
      <p:sp>
        <p:nvSpPr>
          <p:cNvPr id="6528" name="Text Box 384"/>
          <p:cNvSpPr txBox="1">
            <a:spLocks noChangeArrowheads="1"/>
          </p:cNvSpPr>
          <p:nvPr/>
        </p:nvSpPr>
        <p:spPr bwMode="auto">
          <a:xfrm>
            <a:off x="3124200" y="4521200"/>
            <a:ext cx="931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solidFill>
                  <a:srgbClr val="CCCC00"/>
                </a:solidFill>
                <a:latin typeface="Arial" charset="0"/>
              </a:rPr>
              <a:t>Water Cloud</a:t>
            </a:r>
          </a:p>
        </p:txBody>
      </p:sp>
      <p:sp>
        <p:nvSpPr>
          <p:cNvPr id="6529" name="Text Box 385"/>
          <p:cNvSpPr txBox="1">
            <a:spLocks noChangeArrowheads="1"/>
          </p:cNvSpPr>
          <p:nvPr/>
        </p:nvSpPr>
        <p:spPr bwMode="auto">
          <a:xfrm>
            <a:off x="3200400" y="3759200"/>
            <a:ext cx="754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b="1">
                <a:solidFill>
                  <a:srgbClr val="3399FF"/>
                </a:solidFill>
                <a:latin typeface="Arial" charset="0"/>
              </a:rPr>
              <a:t>Ice Cloud</a:t>
            </a:r>
          </a:p>
        </p:txBody>
      </p:sp>
      <p:sp>
        <p:nvSpPr>
          <p:cNvPr id="6531" name="Line 387"/>
          <p:cNvSpPr>
            <a:spLocks noChangeShapeType="1"/>
          </p:cNvSpPr>
          <p:nvPr/>
        </p:nvSpPr>
        <p:spPr bwMode="auto">
          <a:xfrm flipH="1" flipV="1">
            <a:off x="1752600" y="5334000"/>
            <a:ext cx="1524000" cy="381000"/>
          </a:xfrm>
          <a:prstGeom prst="line">
            <a:avLst/>
          </a:prstGeom>
          <a:noFill/>
          <a:ln w="1905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32" name="Line 388"/>
          <p:cNvSpPr>
            <a:spLocks noChangeShapeType="1"/>
          </p:cNvSpPr>
          <p:nvPr/>
        </p:nvSpPr>
        <p:spPr bwMode="auto">
          <a:xfrm flipH="1">
            <a:off x="2514600" y="4648200"/>
            <a:ext cx="609600" cy="228600"/>
          </a:xfrm>
          <a:prstGeom prst="line">
            <a:avLst/>
          </a:prstGeom>
          <a:noFill/>
          <a:ln w="19050">
            <a:solidFill>
              <a:srgbClr val="CC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33" name="Line 389"/>
          <p:cNvSpPr>
            <a:spLocks noChangeShapeType="1"/>
          </p:cNvSpPr>
          <p:nvPr/>
        </p:nvSpPr>
        <p:spPr bwMode="auto">
          <a:xfrm flipH="1">
            <a:off x="1447800" y="3886200"/>
            <a:ext cx="1752600" cy="533400"/>
          </a:xfrm>
          <a:prstGeom prst="line">
            <a:avLst/>
          </a:prstGeom>
          <a:noFill/>
          <a:ln w="190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34" name="AutoShape 390"/>
          <p:cNvSpPr>
            <a:spLocks noChangeArrowheads="1"/>
          </p:cNvSpPr>
          <p:nvPr/>
        </p:nvSpPr>
        <p:spPr bwMode="auto">
          <a:xfrm rot="9055569">
            <a:off x="4114800" y="3124200"/>
            <a:ext cx="1143000" cy="152400"/>
          </a:xfrm>
          <a:prstGeom prst="rightArrow">
            <a:avLst>
              <a:gd name="adj1" fmla="val 50000"/>
              <a:gd name="adj2" fmla="val 187500"/>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36" name="AutoShape 392"/>
          <p:cNvSpPr>
            <a:spLocks noChangeArrowheads="1"/>
          </p:cNvSpPr>
          <p:nvPr/>
        </p:nvSpPr>
        <p:spPr bwMode="auto">
          <a:xfrm>
            <a:off x="4152900" y="4876800"/>
            <a:ext cx="1143000" cy="152400"/>
          </a:xfrm>
          <a:prstGeom prst="rightArrow">
            <a:avLst>
              <a:gd name="adj1" fmla="val 37500"/>
              <a:gd name="adj2" fmla="val 107292"/>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37" name="Text Box 393"/>
          <p:cNvSpPr txBox="1">
            <a:spLocks noChangeArrowheads="1"/>
          </p:cNvSpPr>
          <p:nvPr/>
        </p:nvSpPr>
        <p:spPr bwMode="auto">
          <a:xfrm>
            <a:off x="5867400" y="3798888"/>
            <a:ext cx="2438400" cy="2354490"/>
          </a:xfrm>
          <a:prstGeom prst="rect">
            <a:avLst/>
          </a:prstGeom>
          <a:solidFill>
            <a:srgbClr val="F2F2F2"/>
          </a:solidFill>
          <a:ln w="9525">
            <a:solidFill>
              <a:schemeClr val="tx1"/>
            </a:solidFill>
            <a:miter lim="800000"/>
            <a:headEnd/>
            <a:tailEnd/>
          </a:ln>
          <a:effectLst/>
        </p:spPr>
        <p:txBody>
          <a:bodyPr>
            <a:spAutoFit/>
          </a:bodyPr>
          <a:lstStyle/>
          <a:p>
            <a:pPr>
              <a:spcBef>
                <a:spcPct val="50000"/>
              </a:spcBef>
            </a:pPr>
            <a:r>
              <a:rPr lang="en-US" sz="1400" dirty="0"/>
              <a:t>Weighted average </a:t>
            </a:r>
            <a:r>
              <a:rPr lang="en-US" sz="1400" dirty="0" smtClean="0"/>
              <a:t>value for each EPIC pixel is </a:t>
            </a:r>
            <a:r>
              <a:rPr lang="en-US" sz="1400" dirty="0"/>
              <a:t>stored in the corresponding data subset:</a:t>
            </a:r>
          </a:p>
          <a:p>
            <a:pPr>
              <a:spcBef>
                <a:spcPct val="50000"/>
              </a:spcBef>
            </a:pPr>
            <a:r>
              <a:rPr lang="en-US" sz="1400" dirty="0"/>
              <a:t>Clear-sky</a:t>
            </a:r>
          </a:p>
          <a:p>
            <a:pPr>
              <a:spcBef>
                <a:spcPct val="50000"/>
              </a:spcBef>
            </a:pPr>
            <a:r>
              <a:rPr lang="en-US" sz="1400" dirty="0"/>
              <a:t>Water cloud</a:t>
            </a:r>
          </a:p>
          <a:p>
            <a:pPr>
              <a:spcBef>
                <a:spcPct val="50000"/>
              </a:spcBef>
            </a:pPr>
            <a:r>
              <a:rPr lang="en-US" sz="1400" dirty="0"/>
              <a:t>Ice cloud</a:t>
            </a:r>
          </a:p>
          <a:p>
            <a:pPr>
              <a:spcBef>
                <a:spcPct val="50000"/>
              </a:spcBef>
            </a:pPr>
            <a:r>
              <a:rPr lang="en-US" sz="1400" dirty="0"/>
              <a:t>Total cloud</a:t>
            </a:r>
          </a:p>
          <a:p>
            <a:pPr>
              <a:spcBef>
                <a:spcPct val="50000"/>
              </a:spcBef>
            </a:pPr>
            <a:r>
              <a:rPr lang="en-US" sz="1400" dirty="0"/>
              <a:t>No retrieval</a:t>
            </a:r>
          </a:p>
        </p:txBody>
      </p:sp>
      <p:sp>
        <p:nvSpPr>
          <p:cNvPr id="6538" name="Text Box 394"/>
          <p:cNvSpPr txBox="1">
            <a:spLocks noChangeArrowheads="1"/>
          </p:cNvSpPr>
          <p:nvPr/>
        </p:nvSpPr>
        <p:spPr bwMode="auto">
          <a:xfrm>
            <a:off x="4114800" y="4419600"/>
            <a:ext cx="1443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latin typeface="Arial Narrow" charset="0"/>
              </a:rPr>
              <a:t>Apply inverse conversion</a:t>
            </a:r>
          </a:p>
          <a:p>
            <a:pPr algn="ctr"/>
            <a:r>
              <a:rPr lang="en-US" sz="1000" b="1">
                <a:latin typeface="Arial Narrow" charset="0"/>
              </a:rPr>
              <a:t>and scaling if applicable</a:t>
            </a:r>
          </a:p>
        </p:txBody>
      </p:sp>
    </p:spTree>
    <p:extLst>
      <p:ext uri="{BB962C8B-B14F-4D97-AF65-F5344CB8AC3E}">
        <p14:creationId xmlns:p14="http://schemas.microsoft.com/office/powerpoint/2010/main" val="22680827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961643634"/>
              </p:ext>
            </p:extLst>
          </p:nvPr>
        </p:nvGraphicFramePr>
        <p:xfrm>
          <a:off x="0" y="1204951"/>
          <a:ext cx="9144000" cy="4601630"/>
        </p:xfrm>
        <a:graphic>
          <a:graphicData uri="http://schemas.openxmlformats.org/presentationml/2006/ole">
            <mc:AlternateContent xmlns:mc="http://schemas.openxmlformats.org/markup-compatibility/2006">
              <mc:Choice xmlns:v="urn:schemas-microsoft-com:vml" Requires="v">
                <p:oleObj spid="_x0000_s6169" name="Worksheet" r:id="rId4" imgW="9791700" imgH="4927600" progId="Excel.Sheet.8">
                  <p:embed/>
                </p:oleObj>
              </mc:Choice>
              <mc:Fallback>
                <p:oleObj name="Worksheet" r:id="rId4" imgW="9791700" imgH="4927600" progId="Excel.Sheet.8">
                  <p:embed/>
                  <p:pic>
                    <p:nvPicPr>
                      <p:cNvPr id="0" name=""/>
                      <p:cNvPicPr/>
                      <p:nvPr/>
                    </p:nvPicPr>
                    <p:blipFill>
                      <a:blip r:embed="rId5"/>
                      <a:stretch>
                        <a:fillRect/>
                      </a:stretch>
                    </p:blipFill>
                    <p:spPr>
                      <a:xfrm>
                        <a:off x="0" y="1204951"/>
                        <a:ext cx="9144000" cy="4601630"/>
                      </a:xfrm>
                      <a:prstGeom prst="rect">
                        <a:avLst/>
                      </a:prstGeom>
                      <a:solidFill>
                        <a:srgbClr val="F2F2F2"/>
                      </a:solidFill>
                    </p:spPr>
                  </p:pic>
                </p:oleObj>
              </mc:Fallback>
            </mc:AlternateContent>
          </a:graphicData>
        </a:graphic>
      </p:graphicFrame>
      <p:sp>
        <p:nvSpPr>
          <p:cNvPr id="5" name="TextBox 4"/>
          <p:cNvSpPr txBox="1"/>
          <p:nvPr/>
        </p:nvSpPr>
        <p:spPr>
          <a:xfrm>
            <a:off x="451670" y="105196"/>
            <a:ext cx="8285179" cy="954107"/>
          </a:xfrm>
          <a:prstGeom prst="rect">
            <a:avLst/>
          </a:prstGeom>
          <a:noFill/>
        </p:spPr>
        <p:txBody>
          <a:bodyPr wrap="square" rtlCol="0">
            <a:spAutoFit/>
          </a:bodyPr>
          <a:lstStyle/>
          <a:p>
            <a:pPr algn="ctr"/>
            <a:r>
              <a:rPr lang="en-US" sz="2800" dirty="0" smtClean="0">
                <a:solidFill>
                  <a:srgbClr val="FFFF00"/>
                </a:solidFill>
              </a:rPr>
              <a:t>Summary of parameters available in</a:t>
            </a:r>
          </a:p>
          <a:p>
            <a:pPr algn="ctr"/>
            <a:r>
              <a:rPr lang="en-US" sz="2800" dirty="0" smtClean="0">
                <a:solidFill>
                  <a:srgbClr val="FFFF00"/>
                </a:solidFill>
              </a:rPr>
              <a:t>global composites and EPIC composites</a:t>
            </a:r>
            <a:endParaRPr lang="en-US" sz="2800" dirty="0">
              <a:solidFill>
                <a:srgbClr val="FFFF00"/>
              </a:solidFill>
            </a:endParaRPr>
          </a:p>
        </p:txBody>
      </p:sp>
      <p:sp>
        <p:nvSpPr>
          <p:cNvPr id="6" name="TextBox 5"/>
          <p:cNvSpPr txBox="1"/>
          <p:nvPr/>
        </p:nvSpPr>
        <p:spPr>
          <a:xfrm>
            <a:off x="1792389" y="5848875"/>
            <a:ext cx="4730670" cy="738664"/>
          </a:xfrm>
          <a:prstGeom prst="rect">
            <a:avLst/>
          </a:prstGeom>
          <a:noFill/>
        </p:spPr>
        <p:txBody>
          <a:bodyPr wrap="none" rtlCol="0">
            <a:spAutoFit/>
          </a:bodyPr>
          <a:lstStyle/>
          <a:p>
            <a:r>
              <a:rPr lang="en-US" sz="1400" dirty="0">
                <a:solidFill>
                  <a:schemeClr val="bg1"/>
                </a:solidFill>
              </a:rPr>
              <a:t>• Standard NetCDF-4/HDF-5 format </a:t>
            </a:r>
          </a:p>
          <a:p>
            <a:endParaRPr lang="en-US" sz="1400" dirty="0" smtClean="0">
              <a:solidFill>
                <a:schemeClr val="bg1"/>
              </a:solidFill>
            </a:endParaRPr>
          </a:p>
          <a:p>
            <a:r>
              <a:rPr lang="en-US" sz="1400" dirty="0" smtClean="0">
                <a:solidFill>
                  <a:schemeClr val="bg1"/>
                </a:solidFill>
              </a:rPr>
              <a:t>* GOES-12,-13, -14, -15 have 13.5 µm band instead of 12.0 µm</a:t>
            </a:r>
          </a:p>
        </p:txBody>
      </p:sp>
    </p:spTree>
    <p:extLst>
      <p:ext uri="{BB962C8B-B14F-4D97-AF65-F5344CB8AC3E}">
        <p14:creationId xmlns:p14="http://schemas.microsoft.com/office/powerpoint/2010/main" val="1543939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016"/>
            <a:ext cx="8229600" cy="688578"/>
          </a:xfrm>
        </p:spPr>
        <p:txBody>
          <a:bodyPr>
            <a:normAutofit/>
          </a:bodyPr>
          <a:lstStyle/>
          <a:p>
            <a:r>
              <a:rPr lang="en-US" sz="3200" dirty="0" smtClean="0">
                <a:solidFill>
                  <a:srgbClr val="FFFF00"/>
                </a:solidFill>
              </a:rPr>
              <a:t>EPIC RGB, 00:49 UTC, 5 Sept 2015</a:t>
            </a:r>
            <a:endParaRPr lang="en-US" sz="3200" dirty="0">
              <a:solidFill>
                <a:srgbClr val="FFFF00"/>
              </a:solidFill>
            </a:endParaRPr>
          </a:p>
        </p:txBody>
      </p:sp>
      <p:pic>
        <p:nvPicPr>
          <p:cNvPr id="5" name="Picture 4"/>
          <p:cNvPicPr>
            <a:picLocks noChangeAspect="1"/>
          </p:cNvPicPr>
          <p:nvPr/>
        </p:nvPicPr>
        <p:blipFill rotWithShape="1">
          <a:blip r:embed="rId2">
            <a:alphaModFix/>
          </a:blip>
          <a:srcRect l="12202" t="12193" r="12002" b="12120"/>
          <a:stretch/>
        </p:blipFill>
        <p:spPr>
          <a:xfrm>
            <a:off x="2054879" y="1164214"/>
            <a:ext cx="4537836" cy="4531276"/>
          </a:xfrm>
          <a:prstGeom prst="rect">
            <a:avLst/>
          </a:prstGeom>
        </p:spPr>
      </p:pic>
    </p:spTree>
    <p:extLst>
      <p:ext uri="{BB962C8B-B14F-4D97-AF65-F5344CB8AC3E}">
        <p14:creationId xmlns:p14="http://schemas.microsoft.com/office/powerpoint/2010/main" val="20691379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udeffheight2015.248.0049ec.gif"/>
          <p:cNvPicPr>
            <a:picLocks noChangeAspect="1"/>
          </p:cNvPicPr>
          <p:nvPr/>
        </p:nvPicPr>
        <p:blipFill rotWithShape="1">
          <a:blip r:embed="rId2">
            <a:alphaModFix/>
            <a:extLst>
              <a:ext uri="{28A0092B-C50C-407E-A947-70E740481C1C}">
                <a14:useLocalDpi xmlns:a14="http://schemas.microsoft.com/office/drawing/2010/main" val="0"/>
              </a:ext>
            </a:extLst>
          </a:blip>
          <a:srcRect l="20244" t="8918" r="20059"/>
          <a:stretch/>
        </p:blipFill>
        <p:spPr>
          <a:xfrm>
            <a:off x="1621466" y="1161856"/>
            <a:ext cx="5458701" cy="5451397"/>
          </a:xfrm>
          <a:prstGeom prst="rect">
            <a:avLst/>
          </a:prstGeom>
        </p:spPr>
      </p:pic>
      <p:sp>
        <p:nvSpPr>
          <p:cNvPr id="2" name="Title 1"/>
          <p:cNvSpPr>
            <a:spLocks noGrp="1"/>
          </p:cNvSpPr>
          <p:nvPr>
            <p:ph type="title"/>
          </p:nvPr>
        </p:nvSpPr>
        <p:spPr>
          <a:xfrm>
            <a:off x="457200" y="158016"/>
            <a:ext cx="8229600" cy="688578"/>
          </a:xfrm>
        </p:spPr>
        <p:txBody>
          <a:bodyPr>
            <a:normAutofit fontScale="90000"/>
          </a:bodyPr>
          <a:lstStyle/>
          <a:p>
            <a:r>
              <a:rPr lang="en-US" sz="3200" dirty="0" smtClean="0">
                <a:solidFill>
                  <a:srgbClr val="FFFF00"/>
                </a:solidFill>
              </a:rPr>
              <a:t>EPIC Composite: Cloud Effective Height</a:t>
            </a:r>
            <a:br>
              <a:rPr lang="en-US" sz="3200" dirty="0" smtClean="0">
                <a:solidFill>
                  <a:srgbClr val="FFFF00"/>
                </a:solidFill>
              </a:rPr>
            </a:br>
            <a:r>
              <a:rPr lang="en-US" sz="3200" dirty="0" smtClean="0">
                <a:solidFill>
                  <a:srgbClr val="FFFF00"/>
                </a:solidFill>
              </a:rPr>
              <a:t>00:49 UTC, 5 Sept 2015</a:t>
            </a:r>
            <a:endParaRPr lang="en-US" sz="3200" dirty="0">
              <a:solidFill>
                <a:srgbClr val="FFFF00"/>
              </a:solidFill>
            </a:endParaRPr>
          </a:p>
        </p:txBody>
      </p:sp>
    </p:spTree>
    <p:extLst>
      <p:ext uri="{BB962C8B-B14F-4D97-AF65-F5344CB8AC3E}">
        <p14:creationId xmlns:p14="http://schemas.microsoft.com/office/powerpoint/2010/main" val="21465138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opticaldepth2015.248.0049ec.gif"/>
          <p:cNvPicPr>
            <a:picLocks noChangeAspect="1"/>
          </p:cNvPicPr>
          <p:nvPr/>
        </p:nvPicPr>
        <p:blipFill rotWithShape="1">
          <a:blip r:embed="rId2">
            <a:alphaModFix/>
            <a:extLst>
              <a:ext uri="{28A0092B-C50C-407E-A947-70E740481C1C}">
                <a14:useLocalDpi xmlns:a14="http://schemas.microsoft.com/office/drawing/2010/main" val="0"/>
              </a:ext>
            </a:extLst>
          </a:blip>
          <a:srcRect l="20096" t="8804" r="19911"/>
          <a:stretch/>
        </p:blipFill>
        <p:spPr>
          <a:xfrm>
            <a:off x="1607954" y="1157324"/>
            <a:ext cx="5485725" cy="5458275"/>
          </a:xfrm>
          <a:prstGeom prst="rect">
            <a:avLst/>
          </a:prstGeom>
        </p:spPr>
      </p:pic>
      <p:sp>
        <p:nvSpPr>
          <p:cNvPr id="2" name="Title 1"/>
          <p:cNvSpPr>
            <a:spLocks noGrp="1"/>
          </p:cNvSpPr>
          <p:nvPr>
            <p:ph type="title"/>
          </p:nvPr>
        </p:nvSpPr>
        <p:spPr>
          <a:xfrm>
            <a:off x="457200" y="158016"/>
            <a:ext cx="8229600" cy="688578"/>
          </a:xfrm>
        </p:spPr>
        <p:txBody>
          <a:bodyPr>
            <a:normAutofit fontScale="90000"/>
          </a:bodyPr>
          <a:lstStyle/>
          <a:p>
            <a:r>
              <a:rPr lang="en-US" sz="3200" dirty="0" smtClean="0">
                <a:solidFill>
                  <a:srgbClr val="FFFF00"/>
                </a:solidFill>
              </a:rPr>
              <a:t>EPIC Composite: Cloud Optical Depth</a:t>
            </a:r>
            <a:br>
              <a:rPr lang="en-US" sz="3200" dirty="0" smtClean="0">
                <a:solidFill>
                  <a:srgbClr val="FFFF00"/>
                </a:solidFill>
              </a:rPr>
            </a:br>
            <a:r>
              <a:rPr lang="en-US" sz="3200" dirty="0" smtClean="0">
                <a:solidFill>
                  <a:srgbClr val="FFFF00"/>
                </a:solidFill>
              </a:rPr>
              <a:t>00:49 UTC, 5 Sept 2015</a:t>
            </a:r>
            <a:endParaRPr lang="en-US" sz="3200" dirty="0">
              <a:solidFill>
                <a:srgbClr val="FFFF00"/>
              </a:solidFill>
            </a:endParaRPr>
          </a:p>
        </p:txBody>
      </p:sp>
    </p:spTree>
    <p:extLst>
      <p:ext uri="{BB962C8B-B14F-4D97-AF65-F5344CB8AC3E}">
        <p14:creationId xmlns:p14="http://schemas.microsoft.com/office/powerpoint/2010/main" val="10857763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26"/>
            <a:ext cx="8229600" cy="635786"/>
          </a:xfrm>
        </p:spPr>
        <p:txBody>
          <a:bodyPr/>
          <a:lstStyle/>
          <a:p>
            <a:r>
              <a:rPr lang="en-US" sz="3200" dirty="0" smtClean="0">
                <a:solidFill>
                  <a:srgbClr val="FFFF00"/>
                </a:solidFill>
              </a:rPr>
              <a:t>Cloud Optical Depth (10 Jan 2016)</a:t>
            </a:r>
            <a:endParaRPr lang="en-US" sz="3200" dirty="0">
              <a:solidFill>
                <a:srgbClr val="FFFF00"/>
              </a:solidFill>
            </a:endParaRPr>
          </a:p>
        </p:txBody>
      </p:sp>
      <p:pic>
        <p:nvPicPr>
          <p:cNvPr id="4" name="Picture 3" descr="cloudOD2016.01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29012"/>
            <a:ext cx="8381999" cy="5486400"/>
          </a:xfrm>
          <a:prstGeom prst="rect">
            <a:avLst/>
          </a:prstGeom>
        </p:spPr>
      </p:pic>
    </p:spTree>
    <p:extLst>
      <p:ext uri="{BB962C8B-B14F-4D97-AF65-F5344CB8AC3E}">
        <p14:creationId xmlns:p14="http://schemas.microsoft.com/office/powerpoint/2010/main" val="9525540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30867" y="596765"/>
            <a:ext cx="5265797" cy="4371605"/>
          </a:xfrm>
          <a:prstGeom prst="rect">
            <a:avLst/>
          </a:prstGeom>
        </p:spPr>
      </p:pic>
      <p:sp>
        <p:nvSpPr>
          <p:cNvPr id="4" name="TextBox 3"/>
          <p:cNvSpPr txBox="1"/>
          <p:nvPr/>
        </p:nvSpPr>
        <p:spPr>
          <a:xfrm>
            <a:off x="358221" y="36322"/>
            <a:ext cx="8454902" cy="461665"/>
          </a:xfrm>
          <a:prstGeom prst="rect">
            <a:avLst/>
          </a:prstGeom>
          <a:noFill/>
        </p:spPr>
        <p:txBody>
          <a:bodyPr wrap="square" rtlCol="0">
            <a:spAutoFit/>
          </a:bodyPr>
          <a:lstStyle/>
          <a:p>
            <a:pPr algn="ctr"/>
            <a:r>
              <a:rPr lang="en-US" sz="2400" b="1" dirty="0" smtClean="0">
                <a:solidFill>
                  <a:srgbClr val="FFFF00"/>
                </a:solidFill>
              </a:rPr>
              <a:t>Daytime </a:t>
            </a:r>
            <a:r>
              <a:rPr lang="en-US" sz="2400" b="1" dirty="0">
                <a:solidFill>
                  <a:srgbClr val="FFFF00"/>
                </a:solidFill>
              </a:rPr>
              <a:t>Global Radiation </a:t>
            </a:r>
            <a:r>
              <a:rPr lang="en-US" sz="2400" b="1" dirty="0" smtClean="0">
                <a:solidFill>
                  <a:srgbClr val="FFFF00"/>
                </a:solidFill>
              </a:rPr>
              <a:t>Budget</a:t>
            </a:r>
            <a:endParaRPr lang="en-US" sz="2400" dirty="0">
              <a:solidFill>
                <a:srgbClr val="FFFF00"/>
              </a:solidFill>
            </a:endParaRPr>
          </a:p>
        </p:txBody>
      </p:sp>
      <p:sp>
        <p:nvSpPr>
          <p:cNvPr id="6" name="TextBox 5"/>
          <p:cNvSpPr txBox="1"/>
          <p:nvPr/>
        </p:nvSpPr>
        <p:spPr>
          <a:xfrm>
            <a:off x="971313" y="5036412"/>
            <a:ext cx="6930908" cy="1661993"/>
          </a:xfrm>
          <a:prstGeom prst="rect">
            <a:avLst/>
          </a:prstGeom>
          <a:noFill/>
        </p:spPr>
        <p:txBody>
          <a:bodyPr wrap="square" rtlCol="0">
            <a:spAutoFit/>
          </a:bodyPr>
          <a:lstStyle/>
          <a:p>
            <a:pPr>
              <a:spcAft>
                <a:spcPts val="1200"/>
              </a:spcAft>
            </a:pPr>
            <a:r>
              <a:rPr lang="en-US" dirty="0" smtClean="0">
                <a:solidFill>
                  <a:schemeClr val="bg1"/>
                </a:solidFill>
              </a:rPr>
              <a:t>• Account for radiation exiting at all angles, not just  at </a:t>
            </a:r>
            <a:r>
              <a:rPr lang="en-US" dirty="0" err="1" smtClean="0">
                <a:solidFill>
                  <a:schemeClr val="bg1"/>
                </a:solidFill>
                <a:latin typeface="Symbol" charset="2"/>
                <a:cs typeface="Symbol" charset="2"/>
              </a:rPr>
              <a:t>f</a:t>
            </a:r>
            <a:r>
              <a:rPr lang="en-US" baseline="-25000" dirty="0" err="1" smtClean="0">
                <a:solidFill>
                  <a:schemeClr val="bg1"/>
                </a:solidFill>
              </a:rPr>
              <a:t>o</a:t>
            </a:r>
            <a:endParaRPr lang="en-US" baseline="-25000" dirty="0" smtClean="0">
              <a:solidFill>
                <a:schemeClr val="bg1"/>
              </a:solidFill>
            </a:endParaRPr>
          </a:p>
          <a:p>
            <a:pPr>
              <a:spcAft>
                <a:spcPts val="1200"/>
              </a:spcAft>
            </a:pPr>
            <a:r>
              <a:rPr lang="en-US" dirty="0" smtClean="0">
                <a:solidFill>
                  <a:schemeClr val="bg1"/>
                </a:solidFill>
              </a:rPr>
              <a:t>• Account for SW radiation reflected into L2 view</a:t>
            </a:r>
          </a:p>
          <a:p>
            <a:pPr>
              <a:spcAft>
                <a:spcPts val="1200"/>
              </a:spcAft>
            </a:pPr>
            <a:r>
              <a:rPr lang="en-US" dirty="0" smtClean="0">
                <a:solidFill>
                  <a:schemeClr val="bg1"/>
                </a:solidFill>
              </a:rPr>
              <a:t>• Account for daytime LW radiation emitted in L2 view</a:t>
            </a:r>
          </a:p>
          <a:p>
            <a:pPr>
              <a:spcAft>
                <a:spcPts val="1200"/>
              </a:spcAft>
            </a:pPr>
            <a:r>
              <a:rPr lang="en-US" dirty="0" smtClean="0">
                <a:solidFill>
                  <a:schemeClr val="bg1"/>
                </a:solidFill>
              </a:rPr>
              <a:t>• Remove nighttime LW viewed from L1</a:t>
            </a:r>
          </a:p>
        </p:txBody>
      </p:sp>
      <p:pic>
        <p:nvPicPr>
          <p:cNvPr id="2" name="Picture 1"/>
          <p:cNvPicPr>
            <a:picLocks noChangeAspect="1"/>
          </p:cNvPicPr>
          <p:nvPr/>
        </p:nvPicPr>
        <p:blipFill>
          <a:blip r:embed="rId3"/>
          <a:stretch>
            <a:fillRect/>
          </a:stretch>
        </p:blipFill>
        <p:spPr>
          <a:xfrm>
            <a:off x="5309304" y="6333877"/>
            <a:ext cx="3577166" cy="350417"/>
          </a:xfrm>
          <a:prstGeom prst="rect">
            <a:avLst/>
          </a:prstGeom>
        </p:spPr>
      </p:pic>
      <p:pic>
        <p:nvPicPr>
          <p:cNvPr id="3" name="Picture 2"/>
          <p:cNvPicPr>
            <a:picLocks noChangeAspect="1"/>
          </p:cNvPicPr>
          <p:nvPr/>
        </p:nvPicPr>
        <p:blipFill>
          <a:blip r:embed="rId4"/>
          <a:stretch>
            <a:fillRect/>
          </a:stretch>
        </p:blipFill>
        <p:spPr>
          <a:xfrm>
            <a:off x="6208889" y="5461401"/>
            <a:ext cx="2646568" cy="406008"/>
          </a:xfrm>
          <a:prstGeom prst="rect">
            <a:avLst/>
          </a:prstGeom>
        </p:spPr>
      </p:pic>
      <p:sp>
        <p:nvSpPr>
          <p:cNvPr id="10" name="TextBox 9"/>
          <p:cNvSpPr txBox="1"/>
          <p:nvPr/>
        </p:nvSpPr>
        <p:spPr>
          <a:xfrm>
            <a:off x="1892281" y="2963333"/>
            <a:ext cx="415836" cy="369332"/>
          </a:xfrm>
          <a:prstGeom prst="rect">
            <a:avLst/>
          </a:prstGeom>
          <a:noFill/>
        </p:spPr>
        <p:txBody>
          <a:bodyPr wrap="none" rtlCol="0">
            <a:spAutoFit/>
          </a:bodyPr>
          <a:lstStyle/>
          <a:p>
            <a:r>
              <a:rPr lang="en-US" dirty="0" smtClean="0"/>
              <a:t>Ac</a:t>
            </a:r>
            <a:endParaRPr lang="en-US" dirty="0"/>
          </a:p>
        </p:txBody>
      </p:sp>
      <p:sp>
        <p:nvSpPr>
          <p:cNvPr id="11" name="Right Arrow 10"/>
          <p:cNvSpPr/>
          <p:nvPr/>
        </p:nvSpPr>
        <p:spPr>
          <a:xfrm>
            <a:off x="5785556" y="5560178"/>
            <a:ext cx="423333" cy="2112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4885971" y="6401619"/>
            <a:ext cx="423333" cy="2112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Bent-Up Arrow 12"/>
          <p:cNvSpPr/>
          <p:nvPr/>
        </p:nvSpPr>
        <p:spPr>
          <a:xfrm flipV="1">
            <a:off x="6208889" y="6081889"/>
            <a:ext cx="747888" cy="251988"/>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stCxn id="10" idx="3"/>
          </p:cNvCxnSpPr>
          <p:nvPr/>
        </p:nvCxnSpPr>
        <p:spPr>
          <a:xfrm>
            <a:off x="2308117" y="3147999"/>
            <a:ext cx="179184"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055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6357" y="297219"/>
            <a:ext cx="7188191" cy="523220"/>
          </a:xfrm>
          <a:prstGeom prst="rect">
            <a:avLst/>
          </a:prstGeom>
          <a:noFill/>
        </p:spPr>
        <p:txBody>
          <a:bodyPr wrap="square" rtlCol="0">
            <a:spAutoFit/>
          </a:bodyPr>
          <a:lstStyle/>
          <a:p>
            <a:pPr algn="ctr"/>
            <a:r>
              <a:rPr lang="en-US" sz="2800" dirty="0" smtClean="0">
                <a:solidFill>
                  <a:srgbClr val="FFFF00"/>
                </a:solidFill>
              </a:rPr>
              <a:t>Computing the Radiation Balance from NISTAR</a:t>
            </a:r>
            <a:endParaRPr lang="en-US" sz="2800" dirty="0">
              <a:solidFill>
                <a:srgbClr val="FFFF00"/>
              </a:solidFill>
            </a:endParaRPr>
          </a:p>
        </p:txBody>
      </p:sp>
      <p:sp>
        <p:nvSpPr>
          <p:cNvPr id="5" name="TextBox 4"/>
          <p:cNvSpPr txBox="1"/>
          <p:nvPr/>
        </p:nvSpPr>
        <p:spPr>
          <a:xfrm>
            <a:off x="662070" y="1175368"/>
            <a:ext cx="8052936" cy="1754327"/>
          </a:xfrm>
          <a:prstGeom prst="rect">
            <a:avLst/>
          </a:prstGeom>
          <a:solidFill>
            <a:srgbClr val="F2F2F2"/>
          </a:solidFill>
        </p:spPr>
        <p:txBody>
          <a:bodyPr wrap="square" rtlCol="0">
            <a:spAutoFit/>
          </a:bodyPr>
          <a:lstStyle/>
          <a:p>
            <a:r>
              <a:rPr lang="en-US" dirty="0" smtClean="0">
                <a:solidFill>
                  <a:srgbClr val="0000FF"/>
                </a:solidFill>
              </a:rPr>
              <a:t>• EPIC composite cloud properties weighted by EPIC radiances used to determine Anisotropic Directional Models to correct NISTAR irradiances for anisotropy </a:t>
            </a:r>
          </a:p>
          <a:p>
            <a:endParaRPr lang="en-US" dirty="0">
              <a:solidFill>
                <a:srgbClr val="0000FF"/>
              </a:solidFill>
            </a:endParaRPr>
          </a:p>
          <a:p>
            <a:r>
              <a:rPr lang="en-US" dirty="0" smtClean="0">
                <a:solidFill>
                  <a:srgbClr val="0000FF"/>
                </a:solidFill>
              </a:rPr>
              <a:t>• LEO/GEO radiances converted to broadband fluxes to provide missing light and dark crescent corrections</a:t>
            </a:r>
          </a:p>
          <a:p>
            <a:r>
              <a:rPr lang="en-US" dirty="0"/>
              <a:t>	</a:t>
            </a:r>
            <a:r>
              <a:rPr lang="en-US" dirty="0" smtClean="0">
                <a:solidFill>
                  <a:srgbClr val="FF0000"/>
                </a:solidFill>
              </a:rPr>
              <a:t>- also used to simulate NISTAR radiances</a:t>
            </a:r>
          </a:p>
        </p:txBody>
      </p:sp>
    </p:spTree>
    <p:extLst>
      <p:ext uri="{BB962C8B-B14F-4D97-AF65-F5344CB8AC3E}">
        <p14:creationId xmlns:p14="http://schemas.microsoft.com/office/powerpoint/2010/main" val="27649796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1618" y="778148"/>
            <a:ext cx="6107755" cy="2234458"/>
          </a:xfrm>
          <a:prstGeom prst="rect">
            <a:avLst/>
          </a:prstGeom>
          <a:solidFill>
            <a:schemeClr val="bg1">
              <a:lumMod val="95000"/>
            </a:schemeClr>
          </a:solidFill>
        </p:spPr>
        <p:txBody>
          <a:bodyPr wrap="square">
            <a:spAutoFit/>
          </a:bodyPr>
          <a:lstStyle/>
          <a:p>
            <a:pPr marL="63500" indent="-6350">
              <a:lnSpc>
                <a:spcPct val="90000"/>
              </a:lnSpc>
              <a:spcBef>
                <a:spcPct val="50000"/>
              </a:spcBef>
            </a:pPr>
            <a:r>
              <a:rPr lang="en-US" dirty="0" smtClean="0">
                <a:latin typeface="Arial" pitchFamily="-112" charset="0"/>
                <a:ea typeface="Times New Roman" pitchFamily="-112" charset="0"/>
                <a:cs typeface="Times New Roman" pitchFamily="-112" charset="0"/>
              </a:rPr>
              <a:t>GEO, AVHRR, &amp; MODIS (SW only)</a:t>
            </a:r>
            <a:r>
              <a:rPr lang="en-US" dirty="0" smtClean="0">
                <a:latin typeface="Arial" pitchFamily="-112" charset="0"/>
                <a:ea typeface="Arial" pitchFamily="-112" charset="0"/>
                <a:cs typeface="Arial" pitchFamily="-112" charset="0"/>
              </a:rPr>
              <a:t>:</a:t>
            </a:r>
          </a:p>
          <a:p>
            <a:pPr marL="63500" indent="-6350">
              <a:spcBef>
                <a:spcPts val="600"/>
              </a:spcBef>
            </a:pPr>
            <a:r>
              <a:rPr lang="en-US" dirty="0" smtClean="0">
                <a:latin typeface="Arial" pitchFamily="-112" charset="0"/>
                <a:ea typeface="Arial" pitchFamily="-112" charset="0"/>
                <a:cs typeface="Arial" pitchFamily="-112" charset="0"/>
              </a:rPr>
              <a:t>		</a:t>
            </a:r>
            <a:r>
              <a:rPr lang="en-US" dirty="0" smtClean="0">
                <a:solidFill>
                  <a:srgbClr val="800000"/>
                </a:solidFill>
                <a:latin typeface="Arial" pitchFamily="-112" charset="0"/>
                <a:ea typeface="Arial" pitchFamily="-112" charset="0"/>
                <a:cs typeface="Arial" pitchFamily="-112" charset="0"/>
              </a:rPr>
              <a:t>SW albedo:</a:t>
            </a:r>
            <a:r>
              <a:rPr lang="en-US" dirty="0" smtClean="0">
                <a:latin typeface="Arial" pitchFamily="-112" charset="0"/>
                <a:ea typeface="Arial" pitchFamily="-112" charset="0"/>
                <a:cs typeface="Arial" pitchFamily="-112" charset="0"/>
              </a:rPr>
              <a:t> </a:t>
            </a:r>
            <a:r>
              <a:rPr lang="en-US" i="1" dirty="0" smtClean="0">
                <a:solidFill>
                  <a:srgbClr val="0000FF"/>
                </a:solidFill>
                <a:latin typeface="Arial" pitchFamily="-112" charset="0"/>
                <a:ea typeface="Times New Roman" pitchFamily="-112" charset="0"/>
                <a:cs typeface="Times New Roman" pitchFamily="-112" charset="0"/>
              </a:rPr>
              <a:t>A</a:t>
            </a:r>
            <a:r>
              <a:rPr lang="en-US" i="1" baseline="-25000" dirty="0" smtClean="0">
                <a:solidFill>
                  <a:srgbClr val="0000FF"/>
                </a:solidFill>
                <a:latin typeface="Arial" pitchFamily="-112" charset="0"/>
                <a:ea typeface="Times New Roman" pitchFamily="-112" charset="0"/>
                <a:cs typeface="Times New Roman" pitchFamily="-112" charset="0"/>
              </a:rPr>
              <a:t>SW</a:t>
            </a:r>
            <a:r>
              <a:rPr lang="en-US" dirty="0" smtClean="0">
                <a:solidFill>
                  <a:srgbClr val="0000FF"/>
                </a:solidFill>
                <a:latin typeface="Arial" pitchFamily="-112" charset="0"/>
                <a:ea typeface="Arial" pitchFamily="-112" charset="0"/>
                <a:cs typeface="Arial" pitchFamily="-112" charset="0"/>
              </a:rPr>
              <a:t> = a</a:t>
            </a:r>
            <a:r>
              <a:rPr lang="en-US" baseline="-25000" dirty="0" smtClean="0">
                <a:solidFill>
                  <a:srgbClr val="0000FF"/>
                </a:solidFill>
                <a:latin typeface="Arial" pitchFamily="-112" charset="0"/>
                <a:ea typeface="Arial" pitchFamily="-112" charset="0"/>
                <a:cs typeface="Arial" pitchFamily="-112" charset="0"/>
              </a:rPr>
              <a:t>0</a:t>
            </a:r>
            <a:r>
              <a:rPr lang="en-US" dirty="0" smtClean="0">
                <a:solidFill>
                  <a:srgbClr val="0000FF"/>
                </a:solidFill>
                <a:latin typeface="Arial" pitchFamily="-112" charset="0"/>
                <a:ea typeface="Arial" pitchFamily="-112" charset="0"/>
                <a:cs typeface="Arial" pitchFamily="-112" charset="0"/>
              </a:rPr>
              <a:t> + a</a:t>
            </a:r>
            <a:r>
              <a:rPr lang="en-US" baseline="-25000" dirty="0" smtClean="0">
                <a:solidFill>
                  <a:srgbClr val="0000FF"/>
                </a:solidFill>
                <a:latin typeface="Arial" pitchFamily="-112" charset="0"/>
                <a:ea typeface="Arial" pitchFamily="-112" charset="0"/>
                <a:cs typeface="Arial" pitchFamily="-112" charset="0"/>
              </a:rPr>
              <a:t>1</a:t>
            </a:r>
            <a:r>
              <a:rPr lang="en-US" dirty="0" smtClean="0">
                <a:solidFill>
                  <a:srgbClr val="0000FF"/>
                </a:solidFill>
                <a:latin typeface="Arial" pitchFamily="-112" charset="0"/>
                <a:ea typeface="Arial" pitchFamily="-112" charset="0"/>
                <a:cs typeface="Arial" pitchFamily="-112" charset="0"/>
              </a:rPr>
              <a:t>*</a:t>
            </a:r>
            <a:r>
              <a:rPr lang="en-US" i="1" dirty="0" err="1" smtClean="0">
                <a:solidFill>
                  <a:srgbClr val="0000FF"/>
                </a:solidFill>
                <a:latin typeface="Arial" pitchFamily="-112" charset="0"/>
                <a:ea typeface="Times New Roman" pitchFamily="-112" charset="0"/>
                <a:cs typeface="Times New Roman" pitchFamily="-112" charset="0"/>
              </a:rPr>
              <a:t>A</a:t>
            </a:r>
            <a:r>
              <a:rPr lang="en-US" i="1" baseline="-25000" dirty="0" err="1" smtClean="0">
                <a:solidFill>
                  <a:srgbClr val="0000FF"/>
                </a:solidFill>
                <a:latin typeface="Arial" pitchFamily="-112" charset="0"/>
                <a:ea typeface="Times New Roman" pitchFamily="-112" charset="0"/>
                <a:cs typeface="Times New Roman" pitchFamily="-112" charset="0"/>
              </a:rPr>
              <a:t>nb</a:t>
            </a:r>
            <a:r>
              <a:rPr lang="en-US" dirty="0" smtClean="0">
                <a:solidFill>
                  <a:srgbClr val="0000FF"/>
                </a:solidFill>
                <a:latin typeface="Arial" pitchFamily="-112" charset="0"/>
                <a:ea typeface="Arial" pitchFamily="-112" charset="0"/>
                <a:cs typeface="Arial" pitchFamily="-112" charset="0"/>
              </a:rPr>
              <a:t> + a</a:t>
            </a:r>
            <a:r>
              <a:rPr lang="en-US" baseline="-25000" dirty="0" smtClean="0">
                <a:solidFill>
                  <a:srgbClr val="0000FF"/>
                </a:solidFill>
                <a:latin typeface="Arial" pitchFamily="-112" charset="0"/>
                <a:ea typeface="Arial" pitchFamily="-112" charset="0"/>
                <a:cs typeface="Arial" pitchFamily="-112" charset="0"/>
              </a:rPr>
              <a:t>2</a:t>
            </a:r>
            <a:r>
              <a:rPr lang="en-US" dirty="0" smtClean="0">
                <a:solidFill>
                  <a:srgbClr val="0000FF"/>
                </a:solidFill>
                <a:latin typeface="Arial" pitchFamily="-112" charset="0"/>
                <a:ea typeface="Arial" pitchFamily="-112" charset="0"/>
                <a:cs typeface="Arial" pitchFamily="-112" charset="0"/>
              </a:rPr>
              <a:t>*</a:t>
            </a:r>
            <a:r>
              <a:rPr lang="en-US" i="1" dirty="0" smtClean="0">
                <a:solidFill>
                  <a:srgbClr val="0000FF"/>
                </a:solidFill>
                <a:latin typeface="Arial" pitchFamily="-112" charset="0"/>
                <a:ea typeface="Times New Roman" pitchFamily="-112" charset="0"/>
                <a:cs typeface="Times New Roman" pitchFamily="-112" charset="0"/>
              </a:rPr>
              <a:t>A</a:t>
            </a:r>
            <a:r>
              <a:rPr lang="en-US" i="1" baseline="-25000" dirty="0" smtClean="0">
                <a:solidFill>
                  <a:srgbClr val="0000FF"/>
                </a:solidFill>
                <a:latin typeface="Arial" pitchFamily="-112" charset="0"/>
                <a:ea typeface="Times New Roman" pitchFamily="-112" charset="0"/>
                <a:cs typeface="Times New Roman" pitchFamily="-112" charset="0"/>
              </a:rPr>
              <a:t>nb</a:t>
            </a:r>
            <a:r>
              <a:rPr lang="en-US" baseline="30000" dirty="0" smtClean="0">
                <a:solidFill>
                  <a:srgbClr val="0000FF"/>
                </a:solidFill>
                <a:latin typeface="Arial" pitchFamily="-112" charset="0"/>
                <a:ea typeface="Arial" pitchFamily="-112" charset="0"/>
                <a:cs typeface="Arial" pitchFamily="-112" charset="0"/>
              </a:rPr>
              <a:t>2</a:t>
            </a:r>
            <a:r>
              <a:rPr lang="en-US" dirty="0" smtClean="0">
                <a:solidFill>
                  <a:srgbClr val="0000FF"/>
                </a:solidFill>
                <a:latin typeface="Arial" pitchFamily="-112" charset="0"/>
                <a:ea typeface="Arial" pitchFamily="-112" charset="0"/>
                <a:cs typeface="Arial" pitchFamily="-112" charset="0"/>
              </a:rPr>
              <a:t> + a</a:t>
            </a:r>
            <a:r>
              <a:rPr lang="en-US" baseline="-25000" dirty="0" smtClean="0">
                <a:solidFill>
                  <a:srgbClr val="0000FF"/>
                </a:solidFill>
                <a:latin typeface="Arial" pitchFamily="-112" charset="0"/>
                <a:ea typeface="Arial" pitchFamily="-112" charset="0"/>
                <a:cs typeface="Arial" pitchFamily="-112" charset="0"/>
              </a:rPr>
              <a:t>3</a:t>
            </a:r>
            <a:r>
              <a:rPr lang="en-US" dirty="0" smtClean="0">
                <a:solidFill>
                  <a:srgbClr val="0000FF"/>
                </a:solidFill>
                <a:latin typeface="Arial" pitchFamily="-112" charset="0"/>
                <a:ea typeface="Arial" pitchFamily="-112" charset="0"/>
                <a:cs typeface="Arial" pitchFamily="-112" charset="0"/>
              </a:rPr>
              <a:t>*ln(1/</a:t>
            </a:r>
            <a:r>
              <a:rPr lang="en-US" i="1" dirty="0" smtClean="0">
                <a:solidFill>
                  <a:srgbClr val="0000FF"/>
                </a:solidFill>
                <a:latin typeface="Arial" pitchFamily="-112" charset="0"/>
                <a:ea typeface="Times New Roman" pitchFamily="-112" charset="0"/>
                <a:cs typeface="Times New Roman" pitchFamily="-112" charset="0"/>
              </a:rPr>
              <a:t>µ</a:t>
            </a:r>
            <a:r>
              <a:rPr lang="en-US" i="1" baseline="-25000" dirty="0" smtClean="0">
                <a:solidFill>
                  <a:srgbClr val="0000FF"/>
                </a:solidFill>
                <a:latin typeface="Arial" pitchFamily="-112" charset="0"/>
                <a:ea typeface="Times New Roman" pitchFamily="-112" charset="0"/>
                <a:cs typeface="Times New Roman" pitchFamily="-112" charset="0"/>
              </a:rPr>
              <a:t>o</a:t>
            </a:r>
            <a:r>
              <a:rPr lang="en-US" dirty="0" smtClean="0">
                <a:solidFill>
                  <a:srgbClr val="0000FF"/>
                </a:solidFill>
                <a:latin typeface="Arial" pitchFamily="-112" charset="0"/>
                <a:ea typeface="Arial" pitchFamily="-112" charset="0"/>
                <a:cs typeface="Arial" pitchFamily="-112" charset="0"/>
              </a:rPr>
              <a:t>)  </a:t>
            </a:r>
            <a:r>
              <a:rPr lang="en-US" dirty="0" smtClean="0">
                <a:solidFill>
                  <a:srgbClr val="3366FF"/>
                </a:solidFill>
                <a:latin typeface="Arial" pitchFamily="-112" charset="0"/>
                <a:ea typeface="Arial" pitchFamily="-112" charset="0"/>
                <a:cs typeface="Arial" pitchFamily="-112" charset="0"/>
              </a:rPr>
              <a:t>	</a:t>
            </a:r>
            <a:r>
              <a:rPr lang="en-US" dirty="0" smtClean="0">
                <a:solidFill>
                  <a:srgbClr val="FF0000"/>
                </a:solidFill>
                <a:latin typeface="Arial" pitchFamily="-112" charset="0"/>
                <a:ea typeface="Arial" pitchFamily="-112" charset="0"/>
                <a:cs typeface="Arial" pitchFamily="-112" charset="0"/>
              </a:rPr>
              <a:t>	</a:t>
            </a:r>
          </a:p>
          <a:p>
            <a:pPr marL="63500" indent="-6350">
              <a:spcBef>
                <a:spcPts val="600"/>
              </a:spcBef>
            </a:pPr>
            <a:r>
              <a:rPr lang="en-US" i="1" dirty="0" smtClean="0">
                <a:solidFill>
                  <a:srgbClr val="FF0000"/>
                </a:solidFill>
                <a:latin typeface="Arial" pitchFamily="-112" charset="0"/>
                <a:ea typeface="Times New Roman" pitchFamily="-112" charset="0"/>
                <a:cs typeface="Times New Roman" pitchFamily="-112" charset="0"/>
              </a:rPr>
              <a:t>    </a:t>
            </a:r>
            <a:r>
              <a:rPr lang="en-US" i="1" dirty="0" smtClean="0">
                <a:solidFill>
                  <a:srgbClr val="800000"/>
                </a:solidFill>
                <a:latin typeface="Arial" pitchFamily="-112" charset="0"/>
                <a:ea typeface="Times New Roman" pitchFamily="-112" charset="0"/>
                <a:cs typeface="Times New Roman" pitchFamily="-112" charset="0"/>
              </a:rPr>
              <a:t>  </a:t>
            </a:r>
            <a:r>
              <a:rPr lang="en-US" dirty="0" smtClean="0">
                <a:solidFill>
                  <a:srgbClr val="800000"/>
                </a:solidFill>
                <a:latin typeface="Arial" pitchFamily="-112" charset="0"/>
                <a:ea typeface="Times New Roman" pitchFamily="-112" charset="0"/>
                <a:cs typeface="Times New Roman" pitchFamily="-112" charset="0"/>
              </a:rPr>
              <a:t>OLR:</a:t>
            </a:r>
            <a:r>
              <a:rPr lang="en-US" i="1" dirty="0" smtClean="0">
                <a:solidFill>
                  <a:srgbClr val="0000FF"/>
                </a:solidFill>
                <a:latin typeface="Arial" pitchFamily="-112" charset="0"/>
                <a:ea typeface="Times New Roman" pitchFamily="-112" charset="0"/>
                <a:cs typeface="Times New Roman" pitchFamily="-112" charset="0"/>
              </a:rPr>
              <a:t> M</a:t>
            </a:r>
            <a:r>
              <a:rPr lang="en-US" i="1" baseline="-25000" dirty="0" smtClean="0">
                <a:solidFill>
                  <a:srgbClr val="0000FF"/>
                </a:solidFill>
                <a:latin typeface="Arial" pitchFamily="-112" charset="0"/>
                <a:ea typeface="Times New Roman" pitchFamily="-112" charset="0"/>
                <a:cs typeface="Times New Roman" pitchFamily="-112" charset="0"/>
              </a:rPr>
              <a:t>LW</a:t>
            </a:r>
            <a:r>
              <a:rPr lang="en-US" dirty="0" smtClean="0">
                <a:solidFill>
                  <a:srgbClr val="0000FF"/>
                </a:solidFill>
                <a:latin typeface="Arial" pitchFamily="-112" charset="0"/>
                <a:ea typeface="Arial" pitchFamily="-112" charset="0"/>
                <a:cs typeface="Arial" pitchFamily="-112" charset="0"/>
              </a:rPr>
              <a:t> = b</a:t>
            </a:r>
            <a:r>
              <a:rPr lang="en-US" baseline="-25000" dirty="0" smtClean="0">
                <a:solidFill>
                  <a:srgbClr val="0000FF"/>
                </a:solidFill>
                <a:latin typeface="Arial" pitchFamily="-112" charset="0"/>
                <a:ea typeface="Arial" pitchFamily="-112" charset="0"/>
                <a:cs typeface="Arial" pitchFamily="-112" charset="0"/>
              </a:rPr>
              <a:t>0</a:t>
            </a:r>
            <a:r>
              <a:rPr lang="en-US" dirty="0" smtClean="0">
                <a:solidFill>
                  <a:srgbClr val="0000FF"/>
                </a:solidFill>
                <a:latin typeface="Arial" pitchFamily="-112" charset="0"/>
                <a:ea typeface="Arial" pitchFamily="-112" charset="0"/>
                <a:cs typeface="Arial" pitchFamily="-112" charset="0"/>
              </a:rPr>
              <a:t> + b</a:t>
            </a:r>
            <a:r>
              <a:rPr lang="en-US" baseline="-25000" dirty="0" smtClean="0">
                <a:solidFill>
                  <a:srgbClr val="0000FF"/>
                </a:solidFill>
                <a:latin typeface="Arial" pitchFamily="-112" charset="0"/>
                <a:ea typeface="Arial" pitchFamily="-112" charset="0"/>
                <a:cs typeface="Arial" pitchFamily="-112" charset="0"/>
              </a:rPr>
              <a:t>1</a:t>
            </a:r>
            <a:r>
              <a:rPr lang="en-US" dirty="0" smtClean="0">
                <a:solidFill>
                  <a:srgbClr val="0000FF"/>
                </a:solidFill>
                <a:latin typeface="Arial" pitchFamily="-112" charset="0"/>
                <a:ea typeface="Arial" pitchFamily="-112" charset="0"/>
                <a:cs typeface="Arial" pitchFamily="-112" charset="0"/>
              </a:rPr>
              <a:t>*</a:t>
            </a:r>
            <a:r>
              <a:rPr lang="en-US" i="1" dirty="0" err="1" smtClean="0">
                <a:solidFill>
                  <a:srgbClr val="0000FF"/>
                </a:solidFill>
                <a:latin typeface="Arial" pitchFamily="-112" charset="0"/>
                <a:ea typeface="Times New Roman" pitchFamily="-112" charset="0"/>
                <a:cs typeface="Times New Roman" pitchFamily="-112" charset="0"/>
              </a:rPr>
              <a:t>M</a:t>
            </a:r>
            <a:r>
              <a:rPr lang="en-US" i="1" baseline="-25000" dirty="0" err="1" smtClean="0">
                <a:solidFill>
                  <a:srgbClr val="0000FF"/>
                </a:solidFill>
                <a:latin typeface="Arial" pitchFamily="-112" charset="0"/>
                <a:ea typeface="Times New Roman" pitchFamily="-112" charset="0"/>
                <a:cs typeface="Times New Roman" pitchFamily="-112" charset="0"/>
              </a:rPr>
              <a:t>nb</a:t>
            </a:r>
            <a:r>
              <a:rPr lang="en-US" dirty="0" smtClean="0">
                <a:solidFill>
                  <a:srgbClr val="0000FF"/>
                </a:solidFill>
                <a:latin typeface="Arial" pitchFamily="-112" charset="0"/>
                <a:ea typeface="Arial" pitchFamily="-112" charset="0"/>
                <a:cs typeface="Arial" pitchFamily="-112" charset="0"/>
              </a:rPr>
              <a:t> + b</a:t>
            </a:r>
            <a:r>
              <a:rPr lang="en-US" baseline="-25000" dirty="0" smtClean="0">
                <a:solidFill>
                  <a:srgbClr val="0000FF"/>
                </a:solidFill>
                <a:latin typeface="Arial" pitchFamily="-112" charset="0"/>
                <a:ea typeface="Arial" pitchFamily="-112" charset="0"/>
                <a:cs typeface="Arial" pitchFamily="-112" charset="0"/>
              </a:rPr>
              <a:t>2</a:t>
            </a:r>
            <a:r>
              <a:rPr lang="en-US" dirty="0" smtClean="0">
                <a:solidFill>
                  <a:srgbClr val="0000FF"/>
                </a:solidFill>
                <a:latin typeface="Arial" pitchFamily="-112" charset="0"/>
                <a:ea typeface="Arial" pitchFamily="-112" charset="0"/>
                <a:cs typeface="Arial" pitchFamily="-112" charset="0"/>
              </a:rPr>
              <a:t>*</a:t>
            </a:r>
            <a:r>
              <a:rPr lang="en-US" i="1" dirty="0" smtClean="0">
                <a:solidFill>
                  <a:srgbClr val="0000FF"/>
                </a:solidFill>
                <a:latin typeface="Arial" pitchFamily="-112" charset="0"/>
                <a:ea typeface="Times New Roman" pitchFamily="-112" charset="0"/>
                <a:cs typeface="Times New Roman" pitchFamily="-112" charset="0"/>
              </a:rPr>
              <a:t>M</a:t>
            </a:r>
            <a:r>
              <a:rPr lang="en-US" i="1" baseline="-25000" dirty="0" smtClean="0">
                <a:solidFill>
                  <a:srgbClr val="0000FF"/>
                </a:solidFill>
                <a:latin typeface="Arial" pitchFamily="-112" charset="0"/>
                <a:ea typeface="Times New Roman" pitchFamily="-112" charset="0"/>
                <a:cs typeface="Times New Roman" pitchFamily="-112" charset="0"/>
              </a:rPr>
              <a:t>nb</a:t>
            </a:r>
            <a:r>
              <a:rPr lang="en-US" baseline="30000" dirty="0" smtClean="0">
                <a:solidFill>
                  <a:srgbClr val="0000FF"/>
                </a:solidFill>
                <a:latin typeface="Arial" pitchFamily="-112" charset="0"/>
                <a:ea typeface="Arial" pitchFamily="-112" charset="0"/>
                <a:cs typeface="Arial" pitchFamily="-112" charset="0"/>
              </a:rPr>
              <a:t>2</a:t>
            </a:r>
            <a:r>
              <a:rPr lang="en-US" dirty="0" smtClean="0">
                <a:solidFill>
                  <a:srgbClr val="0000FF"/>
                </a:solidFill>
                <a:latin typeface="Arial" pitchFamily="-112" charset="0"/>
                <a:ea typeface="Arial" pitchFamily="-112" charset="0"/>
                <a:cs typeface="Arial" pitchFamily="-112" charset="0"/>
              </a:rPr>
              <a:t>+ b</a:t>
            </a:r>
            <a:r>
              <a:rPr lang="en-US" baseline="-25000" dirty="0" smtClean="0">
                <a:solidFill>
                  <a:srgbClr val="0000FF"/>
                </a:solidFill>
                <a:latin typeface="Arial" pitchFamily="-112" charset="0"/>
                <a:ea typeface="Arial" pitchFamily="-112" charset="0"/>
                <a:cs typeface="Arial" pitchFamily="-112" charset="0"/>
              </a:rPr>
              <a:t>3</a:t>
            </a:r>
            <a:r>
              <a:rPr lang="en-US" dirty="0" smtClean="0">
                <a:solidFill>
                  <a:srgbClr val="0000FF"/>
                </a:solidFill>
                <a:latin typeface="Arial" pitchFamily="-112" charset="0"/>
                <a:ea typeface="Arial" pitchFamily="-112" charset="0"/>
                <a:cs typeface="Arial" pitchFamily="-112" charset="0"/>
              </a:rPr>
              <a:t>*</a:t>
            </a:r>
            <a:r>
              <a:rPr lang="en-US" i="1" dirty="0" err="1" smtClean="0">
                <a:solidFill>
                  <a:srgbClr val="0000FF"/>
                </a:solidFill>
                <a:latin typeface="Arial" pitchFamily="-112" charset="0"/>
                <a:ea typeface="Times New Roman" pitchFamily="-112" charset="0"/>
                <a:cs typeface="Times New Roman" pitchFamily="-112" charset="0"/>
              </a:rPr>
              <a:t>M</a:t>
            </a:r>
            <a:r>
              <a:rPr lang="en-US" i="1" baseline="-25000" dirty="0" err="1" smtClean="0">
                <a:solidFill>
                  <a:srgbClr val="0000FF"/>
                </a:solidFill>
                <a:latin typeface="Arial" pitchFamily="-112" charset="0"/>
                <a:ea typeface="Times New Roman" pitchFamily="-112" charset="0"/>
                <a:cs typeface="Times New Roman" pitchFamily="-112" charset="0"/>
              </a:rPr>
              <a:t>nb</a:t>
            </a:r>
            <a:r>
              <a:rPr lang="en-US" dirty="0" smtClean="0">
                <a:solidFill>
                  <a:srgbClr val="0000FF"/>
                </a:solidFill>
                <a:latin typeface="Arial" pitchFamily="-112" charset="0"/>
                <a:ea typeface="Arial" pitchFamily="-112" charset="0"/>
                <a:cs typeface="Arial" pitchFamily="-112" charset="0"/>
              </a:rPr>
              <a:t>*</a:t>
            </a:r>
            <a:r>
              <a:rPr lang="en-US" dirty="0" err="1" smtClean="0">
                <a:solidFill>
                  <a:srgbClr val="0000FF"/>
                </a:solidFill>
                <a:latin typeface="Arial" pitchFamily="-112" charset="0"/>
                <a:ea typeface="Arial" pitchFamily="-112" charset="0"/>
                <a:cs typeface="Arial" pitchFamily="-112" charset="0"/>
              </a:rPr>
              <a:t>ln</a:t>
            </a:r>
            <a:r>
              <a:rPr lang="en-US" dirty="0" smtClean="0">
                <a:solidFill>
                  <a:srgbClr val="0000FF"/>
                </a:solidFill>
                <a:latin typeface="Arial" pitchFamily="-112" charset="0"/>
                <a:ea typeface="Arial" pitchFamily="-112" charset="0"/>
                <a:cs typeface="Arial" pitchFamily="-112" charset="0"/>
              </a:rPr>
              <a:t>(</a:t>
            </a:r>
            <a:r>
              <a:rPr lang="en-US" dirty="0" err="1" smtClean="0">
                <a:solidFill>
                  <a:srgbClr val="0000FF"/>
                </a:solidFill>
                <a:latin typeface="Arial" pitchFamily="-112" charset="0"/>
                <a:ea typeface="Arial" pitchFamily="-112" charset="0"/>
                <a:cs typeface="Arial" pitchFamily="-112" charset="0"/>
              </a:rPr>
              <a:t>colRH</a:t>
            </a:r>
            <a:r>
              <a:rPr lang="en-US" dirty="0" smtClean="0">
                <a:solidFill>
                  <a:srgbClr val="0000FF"/>
                </a:solidFill>
                <a:latin typeface="Arial" pitchFamily="-112" charset="0"/>
                <a:ea typeface="Arial" pitchFamily="-112" charset="0"/>
                <a:cs typeface="Arial" pitchFamily="-112" charset="0"/>
              </a:rPr>
              <a:t>)</a:t>
            </a:r>
            <a:r>
              <a:rPr lang="en-US" dirty="0" smtClean="0">
                <a:solidFill>
                  <a:srgbClr val="3366FF"/>
                </a:solidFill>
                <a:latin typeface="Arial" pitchFamily="-112" charset="0"/>
                <a:ea typeface="Arial" pitchFamily="-112" charset="0"/>
                <a:cs typeface="Arial" pitchFamily="-112" charset="0"/>
              </a:rPr>
              <a:t>   	</a:t>
            </a:r>
          </a:p>
          <a:p>
            <a:pPr marL="63500" indent="-6350"/>
            <a:endParaRPr lang="en-US" b="1" dirty="0" smtClean="0">
              <a:latin typeface="Arial" pitchFamily="-112" charset="0"/>
              <a:ea typeface="Times New Roman" pitchFamily="-112" charset="0"/>
              <a:cs typeface="Times New Roman" pitchFamily="-112" charset="0"/>
            </a:endParaRPr>
          </a:p>
          <a:p>
            <a:pPr marL="63500" indent="-6350"/>
            <a:r>
              <a:rPr lang="en-US" dirty="0" smtClean="0">
                <a:latin typeface="Arial" pitchFamily="-112" charset="0"/>
                <a:ea typeface="Times New Roman" pitchFamily="-112" charset="0"/>
                <a:cs typeface="Times New Roman" pitchFamily="-112" charset="0"/>
              </a:rPr>
              <a:t>MODIS LW</a:t>
            </a:r>
            <a:r>
              <a:rPr lang="en-US" dirty="0" smtClean="0">
                <a:latin typeface="Arial" pitchFamily="-112" charset="0"/>
                <a:ea typeface="Arial" pitchFamily="-112" charset="0"/>
                <a:cs typeface="Arial" pitchFamily="-112" charset="0"/>
              </a:rPr>
              <a:t>:</a:t>
            </a:r>
          </a:p>
          <a:p>
            <a:pPr marL="63500" indent="-6350">
              <a:spcBef>
                <a:spcPts val="600"/>
              </a:spcBef>
            </a:pPr>
            <a:r>
              <a:rPr lang="en-US" dirty="0" smtClean="0">
                <a:latin typeface="Arial" pitchFamily="-112" charset="0"/>
                <a:ea typeface="Arial" pitchFamily="-112" charset="0"/>
                <a:cs typeface="Arial" pitchFamily="-112" charset="0"/>
              </a:rPr>
              <a:t>     </a:t>
            </a:r>
            <a:r>
              <a:rPr lang="en-US" dirty="0" smtClean="0">
                <a:solidFill>
                  <a:srgbClr val="800000"/>
                </a:solidFill>
                <a:latin typeface="Arial" pitchFamily="-112" charset="0"/>
                <a:ea typeface="Arial" pitchFamily="-112" charset="0"/>
                <a:cs typeface="Arial" pitchFamily="-112" charset="0"/>
              </a:rPr>
              <a:t> </a:t>
            </a:r>
            <a:r>
              <a:rPr lang="en-US" dirty="0" smtClean="0">
                <a:solidFill>
                  <a:srgbClr val="800000"/>
                </a:solidFill>
                <a:latin typeface="Arial" pitchFamily="-112" charset="0"/>
                <a:ea typeface="Times New Roman" pitchFamily="-112" charset="0"/>
                <a:cs typeface="Times New Roman" pitchFamily="-112" charset="0"/>
              </a:rPr>
              <a:t>OLR</a:t>
            </a:r>
            <a:r>
              <a:rPr lang="en-US" dirty="0">
                <a:solidFill>
                  <a:srgbClr val="800000"/>
                </a:solidFill>
                <a:latin typeface="Arial" pitchFamily="-112" charset="0"/>
                <a:ea typeface="Times New Roman" pitchFamily="-112" charset="0"/>
                <a:cs typeface="Times New Roman" pitchFamily="-112" charset="0"/>
              </a:rPr>
              <a:t>:</a:t>
            </a:r>
            <a:r>
              <a:rPr lang="en-US" i="1" dirty="0">
                <a:solidFill>
                  <a:srgbClr val="0000FF"/>
                </a:solidFill>
                <a:latin typeface="Arial" pitchFamily="-112" charset="0"/>
                <a:ea typeface="Times New Roman" pitchFamily="-112" charset="0"/>
                <a:cs typeface="Times New Roman" pitchFamily="-112" charset="0"/>
              </a:rPr>
              <a:t> M</a:t>
            </a:r>
            <a:r>
              <a:rPr lang="en-US" i="1" baseline="-25000" dirty="0" smtClean="0">
                <a:solidFill>
                  <a:srgbClr val="0000FF"/>
                </a:solidFill>
                <a:latin typeface="Arial" pitchFamily="-112" charset="0"/>
                <a:ea typeface="Times New Roman" pitchFamily="-112" charset="0"/>
                <a:cs typeface="Times New Roman" pitchFamily="-112" charset="0"/>
              </a:rPr>
              <a:t>LW</a:t>
            </a:r>
            <a:r>
              <a:rPr lang="en-US" dirty="0" smtClean="0">
                <a:solidFill>
                  <a:srgbClr val="0000FF"/>
                </a:solidFill>
                <a:latin typeface="Arial" pitchFamily="-112" charset="0"/>
                <a:ea typeface="Arial" pitchFamily="-112" charset="0"/>
                <a:cs typeface="Arial" pitchFamily="-112" charset="0"/>
              </a:rPr>
              <a:t> = b</a:t>
            </a:r>
            <a:r>
              <a:rPr lang="en-US" baseline="-25000" dirty="0" smtClean="0">
                <a:solidFill>
                  <a:srgbClr val="0000FF"/>
                </a:solidFill>
                <a:latin typeface="Arial" pitchFamily="-112" charset="0"/>
                <a:ea typeface="Arial" pitchFamily="-112" charset="0"/>
                <a:cs typeface="Arial" pitchFamily="-112" charset="0"/>
              </a:rPr>
              <a:t>0</a:t>
            </a:r>
            <a:r>
              <a:rPr lang="en-US" dirty="0" smtClean="0">
                <a:solidFill>
                  <a:srgbClr val="0000FF"/>
                </a:solidFill>
                <a:latin typeface="Arial" pitchFamily="-112" charset="0"/>
                <a:ea typeface="Arial" pitchFamily="-112" charset="0"/>
                <a:cs typeface="Arial" pitchFamily="-112" charset="0"/>
              </a:rPr>
              <a:t> + b</a:t>
            </a:r>
            <a:r>
              <a:rPr lang="en-US" baseline="-25000" dirty="0" smtClean="0">
                <a:solidFill>
                  <a:srgbClr val="0000FF"/>
                </a:solidFill>
                <a:latin typeface="Arial" pitchFamily="-112" charset="0"/>
                <a:ea typeface="Arial" pitchFamily="-112" charset="0"/>
                <a:cs typeface="Arial" pitchFamily="-112" charset="0"/>
              </a:rPr>
              <a:t>1</a:t>
            </a:r>
            <a:r>
              <a:rPr lang="en-US" dirty="0" smtClean="0">
                <a:solidFill>
                  <a:srgbClr val="0000FF"/>
                </a:solidFill>
                <a:latin typeface="Arial" pitchFamily="-112" charset="0"/>
                <a:ea typeface="Arial" pitchFamily="-112" charset="0"/>
                <a:cs typeface="Arial" pitchFamily="-112" charset="0"/>
              </a:rPr>
              <a:t>*</a:t>
            </a:r>
            <a:r>
              <a:rPr lang="en-US" i="1" dirty="0" smtClean="0">
                <a:solidFill>
                  <a:srgbClr val="0000FF"/>
                </a:solidFill>
                <a:latin typeface="Arial" pitchFamily="-112" charset="0"/>
                <a:ea typeface="Times New Roman" pitchFamily="-112" charset="0"/>
                <a:cs typeface="Times New Roman" pitchFamily="-112" charset="0"/>
              </a:rPr>
              <a:t>L</a:t>
            </a:r>
            <a:r>
              <a:rPr lang="en-US" i="1" baseline="-25000" dirty="0" smtClean="0">
                <a:solidFill>
                  <a:srgbClr val="0000FF"/>
                </a:solidFill>
                <a:latin typeface="Arial" pitchFamily="-112" charset="0"/>
                <a:ea typeface="Times New Roman" pitchFamily="-112" charset="0"/>
                <a:cs typeface="Times New Roman" pitchFamily="-112" charset="0"/>
              </a:rPr>
              <a:t>nb11</a:t>
            </a:r>
            <a:r>
              <a:rPr lang="en-US" dirty="0" smtClean="0">
                <a:solidFill>
                  <a:srgbClr val="0000FF"/>
                </a:solidFill>
                <a:latin typeface="Arial" pitchFamily="-112" charset="0"/>
                <a:ea typeface="Arial" pitchFamily="-112" charset="0"/>
                <a:cs typeface="Arial" pitchFamily="-112" charset="0"/>
              </a:rPr>
              <a:t> + b</a:t>
            </a:r>
            <a:r>
              <a:rPr lang="en-US" baseline="-25000" dirty="0" smtClean="0">
                <a:solidFill>
                  <a:srgbClr val="0000FF"/>
                </a:solidFill>
                <a:latin typeface="Arial" pitchFamily="-112" charset="0"/>
                <a:ea typeface="Arial" pitchFamily="-112" charset="0"/>
                <a:cs typeface="Arial" pitchFamily="-112" charset="0"/>
              </a:rPr>
              <a:t>2</a:t>
            </a:r>
            <a:r>
              <a:rPr lang="en-US" dirty="0" smtClean="0">
                <a:solidFill>
                  <a:srgbClr val="0000FF"/>
                </a:solidFill>
                <a:latin typeface="Arial" pitchFamily="-112" charset="0"/>
                <a:ea typeface="Arial" pitchFamily="-112" charset="0"/>
                <a:cs typeface="Arial" pitchFamily="-112" charset="0"/>
              </a:rPr>
              <a:t>*</a:t>
            </a:r>
            <a:r>
              <a:rPr lang="en-US" i="1" dirty="0" smtClean="0">
                <a:solidFill>
                  <a:srgbClr val="0000FF"/>
                </a:solidFill>
                <a:latin typeface="Arial" pitchFamily="-112" charset="0"/>
                <a:ea typeface="Times New Roman" pitchFamily="-112" charset="0"/>
                <a:cs typeface="Times New Roman" pitchFamily="-112" charset="0"/>
              </a:rPr>
              <a:t>L</a:t>
            </a:r>
            <a:r>
              <a:rPr lang="en-US" i="1" baseline="-25000" dirty="0" smtClean="0">
                <a:solidFill>
                  <a:srgbClr val="0000FF"/>
                </a:solidFill>
                <a:latin typeface="Arial" pitchFamily="-112" charset="0"/>
                <a:ea typeface="Times New Roman" pitchFamily="-112" charset="0"/>
                <a:cs typeface="Times New Roman" pitchFamily="-112" charset="0"/>
              </a:rPr>
              <a:t>nb12</a:t>
            </a:r>
            <a:endParaRPr lang="en-US" sz="1200" i="1" dirty="0" smtClean="0">
              <a:solidFill>
                <a:srgbClr val="0000FF"/>
              </a:solidFill>
              <a:latin typeface="Arial" pitchFamily="-112" charset="0"/>
              <a:ea typeface="Times New Roman" pitchFamily="-112" charset="0"/>
              <a:cs typeface="Times New Roman" pitchFamily="-112" charset="0"/>
            </a:endParaRPr>
          </a:p>
        </p:txBody>
      </p:sp>
      <p:sp>
        <p:nvSpPr>
          <p:cNvPr id="5" name="TextBox 4"/>
          <p:cNvSpPr txBox="1"/>
          <p:nvPr/>
        </p:nvSpPr>
        <p:spPr>
          <a:xfrm>
            <a:off x="817785" y="4414547"/>
            <a:ext cx="7085850" cy="2246769"/>
          </a:xfrm>
          <a:prstGeom prst="rect">
            <a:avLst/>
          </a:prstGeom>
          <a:noFill/>
        </p:spPr>
        <p:txBody>
          <a:bodyPr wrap="square" rtlCol="0">
            <a:spAutoFit/>
          </a:bodyPr>
          <a:lstStyle/>
          <a:p>
            <a:r>
              <a:rPr lang="en-US" dirty="0" smtClean="0">
                <a:solidFill>
                  <a:schemeClr val="bg1"/>
                </a:solidFill>
              </a:rPr>
              <a:t>GEO BBLW &amp; BBSW in 2015:</a:t>
            </a:r>
            <a:r>
              <a:rPr lang="en-US" dirty="0" smtClean="0"/>
              <a:t> </a:t>
            </a:r>
            <a:r>
              <a:rPr lang="en-US" dirty="0" smtClean="0">
                <a:solidFill>
                  <a:srgbClr val="CCFFCC"/>
                </a:solidFill>
              </a:rPr>
              <a:t>fits developed for CRYSTAL-FACE</a:t>
            </a:r>
          </a:p>
          <a:p>
            <a:r>
              <a:rPr lang="en-US" dirty="0">
                <a:solidFill>
                  <a:srgbClr val="CCFFCC"/>
                </a:solidFill>
              </a:rPr>
              <a:t> </a:t>
            </a:r>
            <a:r>
              <a:rPr lang="en-US" dirty="0" smtClean="0">
                <a:solidFill>
                  <a:srgbClr val="CCFFCC"/>
                </a:solidFill>
              </a:rPr>
              <a:t>                                                                (GOES/</a:t>
            </a:r>
            <a:r>
              <a:rPr lang="en-US" dirty="0" err="1" smtClean="0">
                <a:solidFill>
                  <a:srgbClr val="CCFFCC"/>
                </a:solidFill>
              </a:rPr>
              <a:t>Meteosat</a:t>
            </a:r>
            <a:r>
              <a:rPr lang="en-US" dirty="0" smtClean="0">
                <a:solidFill>
                  <a:srgbClr val="CCFFCC"/>
                </a:solidFill>
              </a:rPr>
              <a:t>)</a:t>
            </a:r>
            <a:r>
              <a:rPr lang="en-US" dirty="0">
                <a:solidFill>
                  <a:srgbClr val="CCFFCC"/>
                </a:solidFill>
              </a:rPr>
              <a:t> </a:t>
            </a:r>
            <a:r>
              <a:rPr lang="en-US" dirty="0" smtClean="0">
                <a:solidFill>
                  <a:srgbClr val="CCFFCC"/>
                </a:solidFill>
              </a:rPr>
              <a:t>&amp; TWP-ICE (MTSAT)</a:t>
            </a:r>
          </a:p>
          <a:p>
            <a:endParaRPr lang="en-US" sz="800" dirty="0" smtClean="0"/>
          </a:p>
          <a:p>
            <a:r>
              <a:rPr lang="en-US" dirty="0" smtClean="0">
                <a:solidFill>
                  <a:schemeClr val="bg1"/>
                </a:solidFill>
              </a:rPr>
              <a:t>GEO BBLW and BBSW in 2016:</a:t>
            </a:r>
            <a:r>
              <a:rPr lang="en-US" dirty="0" smtClean="0"/>
              <a:t> </a:t>
            </a:r>
            <a:r>
              <a:rPr lang="en-US" dirty="0" smtClean="0">
                <a:solidFill>
                  <a:srgbClr val="CCFFCC"/>
                </a:solidFill>
              </a:rPr>
              <a:t>all CRYSTAL-FACE fits (no MTSAT)</a:t>
            </a:r>
          </a:p>
          <a:p>
            <a:endParaRPr lang="en-US" sz="800" dirty="0" smtClean="0"/>
          </a:p>
          <a:p>
            <a:r>
              <a:rPr lang="en-US" dirty="0" smtClean="0">
                <a:solidFill>
                  <a:schemeClr val="bg1"/>
                </a:solidFill>
              </a:rPr>
              <a:t>AVHRR BBLW, BBSW:</a:t>
            </a:r>
            <a:r>
              <a:rPr lang="en-US" dirty="0" smtClean="0"/>
              <a:t> </a:t>
            </a:r>
            <a:r>
              <a:rPr lang="en-US" dirty="0" smtClean="0">
                <a:solidFill>
                  <a:srgbClr val="CCFFCC"/>
                </a:solidFill>
              </a:rPr>
              <a:t>2008 AVHRR-CERES Aqua fits</a:t>
            </a:r>
          </a:p>
          <a:p>
            <a:endParaRPr lang="en-US" sz="800" dirty="0" smtClean="0"/>
          </a:p>
          <a:p>
            <a:r>
              <a:rPr lang="en-US" dirty="0" smtClean="0">
                <a:solidFill>
                  <a:schemeClr val="bg1"/>
                </a:solidFill>
              </a:rPr>
              <a:t>MODIS BBLW:</a:t>
            </a:r>
            <a:r>
              <a:rPr lang="en-US" dirty="0" smtClean="0"/>
              <a:t> </a:t>
            </a:r>
            <a:r>
              <a:rPr lang="en-US" dirty="0" smtClean="0">
                <a:solidFill>
                  <a:srgbClr val="CCFFCC"/>
                </a:solidFill>
              </a:rPr>
              <a:t>MODIS-CERES SSF matched 2-channel monthly fits</a:t>
            </a:r>
          </a:p>
          <a:p>
            <a:endParaRPr lang="en-US" sz="800" dirty="0" smtClean="0"/>
          </a:p>
          <a:p>
            <a:r>
              <a:rPr lang="en-US" dirty="0" smtClean="0">
                <a:solidFill>
                  <a:schemeClr val="bg1"/>
                </a:solidFill>
              </a:rPr>
              <a:t>MODIS BBSW:</a:t>
            </a:r>
            <a:r>
              <a:rPr lang="en-US" dirty="0" smtClean="0"/>
              <a:t> </a:t>
            </a:r>
            <a:r>
              <a:rPr lang="en-US" dirty="0" smtClean="0">
                <a:solidFill>
                  <a:srgbClr val="CCFFCC"/>
                </a:solidFill>
              </a:rPr>
              <a:t>used 2008 AVHRR-CERES Aqua fits</a:t>
            </a:r>
            <a:endParaRPr lang="en-US" dirty="0">
              <a:solidFill>
                <a:srgbClr val="CCFFCC"/>
              </a:solidFill>
            </a:endParaRPr>
          </a:p>
        </p:txBody>
      </p:sp>
      <p:sp>
        <p:nvSpPr>
          <p:cNvPr id="2" name="TextBox 1"/>
          <p:cNvSpPr txBox="1"/>
          <p:nvPr/>
        </p:nvSpPr>
        <p:spPr>
          <a:xfrm>
            <a:off x="205084" y="197211"/>
            <a:ext cx="8755522" cy="400110"/>
          </a:xfrm>
          <a:prstGeom prst="rect">
            <a:avLst/>
          </a:prstGeom>
          <a:noFill/>
          <a:ln>
            <a:noFill/>
          </a:ln>
        </p:spPr>
        <p:txBody>
          <a:bodyPr wrap="square" rtlCol="0">
            <a:spAutoFit/>
          </a:bodyPr>
          <a:lstStyle/>
          <a:p>
            <a:pPr algn="ctr"/>
            <a:r>
              <a:rPr lang="en-US" sz="2000" dirty="0" smtClean="0">
                <a:ln w="18415" cmpd="sng">
                  <a:noFill/>
                  <a:prstDash val="solid"/>
                </a:ln>
                <a:solidFill>
                  <a:srgbClr val="FFFF00"/>
                </a:solidFill>
                <a:latin typeface="Arial"/>
              </a:rPr>
              <a:t>Creating Broadband Albedo &amp; OLR from GEO-LEO Satellite Radiances</a:t>
            </a:r>
            <a:endParaRPr lang="en-US" sz="2000" dirty="0">
              <a:ln w="18415" cmpd="sng">
                <a:noFill/>
                <a:prstDash val="solid"/>
              </a:ln>
              <a:solidFill>
                <a:srgbClr val="FFFF00"/>
              </a:solidFill>
              <a:latin typeface="Arial"/>
            </a:endParaRPr>
          </a:p>
        </p:txBody>
      </p:sp>
      <p:sp>
        <p:nvSpPr>
          <p:cNvPr id="6" name="TextBox 5"/>
          <p:cNvSpPr txBox="1"/>
          <p:nvPr/>
        </p:nvSpPr>
        <p:spPr>
          <a:xfrm>
            <a:off x="544262" y="3172377"/>
            <a:ext cx="8053503" cy="1077218"/>
          </a:xfrm>
          <a:prstGeom prst="rect">
            <a:avLst/>
          </a:prstGeom>
          <a:solidFill>
            <a:schemeClr val="bg1">
              <a:lumMod val="95000"/>
            </a:schemeClr>
          </a:solidFill>
        </p:spPr>
        <p:txBody>
          <a:bodyPr wrap="square" rtlCol="0">
            <a:spAutoFit/>
          </a:bodyPr>
          <a:lstStyle/>
          <a:p>
            <a:r>
              <a:rPr lang="en-US" i="1" dirty="0" err="1" smtClean="0">
                <a:solidFill>
                  <a:srgbClr val="0000FF"/>
                </a:solidFill>
              </a:rPr>
              <a:t>A</a:t>
            </a:r>
            <a:r>
              <a:rPr lang="en-US" i="1" baseline="-25000" dirty="0" err="1" smtClean="0">
                <a:solidFill>
                  <a:srgbClr val="0000FF"/>
                </a:solidFill>
              </a:rPr>
              <a:t>nb</a:t>
            </a:r>
            <a:r>
              <a:rPr lang="en-US" dirty="0" smtClean="0">
                <a:solidFill>
                  <a:srgbClr val="0000FF"/>
                </a:solidFill>
              </a:rPr>
              <a:t>:</a:t>
            </a:r>
            <a:r>
              <a:rPr lang="en-US" dirty="0" smtClean="0"/>
              <a:t> </a:t>
            </a:r>
            <a:r>
              <a:rPr lang="en-US" dirty="0" smtClean="0">
                <a:solidFill>
                  <a:srgbClr val="800000"/>
                </a:solidFill>
              </a:rPr>
              <a:t>visible channel albedo</a:t>
            </a:r>
            <a:r>
              <a:rPr lang="en-US" dirty="0" smtClean="0"/>
              <a:t>	     </a:t>
            </a:r>
            <a:r>
              <a:rPr lang="en-US" i="1" dirty="0" err="1" smtClean="0">
                <a:solidFill>
                  <a:srgbClr val="0000FF"/>
                </a:solidFill>
              </a:rPr>
              <a:t>M</a:t>
            </a:r>
            <a:r>
              <a:rPr lang="en-US" i="1" baseline="-25000" dirty="0" err="1" smtClean="0">
                <a:solidFill>
                  <a:srgbClr val="0000FF"/>
                </a:solidFill>
              </a:rPr>
              <a:t>nb</a:t>
            </a:r>
            <a:r>
              <a:rPr lang="en-US" dirty="0" smtClean="0">
                <a:solidFill>
                  <a:srgbClr val="0000FF"/>
                </a:solidFill>
              </a:rPr>
              <a:t>:</a:t>
            </a:r>
            <a:r>
              <a:rPr lang="en-US" dirty="0" smtClean="0"/>
              <a:t> </a:t>
            </a:r>
            <a:r>
              <a:rPr lang="en-US" dirty="0" smtClean="0">
                <a:solidFill>
                  <a:srgbClr val="800000"/>
                </a:solidFill>
              </a:rPr>
              <a:t>11-µm channel flux </a:t>
            </a:r>
            <a:r>
              <a:rPr lang="en-US" dirty="0" smtClean="0"/>
              <a:t>           </a:t>
            </a:r>
            <a:r>
              <a:rPr lang="en-US" i="1" dirty="0" smtClean="0">
                <a:solidFill>
                  <a:srgbClr val="0000FF"/>
                </a:solidFill>
              </a:rPr>
              <a:t>L</a:t>
            </a:r>
            <a:r>
              <a:rPr lang="en-US" i="1" baseline="-25000" dirty="0" smtClean="0">
                <a:solidFill>
                  <a:srgbClr val="0000FF"/>
                </a:solidFill>
              </a:rPr>
              <a:t>nb11</a:t>
            </a:r>
            <a:r>
              <a:rPr lang="en-US" dirty="0" smtClean="0">
                <a:solidFill>
                  <a:srgbClr val="0000FF"/>
                </a:solidFill>
              </a:rPr>
              <a:t>:</a:t>
            </a:r>
            <a:r>
              <a:rPr lang="en-US" dirty="0" smtClean="0"/>
              <a:t> </a:t>
            </a:r>
            <a:r>
              <a:rPr lang="en-US" dirty="0" smtClean="0">
                <a:solidFill>
                  <a:srgbClr val="800000"/>
                </a:solidFill>
              </a:rPr>
              <a:t>11-µm radiance</a:t>
            </a:r>
          </a:p>
          <a:p>
            <a:pPr algn="ctr">
              <a:spcBef>
                <a:spcPts val="600"/>
              </a:spcBef>
            </a:pPr>
            <a:r>
              <a:rPr lang="en-US" i="1" dirty="0" err="1" smtClean="0">
                <a:solidFill>
                  <a:srgbClr val="0000FF"/>
                </a:solidFill>
              </a:rPr>
              <a:t>a</a:t>
            </a:r>
            <a:r>
              <a:rPr lang="en-US" i="1" baseline="-25000" dirty="0" err="1" smtClean="0">
                <a:solidFill>
                  <a:srgbClr val="0000FF"/>
                </a:solidFill>
              </a:rPr>
              <a:t>i</a:t>
            </a:r>
            <a:r>
              <a:rPr lang="en-US" dirty="0" smtClean="0"/>
              <a:t> </a:t>
            </a:r>
            <a:r>
              <a:rPr lang="en-US" dirty="0" smtClean="0">
                <a:solidFill>
                  <a:srgbClr val="800000"/>
                </a:solidFill>
              </a:rPr>
              <a:t>&amp;</a:t>
            </a:r>
            <a:r>
              <a:rPr lang="en-US" dirty="0" smtClean="0"/>
              <a:t> </a:t>
            </a:r>
            <a:r>
              <a:rPr lang="en-US" i="1" dirty="0" smtClean="0">
                <a:solidFill>
                  <a:srgbClr val="0000FF"/>
                </a:solidFill>
              </a:rPr>
              <a:t>b</a:t>
            </a:r>
            <a:r>
              <a:rPr lang="en-US" i="1" baseline="-25000" dirty="0" smtClean="0">
                <a:solidFill>
                  <a:srgbClr val="0000FF"/>
                </a:solidFill>
              </a:rPr>
              <a:t>i</a:t>
            </a:r>
            <a:r>
              <a:rPr lang="en-US" dirty="0" smtClean="0"/>
              <a:t> </a:t>
            </a:r>
            <a:r>
              <a:rPr lang="en-US" dirty="0" smtClean="0">
                <a:solidFill>
                  <a:srgbClr val="800000"/>
                </a:solidFill>
              </a:rPr>
              <a:t>determined from matched CERES &amp; LEO/GEO data</a:t>
            </a:r>
          </a:p>
          <a:p>
            <a:pPr algn="ctr">
              <a:spcBef>
                <a:spcPts val="600"/>
              </a:spcBef>
            </a:pPr>
            <a:r>
              <a:rPr lang="en-US" i="1" dirty="0" smtClean="0">
                <a:solidFill>
                  <a:srgbClr val="0000FF"/>
                </a:solidFill>
              </a:rPr>
              <a:t>µ</a:t>
            </a:r>
            <a:r>
              <a:rPr lang="en-US" i="1" baseline="-25000" dirty="0" smtClean="0">
                <a:solidFill>
                  <a:srgbClr val="0000FF"/>
                </a:solidFill>
              </a:rPr>
              <a:t>o</a:t>
            </a:r>
            <a:r>
              <a:rPr lang="en-US" dirty="0" smtClean="0">
                <a:solidFill>
                  <a:srgbClr val="0000FF"/>
                </a:solidFill>
              </a:rPr>
              <a:t>:</a:t>
            </a:r>
            <a:r>
              <a:rPr lang="en-US" dirty="0" smtClean="0"/>
              <a:t> </a:t>
            </a:r>
            <a:r>
              <a:rPr lang="en-US" dirty="0" err="1" smtClean="0">
                <a:solidFill>
                  <a:srgbClr val="800000"/>
                </a:solidFill>
              </a:rPr>
              <a:t>cos</a:t>
            </a:r>
            <a:r>
              <a:rPr lang="en-US" dirty="0" smtClean="0">
                <a:solidFill>
                  <a:srgbClr val="800000"/>
                </a:solidFill>
              </a:rPr>
              <a:t>(SZA)</a:t>
            </a:r>
            <a:r>
              <a:rPr lang="en-US" dirty="0" smtClean="0"/>
              <a:t>                             </a:t>
            </a:r>
            <a:r>
              <a:rPr lang="en-US" i="1" dirty="0" err="1" smtClean="0">
                <a:solidFill>
                  <a:srgbClr val="0000FF"/>
                </a:solidFill>
              </a:rPr>
              <a:t>colRH</a:t>
            </a:r>
            <a:r>
              <a:rPr lang="en-US" dirty="0" smtClean="0">
                <a:solidFill>
                  <a:srgbClr val="0000FF"/>
                </a:solidFill>
              </a:rPr>
              <a:t>:</a:t>
            </a:r>
            <a:r>
              <a:rPr lang="en-US" dirty="0" smtClean="0"/>
              <a:t> </a:t>
            </a:r>
            <a:r>
              <a:rPr lang="en-US" dirty="0" smtClean="0">
                <a:solidFill>
                  <a:srgbClr val="800000"/>
                </a:solidFill>
              </a:rPr>
              <a:t>column relative humidity from GEOS-5</a:t>
            </a:r>
            <a:endParaRPr lang="en-US" dirty="0">
              <a:solidFill>
                <a:srgbClr val="800000"/>
              </a:solidFill>
            </a:endParaRPr>
          </a:p>
        </p:txBody>
      </p:sp>
    </p:spTree>
    <p:extLst>
      <p:ext uri="{BB962C8B-B14F-4D97-AF65-F5344CB8AC3E}">
        <p14:creationId xmlns:p14="http://schemas.microsoft.com/office/powerpoint/2010/main" val="11782617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67"/>
          <a:stretch/>
        </p:blipFill>
        <p:spPr>
          <a:xfrm>
            <a:off x="716116" y="419100"/>
            <a:ext cx="7678583" cy="6007100"/>
          </a:xfrm>
          <a:prstGeom prst="rect">
            <a:avLst/>
          </a:prstGeom>
        </p:spPr>
      </p:pic>
    </p:spTree>
    <p:extLst>
      <p:ext uri="{BB962C8B-B14F-4D97-AF65-F5344CB8AC3E}">
        <p14:creationId xmlns:p14="http://schemas.microsoft.com/office/powerpoint/2010/main" val="40389000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1636888" y="304800"/>
            <a:ext cx="5878689" cy="954107"/>
          </a:xfrm>
          <a:prstGeom prst="rect">
            <a:avLst/>
          </a:prstGeom>
          <a:noFill/>
          <a:ln>
            <a:noFill/>
          </a:ln>
        </p:spPr>
        <p:txBody>
          <a:bodyPr wrap="square">
            <a:spAutoFit/>
          </a:bodyPr>
          <a:lstStyle>
            <a:lvl1pPr>
              <a:defRPr sz="2400">
                <a:solidFill>
                  <a:schemeClr val="tx1"/>
                </a:solidFill>
                <a:latin typeface="Helvetica" charset="0"/>
                <a:ea typeface="Osaka" charset="0"/>
                <a:cs typeface="Osaka" charset="0"/>
              </a:defRPr>
            </a:lvl1pPr>
            <a:lvl2pPr marL="742950" indent="-285750">
              <a:defRPr sz="2400">
                <a:solidFill>
                  <a:schemeClr val="tx1"/>
                </a:solidFill>
                <a:latin typeface="Helvetica" charset="0"/>
                <a:ea typeface="Osaka" charset="0"/>
                <a:cs typeface="Osaka" charset="0"/>
              </a:defRPr>
            </a:lvl2pPr>
            <a:lvl3pPr marL="1143000" indent="-228600">
              <a:defRPr sz="2400">
                <a:solidFill>
                  <a:schemeClr val="tx1"/>
                </a:solidFill>
                <a:latin typeface="Helvetica" charset="0"/>
                <a:ea typeface="Osaka" charset="0"/>
                <a:cs typeface="Osaka" charset="0"/>
              </a:defRPr>
            </a:lvl3pPr>
            <a:lvl4pPr marL="1600200" indent="-228600">
              <a:defRPr sz="2400">
                <a:solidFill>
                  <a:schemeClr val="tx1"/>
                </a:solidFill>
                <a:latin typeface="Helvetica" charset="0"/>
                <a:ea typeface="Osaka" charset="0"/>
                <a:cs typeface="Osaka" charset="0"/>
              </a:defRPr>
            </a:lvl4pPr>
            <a:lvl5pPr marL="2057400" indent="-228600">
              <a:defRPr sz="2400">
                <a:solidFill>
                  <a:schemeClr val="tx1"/>
                </a:solidFill>
                <a:latin typeface="Helvetica" charset="0"/>
                <a:ea typeface="Osaka" charset="0"/>
                <a:cs typeface="Osaka" charset="0"/>
              </a:defRPr>
            </a:lvl5pPr>
            <a:lvl6pPr marL="2514600" indent="-228600" eaLnBrk="0" fontAlgn="base" hangingPunct="0">
              <a:spcBef>
                <a:spcPct val="0"/>
              </a:spcBef>
              <a:spcAft>
                <a:spcPct val="0"/>
              </a:spcAft>
              <a:defRPr sz="2400">
                <a:solidFill>
                  <a:schemeClr val="tx1"/>
                </a:solidFill>
                <a:latin typeface="Helvetica" charset="0"/>
                <a:ea typeface="Osaka" charset="0"/>
                <a:cs typeface="Osaka" charset="0"/>
              </a:defRPr>
            </a:lvl6pPr>
            <a:lvl7pPr marL="2971800" indent="-228600" eaLnBrk="0" fontAlgn="base" hangingPunct="0">
              <a:spcBef>
                <a:spcPct val="0"/>
              </a:spcBef>
              <a:spcAft>
                <a:spcPct val="0"/>
              </a:spcAft>
              <a:defRPr sz="2400">
                <a:solidFill>
                  <a:schemeClr val="tx1"/>
                </a:solidFill>
                <a:latin typeface="Helvetica" charset="0"/>
                <a:ea typeface="Osaka" charset="0"/>
                <a:cs typeface="Osaka" charset="0"/>
              </a:defRPr>
            </a:lvl7pPr>
            <a:lvl8pPr marL="3429000" indent="-228600" eaLnBrk="0" fontAlgn="base" hangingPunct="0">
              <a:spcBef>
                <a:spcPct val="0"/>
              </a:spcBef>
              <a:spcAft>
                <a:spcPct val="0"/>
              </a:spcAft>
              <a:defRPr sz="2400">
                <a:solidFill>
                  <a:schemeClr val="tx1"/>
                </a:solidFill>
                <a:latin typeface="Helvetica" charset="0"/>
                <a:ea typeface="Osaka" charset="0"/>
                <a:cs typeface="Osaka" charset="0"/>
              </a:defRPr>
            </a:lvl8pPr>
            <a:lvl9pPr marL="3886200" indent="-228600" eaLnBrk="0" fontAlgn="base" hangingPunct="0">
              <a:spcBef>
                <a:spcPct val="0"/>
              </a:spcBef>
              <a:spcAft>
                <a:spcPct val="0"/>
              </a:spcAft>
              <a:defRPr sz="2400">
                <a:solidFill>
                  <a:schemeClr val="tx1"/>
                </a:solidFill>
                <a:latin typeface="Helvetica" charset="0"/>
                <a:ea typeface="Osaka" charset="0"/>
                <a:cs typeface="Osaka" charset="0"/>
              </a:defRPr>
            </a:lvl9pPr>
          </a:lstStyle>
          <a:p>
            <a:pPr algn="ctr"/>
            <a:r>
              <a:rPr lang="en-US" sz="2800" dirty="0" smtClean="0">
                <a:solidFill>
                  <a:srgbClr val="FFFF00"/>
                </a:solidFill>
                <a:effectLst>
                  <a:outerShdw blurRad="50800" dist="38100" dir="2700000" algn="tl" rotWithShape="0">
                    <a:prstClr val="black">
                      <a:alpha val="40000"/>
                    </a:prstClr>
                  </a:outerShdw>
                </a:effectLst>
              </a:rPr>
              <a:t>EPIC CLOUD MATCHING OBJECTIVES </a:t>
            </a:r>
            <a:r>
              <a:rPr lang="en-US" sz="2800" dirty="0">
                <a:solidFill>
                  <a:srgbClr val="FFFF00"/>
                </a:solidFill>
                <a:effectLst>
                  <a:outerShdw blurRad="50800" dist="38100" dir="2700000" algn="tl" rotWithShape="0">
                    <a:prstClr val="black">
                      <a:alpha val="40000"/>
                    </a:prstClr>
                  </a:outerShdw>
                </a:effectLst>
              </a:rPr>
              <a:t>&amp; APPLICATIONS</a:t>
            </a:r>
          </a:p>
        </p:txBody>
      </p:sp>
      <p:sp>
        <p:nvSpPr>
          <p:cNvPr id="16386" name="TextBox 2"/>
          <p:cNvSpPr txBox="1">
            <a:spLocks noChangeArrowheads="1"/>
          </p:cNvSpPr>
          <p:nvPr/>
        </p:nvSpPr>
        <p:spPr bwMode="auto">
          <a:xfrm>
            <a:off x="685800" y="1500541"/>
            <a:ext cx="7924800" cy="433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Helvetica" charset="0"/>
                <a:ea typeface="Osaka" charset="0"/>
                <a:cs typeface="Osaka" charset="0"/>
              </a:defRPr>
            </a:lvl1pPr>
            <a:lvl2pPr marL="742950" indent="-285750">
              <a:defRPr sz="2400">
                <a:solidFill>
                  <a:schemeClr val="tx1"/>
                </a:solidFill>
                <a:latin typeface="Helvetica" charset="0"/>
                <a:ea typeface="Osaka" charset="0"/>
                <a:cs typeface="Osaka" charset="0"/>
              </a:defRPr>
            </a:lvl2pPr>
            <a:lvl3pPr marL="1143000" indent="-228600">
              <a:defRPr sz="2400">
                <a:solidFill>
                  <a:schemeClr val="tx1"/>
                </a:solidFill>
                <a:latin typeface="Helvetica" charset="0"/>
                <a:ea typeface="Osaka" charset="0"/>
                <a:cs typeface="Osaka" charset="0"/>
              </a:defRPr>
            </a:lvl3pPr>
            <a:lvl4pPr marL="1600200" indent="-228600">
              <a:defRPr sz="2400">
                <a:solidFill>
                  <a:schemeClr val="tx1"/>
                </a:solidFill>
                <a:latin typeface="Helvetica" charset="0"/>
                <a:ea typeface="Osaka" charset="0"/>
                <a:cs typeface="Osaka" charset="0"/>
              </a:defRPr>
            </a:lvl4pPr>
            <a:lvl5pPr marL="2057400" indent="-228600">
              <a:defRPr sz="2400">
                <a:solidFill>
                  <a:schemeClr val="tx1"/>
                </a:solidFill>
                <a:latin typeface="Helvetica" charset="0"/>
                <a:ea typeface="Osaka" charset="0"/>
                <a:cs typeface="Osaka" charset="0"/>
              </a:defRPr>
            </a:lvl5pPr>
            <a:lvl6pPr marL="2514600" indent="-228600" eaLnBrk="0" fontAlgn="base" hangingPunct="0">
              <a:spcBef>
                <a:spcPct val="0"/>
              </a:spcBef>
              <a:spcAft>
                <a:spcPct val="0"/>
              </a:spcAft>
              <a:defRPr sz="2400">
                <a:solidFill>
                  <a:schemeClr val="tx1"/>
                </a:solidFill>
                <a:latin typeface="Helvetica" charset="0"/>
                <a:ea typeface="Osaka" charset="0"/>
                <a:cs typeface="Osaka" charset="0"/>
              </a:defRPr>
            </a:lvl6pPr>
            <a:lvl7pPr marL="2971800" indent="-228600" eaLnBrk="0" fontAlgn="base" hangingPunct="0">
              <a:spcBef>
                <a:spcPct val="0"/>
              </a:spcBef>
              <a:spcAft>
                <a:spcPct val="0"/>
              </a:spcAft>
              <a:defRPr sz="2400">
                <a:solidFill>
                  <a:schemeClr val="tx1"/>
                </a:solidFill>
                <a:latin typeface="Helvetica" charset="0"/>
                <a:ea typeface="Osaka" charset="0"/>
                <a:cs typeface="Osaka" charset="0"/>
              </a:defRPr>
            </a:lvl7pPr>
            <a:lvl8pPr marL="3429000" indent="-228600" eaLnBrk="0" fontAlgn="base" hangingPunct="0">
              <a:spcBef>
                <a:spcPct val="0"/>
              </a:spcBef>
              <a:spcAft>
                <a:spcPct val="0"/>
              </a:spcAft>
              <a:defRPr sz="2400">
                <a:solidFill>
                  <a:schemeClr val="tx1"/>
                </a:solidFill>
                <a:latin typeface="Helvetica" charset="0"/>
                <a:ea typeface="Osaka" charset="0"/>
                <a:cs typeface="Osaka" charset="0"/>
              </a:defRPr>
            </a:lvl8pPr>
            <a:lvl9pPr marL="3886200" indent="-228600" eaLnBrk="0" fontAlgn="base" hangingPunct="0">
              <a:spcBef>
                <a:spcPct val="0"/>
              </a:spcBef>
              <a:spcAft>
                <a:spcPct val="0"/>
              </a:spcAft>
              <a:defRPr sz="2400">
                <a:solidFill>
                  <a:schemeClr val="tx1"/>
                </a:solidFill>
                <a:latin typeface="Helvetica" charset="0"/>
                <a:ea typeface="Osaka" charset="0"/>
                <a:cs typeface="Osaka" charset="0"/>
              </a:defRPr>
            </a:lvl9pPr>
          </a:lstStyle>
          <a:p>
            <a:pPr>
              <a:lnSpc>
                <a:spcPct val="110000"/>
              </a:lnSpc>
              <a:spcAft>
                <a:spcPts val="1200"/>
              </a:spcAft>
            </a:pPr>
            <a:r>
              <a:rPr lang="en-US" sz="1800" dirty="0">
                <a:solidFill>
                  <a:srgbClr val="FFFFFF"/>
                </a:solidFill>
              </a:rPr>
              <a:t>• Produce well-characterized consistent regional &amp; global cloud and surface property datasets covering all time &amp; space scales to match with EPIC</a:t>
            </a:r>
          </a:p>
          <a:p>
            <a:pPr>
              <a:lnSpc>
                <a:spcPct val="110000"/>
              </a:lnSpc>
              <a:spcAft>
                <a:spcPts val="1200"/>
              </a:spcAft>
            </a:pPr>
            <a:r>
              <a:rPr lang="en-US" sz="1800" dirty="0"/>
              <a:t>	</a:t>
            </a:r>
            <a:r>
              <a:rPr lang="en-US" sz="1800" dirty="0">
                <a:solidFill>
                  <a:srgbClr val="FFFF00"/>
                </a:solidFill>
              </a:rPr>
              <a:t>- </a:t>
            </a:r>
            <a:r>
              <a:rPr lang="en-US" sz="1800" dirty="0" err="1">
                <a:solidFill>
                  <a:srgbClr val="FFFF00"/>
                </a:solidFill>
              </a:rPr>
              <a:t>Intercalibrate</a:t>
            </a:r>
            <a:r>
              <a:rPr lang="en-US" sz="1800" dirty="0">
                <a:solidFill>
                  <a:srgbClr val="FFFF00"/>
                </a:solidFill>
              </a:rPr>
              <a:t> non-UV EPIC channels</a:t>
            </a:r>
          </a:p>
          <a:p>
            <a:pPr>
              <a:lnSpc>
                <a:spcPct val="110000"/>
              </a:lnSpc>
              <a:spcAft>
                <a:spcPts val="1200"/>
              </a:spcAft>
            </a:pPr>
            <a:r>
              <a:rPr lang="en-US" sz="1800" dirty="0">
                <a:solidFill>
                  <a:srgbClr val="FFFF00"/>
                </a:solidFill>
              </a:rPr>
              <a:t>	- provide hi-res independent scene ID for each EPIC </a:t>
            </a:r>
            <a:r>
              <a:rPr lang="en-US" sz="1800" dirty="0" smtClean="0">
                <a:solidFill>
                  <a:srgbClr val="FFFF00"/>
                </a:solidFill>
              </a:rPr>
              <a:t>pixel</a:t>
            </a:r>
          </a:p>
          <a:p>
            <a:pPr>
              <a:lnSpc>
                <a:spcPct val="110000"/>
              </a:lnSpc>
              <a:spcAft>
                <a:spcPts val="1200"/>
              </a:spcAft>
            </a:pPr>
            <a:r>
              <a:rPr lang="en-US" sz="1800" dirty="0">
                <a:solidFill>
                  <a:srgbClr val="FFFF00"/>
                </a:solidFill>
              </a:rPr>
              <a:t>	- convolve with EPIC radiances &amp; CERES ADMS to compute flux </a:t>
            </a:r>
            <a:r>
              <a:rPr lang="en-US" sz="1800" dirty="0" smtClean="0">
                <a:solidFill>
                  <a:srgbClr val="FFFF00"/>
                </a:solidFill>
              </a:rPr>
              <a:t>	</a:t>
            </a:r>
            <a:r>
              <a:rPr lang="en-US" sz="1800" dirty="0">
                <a:solidFill>
                  <a:srgbClr val="FFFF00"/>
                </a:solidFill>
              </a:rPr>
              <a:t>	   from NISTAR radiances</a:t>
            </a:r>
          </a:p>
          <a:p>
            <a:pPr>
              <a:lnSpc>
                <a:spcPct val="110000"/>
              </a:lnSpc>
              <a:spcAft>
                <a:spcPts val="1200"/>
              </a:spcAft>
            </a:pPr>
            <a:r>
              <a:rPr lang="en-US" sz="1800" dirty="0">
                <a:solidFill>
                  <a:srgbClr val="FFFF00"/>
                </a:solidFill>
              </a:rPr>
              <a:t>	- serve as comparison source for EPIC cloud </a:t>
            </a:r>
            <a:r>
              <a:rPr lang="en-US" sz="1800" dirty="0" smtClean="0">
                <a:solidFill>
                  <a:srgbClr val="FFFF00"/>
                </a:solidFill>
              </a:rPr>
              <a:t>retrievals</a:t>
            </a:r>
          </a:p>
          <a:p>
            <a:pPr>
              <a:lnSpc>
                <a:spcPct val="110000"/>
              </a:lnSpc>
              <a:spcAft>
                <a:spcPts val="600"/>
              </a:spcAft>
            </a:pPr>
            <a:r>
              <a:rPr lang="en-US" sz="1800" dirty="0">
                <a:solidFill>
                  <a:srgbClr val="FFFF00"/>
                </a:solidFill>
              </a:rPr>
              <a:t>	</a:t>
            </a:r>
            <a:r>
              <a:rPr lang="en-US" sz="1800" dirty="0" smtClean="0">
                <a:solidFill>
                  <a:srgbClr val="FFFF00"/>
                </a:solidFill>
              </a:rPr>
              <a:t>- provide cloud mask for other retrievals based on EPIC radiances</a:t>
            </a:r>
          </a:p>
          <a:p>
            <a:pPr>
              <a:lnSpc>
                <a:spcPct val="110000"/>
              </a:lnSpc>
              <a:spcAft>
                <a:spcPts val="200"/>
              </a:spcAft>
            </a:pPr>
            <a:r>
              <a:rPr lang="en-US" sz="1800" dirty="0">
                <a:solidFill>
                  <a:srgbClr val="FFFF00"/>
                </a:solidFill>
              </a:rPr>
              <a:t>	</a:t>
            </a:r>
            <a:r>
              <a:rPr lang="en-US" sz="1800" dirty="0" smtClean="0">
                <a:solidFill>
                  <a:srgbClr val="FFFF00"/>
                </a:solidFill>
              </a:rPr>
              <a:t>	</a:t>
            </a:r>
            <a:r>
              <a:rPr lang="en-US" sz="1800" b="1" dirty="0" smtClean="0">
                <a:solidFill>
                  <a:srgbClr val="CCFFCC"/>
                </a:solidFill>
              </a:rPr>
              <a:t>- key parameters for each pixel:</a:t>
            </a:r>
            <a:r>
              <a:rPr lang="en-US" sz="1800" dirty="0" smtClean="0">
                <a:solidFill>
                  <a:srgbClr val="CCFFCC"/>
                </a:solidFill>
              </a:rPr>
              <a:t> </a:t>
            </a:r>
            <a:r>
              <a:rPr lang="en-US" sz="1800" b="1" dirty="0" smtClean="0">
                <a:solidFill>
                  <a:srgbClr val="CCFFCC"/>
                </a:solidFill>
              </a:rPr>
              <a:t>cloud fraction, phase, OD, Z, Re</a:t>
            </a:r>
          </a:p>
          <a:p>
            <a:pPr>
              <a:lnSpc>
                <a:spcPct val="110000"/>
              </a:lnSpc>
              <a:spcAft>
                <a:spcPts val="200"/>
              </a:spcAft>
            </a:pPr>
            <a:r>
              <a:rPr lang="en-US" sz="1800" dirty="0">
                <a:solidFill>
                  <a:srgbClr val="CCFFCC"/>
                </a:solidFill>
              </a:rPr>
              <a:t>	</a:t>
            </a:r>
            <a:r>
              <a:rPr lang="en-US" sz="1800" dirty="0" smtClean="0">
                <a:solidFill>
                  <a:srgbClr val="CCFFCC"/>
                </a:solidFill>
              </a:rPr>
              <a:t>	     MODIS cloud fraction accuracy same as MODIS Team product,</a:t>
            </a:r>
          </a:p>
          <a:p>
            <a:pPr>
              <a:lnSpc>
                <a:spcPct val="110000"/>
              </a:lnSpc>
              <a:spcAft>
                <a:spcPts val="200"/>
              </a:spcAft>
            </a:pPr>
            <a:r>
              <a:rPr lang="en-US" sz="1800" dirty="0" smtClean="0">
                <a:solidFill>
                  <a:srgbClr val="CCFFCC"/>
                </a:solidFill>
              </a:rPr>
              <a:t> 		     GEO/AVHRR accuracy a little less (4 km </a:t>
            </a:r>
            <a:r>
              <a:rPr lang="en-US" sz="1800" dirty="0" err="1" smtClean="0">
                <a:solidFill>
                  <a:srgbClr val="CCFFCC"/>
                </a:solidFill>
              </a:rPr>
              <a:t>vs</a:t>
            </a:r>
            <a:r>
              <a:rPr lang="en-US" sz="1800" dirty="0" smtClean="0">
                <a:solidFill>
                  <a:srgbClr val="CCFFCC"/>
                </a:solidFill>
              </a:rPr>
              <a:t> 1 km)</a:t>
            </a:r>
          </a:p>
        </p:txBody>
      </p:sp>
    </p:spTree>
    <p:extLst>
      <p:ext uri="{BB962C8B-B14F-4D97-AF65-F5344CB8AC3E}">
        <p14:creationId xmlns:p14="http://schemas.microsoft.com/office/powerpoint/2010/main" val="40936148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848"/>
            <a:ext cx="8229600" cy="1143000"/>
          </a:xfrm>
        </p:spPr>
        <p:txBody>
          <a:bodyPr>
            <a:noAutofit/>
          </a:bodyPr>
          <a:lstStyle/>
          <a:p>
            <a:r>
              <a:rPr lang="en-US" sz="3200" dirty="0" smtClean="0">
                <a:solidFill>
                  <a:srgbClr val="FFFF00"/>
                </a:solidFill>
              </a:rPr>
              <a:t>EPIC RGB Image</a:t>
            </a:r>
            <a:br>
              <a:rPr lang="en-US" sz="3200" dirty="0" smtClean="0">
                <a:solidFill>
                  <a:srgbClr val="FFFF00"/>
                </a:solidFill>
              </a:rPr>
            </a:br>
            <a:r>
              <a:rPr lang="en-US" sz="3200" dirty="0" smtClean="0">
                <a:solidFill>
                  <a:srgbClr val="FFFF00"/>
                </a:solidFill>
              </a:rPr>
              <a:t>00:41 UTC 5 September 2015 </a:t>
            </a:r>
            <a:endParaRPr lang="en-US" sz="3200" dirty="0">
              <a:solidFill>
                <a:srgbClr val="FFFF00"/>
              </a:solidFill>
            </a:endParaRPr>
          </a:p>
        </p:txBody>
      </p:sp>
      <p:pic>
        <p:nvPicPr>
          <p:cNvPr id="3" name="Picture 2"/>
          <p:cNvPicPr>
            <a:picLocks noChangeAspect="1"/>
          </p:cNvPicPr>
          <p:nvPr/>
        </p:nvPicPr>
        <p:blipFill rotWithShape="1">
          <a:blip r:embed="rId2">
            <a:alphaModFix/>
          </a:blip>
          <a:srcRect l="12202" t="12193" r="12002" b="12120"/>
          <a:stretch/>
        </p:blipFill>
        <p:spPr>
          <a:xfrm>
            <a:off x="2470458" y="1869556"/>
            <a:ext cx="4171119" cy="4165089"/>
          </a:xfrm>
          <a:prstGeom prst="rect">
            <a:avLst/>
          </a:prstGeom>
        </p:spPr>
      </p:pic>
    </p:spTree>
    <p:extLst>
      <p:ext uri="{BB962C8B-B14F-4D97-AF65-F5344CB8AC3E}">
        <p14:creationId xmlns:p14="http://schemas.microsoft.com/office/powerpoint/2010/main" val="269514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226"/>
            <a:ext cx="8229600" cy="1143000"/>
          </a:xfrm>
        </p:spPr>
        <p:txBody>
          <a:bodyPr>
            <a:noAutofit/>
          </a:bodyPr>
          <a:lstStyle/>
          <a:p>
            <a:r>
              <a:rPr lang="en-US" sz="2800" dirty="0" smtClean="0">
                <a:solidFill>
                  <a:srgbClr val="FFFF00"/>
                </a:solidFill>
              </a:rPr>
              <a:t>EPIC-view composites are derived from global composites using PSF weighting</a:t>
            </a:r>
            <a:endParaRPr lang="en-US" sz="2800" dirty="0">
              <a:solidFill>
                <a:srgbClr val="FFFF00"/>
              </a:solidFill>
            </a:endParaRPr>
          </a:p>
        </p:txBody>
      </p:sp>
      <p:pic>
        <p:nvPicPr>
          <p:cNvPr id="4" name="Picture 3" descr="SWalbedo2015.248.0049ec.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127680"/>
            <a:ext cx="8381999" cy="5486400"/>
          </a:xfrm>
          <a:prstGeom prst="rect">
            <a:avLst/>
          </a:prstGeom>
        </p:spPr>
      </p:pic>
      <p:sp>
        <p:nvSpPr>
          <p:cNvPr id="5" name="TextBox 4"/>
          <p:cNvSpPr txBox="1"/>
          <p:nvPr/>
        </p:nvSpPr>
        <p:spPr>
          <a:xfrm>
            <a:off x="6710893" y="1396857"/>
            <a:ext cx="1787193" cy="2062103"/>
          </a:xfrm>
          <a:prstGeom prst="rect">
            <a:avLst/>
          </a:prstGeom>
          <a:noFill/>
        </p:spPr>
        <p:txBody>
          <a:bodyPr wrap="none" rtlCol="0">
            <a:spAutoFit/>
          </a:bodyPr>
          <a:lstStyle/>
          <a:p>
            <a:r>
              <a:rPr lang="en-US" dirty="0" smtClean="0"/>
              <a:t>Mean SW albedo</a:t>
            </a:r>
          </a:p>
          <a:p>
            <a:r>
              <a:rPr lang="en-US" dirty="0"/>
              <a:t>f</a:t>
            </a:r>
            <a:r>
              <a:rPr lang="en-US" dirty="0" smtClean="0"/>
              <a:t>or EPIC-viewed</a:t>
            </a:r>
          </a:p>
          <a:p>
            <a:r>
              <a:rPr lang="en-US" dirty="0"/>
              <a:t>r</a:t>
            </a:r>
            <a:r>
              <a:rPr lang="en-US" dirty="0" smtClean="0"/>
              <a:t>egion: 0.2849 </a:t>
            </a:r>
          </a:p>
          <a:p>
            <a:endParaRPr lang="en-US" dirty="0"/>
          </a:p>
          <a:p>
            <a:r>
              <a:rPr lang="en-US" sz="1400" dirty="0" smtClean="0"/>
              <a:t>(albedo averaged</a:t>
            </a:r>
          </a:p>
          <a:p>
            <a:r>
              <a:rPr lang="en-US" sz="1400" dirty="0"/>
              <a:t>i</a:t>
            </a:r>
            <a:r>
              <a:rPr lang="en-US" sz="1400" dirty="0" smtClean="0"/>
              <a:t>n area where</a:t>
            </a:r>
          </a:p>
          <a:p>
            <a:r>
              <a:rPr lang="en-US" sz="1400" dirty="0" smtClean="0"/>
              <a:t>SZA&lt;88.5 [area</a:t>
            </a:r>
          </a:p>
          <a:p>
            <a:r>
              <a:rPr lang="en-US" sz="1400" dirty="0"/>
              <a:t>f</a:t>
            </a:r>
            <a:r>
              <a:rPr lang="en-US" sz="1400" dirty="0" smtClean="0"/>
              <a:t>raction 0.4505)</a:t>
            </a:r>
            <a:endParaRPr lang="en-US" sz="1400" dirty="0"/>
          </a:p>
        </p:txBody>
      </p:sp>
      <p:sp>
        <p:nvSpPr>
          <p:cNvPr id="6" name="TextBox 5"/>
          <p:cNvSpPr txBox="1"/>
          <p:nvPr/>
        </p:nvSpPr>
        <p:spPr>
          <a:xfrm>
            <a:off x="6697724" y="3505028"/>
            <a:ext cx="2050035" cy="2277547"/>
          </a:xfrm>
          <a:prstGeom prst="rect">
            <a:avLst/>
          </a:prstGeom>
          <a:noFill/>
        </p:spPr>
        <p:txBody>
          <a:bodyPr wrap="none" rtlCol="0">
            <a:spAutoFit/>
          </a:bodyPr>
          <a:lstStyle/>
          <a:p>
            <a:r>
              <a:rPr lang="en-US" dirty="0" smtClean="0"/>
              <a:t>Mean SW albedo</a:t>
            </a:r>
          </a:p>
          <a:p>
            <a:r>
              <a:rPr lang="en-US" dirty="0"/>
              <a:t>f</a:t>
            </a:r>
            <a:r>
              <a:rPr lang="en-US" dirty="0" smtClean="0"/>
              <a:t>or lit region hidden</a:t>
            </a:r>
          </a:p>
          <a:p>
            <a:r>
              <a:rPr lang="en-US" dirty="0"/>
              <a:t>f</a:t>
            </a:r>
            <a:r>
              <a:rPr lang="en-US" dirty="0" smtClean="0"/>
              <a:t>rom EPIC: 0.2156 </a:t>
            </a:r>
          </a:p>
          <a:p>
            <a:endParaRPr lang="en-US" dirty="0"/>
          </a:p>
          <a:p>
            <a:r>
              <a:rPr lang="en-US" sz="1400" dirty="0" smtClean="0"/>
              <a:t>(albedo averaged</a:t>
            </a:r>
          </a:p>
          <a:p>
            <a:r>
              <a:rPr lang="en-US" sz="1400" dirty="0" smtClean="0"/>
              <a:t>In area where</a:t>
            </a:r>
          </a:p>
          <a:p>
            <a:r>
              <a:rPr lang="en-US" sz="1400" dirty="0" smtClean="0"/>
              <a:t>SZA&lt;88.5 and not</a:t>
            </a:r>
          </a:p>
          <a:p>
            <a:r>
              <a:rPr lang="en-US" sz="1400" dirty="0"/>
              <a:t>v</a:t>
            </a:r>
            <a:r>
              <a:rPr lang="en-US" sz="1400" dirty="0" smtClean="0"/>
              <a:t>isible from EPIC</a:t>
            </a:r>
          </a:p>
          <a:p>
            <a:r>
              <a:rPr lang="en-US" sz="1400" dirty="0" smtClean="0"/>
              <a:t>[area fraction  0.0448])</a:t>
            </a:r>
            <a:endParaRPr lang="en-US" sz="1400" dirty="0"/>
          </a:p>
        </p:txBody>
      </p:sp>
      <p:sp>
        <p:nvSpPr>
          <p:cNvPr id="7" name="TextBox 6"/>
          <p:cNvSpPr txBox="1"/>
          <p:nvPr/>
        </p:nvSpPr>
        <p:spPr>
          <a:xfrm>
            <a:off x="365760" y="2269924"/>
            <a:ext cx="1834644" cy="2031325"/>
          </a:xfrm>
          <a:prstGeom prst="rect">
            <a:avLst/>
          </a:prstGeom>
          <a:noFill/>
        </p:spPr>
        <p:txBody>
          <a:bodyPr wrap="none" rtlCol="0">
            <a:spAutoFit/>
          </a:bodyPr>
          <a:lstStyle/>
          <a:p>
            <a:r>
              <a:rPr lang="en-US" dirty="0" smtClean="0"/>
              <a:t>Before averaging,</a:t>
            </a:r>
          </a:p>
          <a:p>
            <a:r>
              <a:rPr lang="en-US" dirty="0" smtClean="0"/>
              <a:t>SW albedo is</a:t>
            </a:r>
          </a:p>
          <a:p>
            <a:r>
              <a:rPr lang="en-US" dirty="0"/>
              <a:t>n</a:t>
            </a:r>
            <a:r>
              <a:rPr lang="en-US" dirty="0" smtClean="0"/>
              <a:t>ormalized to</a:t>
            </a:r>
          </a:p>
          <a:p>
            <a:r>
              <a:rPr lang="en-US" dirty="0" smtClean="0"/>
              <a:t>EPIC’s SZA by</a:t>
            </a:r>
          </a:p>
          <a:p>
            <a:r>
              <a:rPr lang="en-US" dirty="0"/>
              <a:t>m</a:t>
            </a:r>
            <a:r>
              <a:rPr lang="en-US" dirty="0" smtClean="0"/>
              <a:t>ultiplying by</a:t>
            </a:r>
          </a:p>
          <a:p>
            <a:r>
              <a:rPr lang="en-US" dirty="0" smtClean="0"/>
              <a:t>COS(EPIC_SZA)/</a:t>
            </a:r>
          </a:p>
          <a:p>
            <a:r>
              <a:rPr lang="en-US" dirty="0" smtClean="0"/>
              <a:t>COS(</a:t>
            </a:r>
            <a:r>
              <a:rPr lang="en-US" dirty="0" err="1" smtClean="0"/>
              <a:t>pixel_SZA</a:t>
            </a:r>
            <a:r>
              <a:rPr lang="en-US" dirty="0" smtClean="0"/>
              <a:t>)</a:t>
            </a:r>
          </a:p>
        </p:txBody>
      </p:sp>
    </p:spTree>
    <p:extLst>
      <p:ext uri="{BB962C8B-B14F-4D97-AF65-F5344CB8AC3E}">
        <p14:creationId xmlns:p14="http://schemas.microsoft.com/office/powerpoint/2010/main" val="20026006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00"/>
                </a:solidFill>
              </a:rPr>
              <a:t>EPIC-view composite – LW flux</a:t>
            </a:r>
            <a:endParaRPr lang="en-US" sz="2800" dirty="0">
              <a:solidFill>
                <a:srgbClr val="FFFF00"/>
              </a:solidFill>
            </a:endParaRPr>
          </a:p>
        </p:txBody>
      </p:sp>
      <p:pic>
        <p:nvPicPr>
          <p:cNvPr id="4" name="Picture 3" descr="LWflux2015.248.0049ec.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956846"/>
            <a:ext cx="8381999" cy="5486400"/>
          </a:xfrm>
          <a:prstGeom prst="rect">
            <a:avLst/>
          </a:prstGeom>
        </p:spPr>
      </p:pic>
      <p:sp>
        <p:nvSpPr>
          <p:cNvPr id="5" name="TextBox 4"/>
          <p:cNvSpPr txBox="1"/>
          <p:nvPr/>
        </p:nvSpPr>
        <p:spPr>
          <a:xfrm>
            <a:off x="6535465" y="1285898"/>
            <a:ext cx="2151336" cy="2062103"/>
          </a:xfrm>
          <a:prstGeom prst="rect">
            <a:avLst/>
          </a:prstGeom>
          <a:noFill/>
        </p:spPr>
        <p:txBody>
          <a:bodyPr wrap="square" rtlCol="0">
            <a:spAutoFit/>
          </a:bodyPr>
          <a:lstStyle/>
          <a:p>
            <a:r>
              <a:rPr lang="en-US" dirty="0" smtClean="0"/>
              <a:t>Mean LW flux</a:t>
            </a:r>
          </a:p>
          <a:p>
            <a:r>
              <a:rPr lang="en-US" dirty="0"/>
              <a:t>f</a:t>
            </a:r>
            <a:r>
              <a:rPr lang="en-US" dirty="0" smtClean="0"/>
              <a:t>or EPIC-viewed</a:t>
            </a:r>
          </a:p>
          <a:p>
            <a:r>
              <a:rPr lang="en-US" dirty="0"/>
              <a:t>r</a:t>
            </a:r>
            <a:r>
              <a:rPr lang="en-US" dirty="0" smtClean="0"/>
              <a:t>egion: 244.68 Wm</a:t>
            </a:r>
            <a:r>
              <a:rPr lang="en-US" baseline="30000" dirty="0" smtClean="0"/>
              <a:t>-2</a:t>
            </a:r>
          </a:p>
          <a:p>
            <a:endParaRPr lang="en-US" dirty="0"/>
          </a:p>
          <a:p>
            <a:r>
              <a:rPr lang="en-US" sz="1400" dirty="0" smtClean="0"/>
              <a:t>(averaged in area visible to EPIC</a:t>
            </a:r>
          </a:p>
          <a:p>
            <a:r>
              <a:rPr lang="en-US" sz="1400" dirty="0" smtClean="0"/>
              <a:t>VZA &lt; 87.0 [area</a:t>
            </a:r>
          </a:p>
          <a:p>
            <a:r>
              <a:rPr lang="en-US" sz="1400" dirty="0"/>
              <a:t>f</a:t>
            </a:r>
            <a:r>
              <a:rPr lang="en-US" sz="1400" dirty="0" smtClean="0"/>
              <a:t>raction 0.4576])</a:t>
            </a:r>
            <a:endParaRPr lang="en-US" sz="1400" dirty="0"/>
          </a:p>
        </p:txBody>
      </p:sp>
      <p:sp>
        <p:nvSpPr>
          <p:cNvPr id="6" name="TextBox 5"/>
          <p:cNvSpPr txBox="1"/>
          <p:nvPr/>
        </p:nvSpPr>
        <p:spPr>
          <a:xfrm>
            <a:off x="6535464" y="3730824"/>
            <a:ext cx="2431337" cy="2062103"/>
          </a:xfrm>
          <a:prstGeom prst="rect">
            <a:avLst/>
          </a:prstGeom>
          <a:noFill/>
        </p:spPr>
        <p:txBody>
          <a:bodyPr wrap="none" rtlCol="0">
            <a:spAutoFit/>
          </a:bodyPr>
          <a:lstStyle/>
          <a:p>
            <a:r>
              <a:rPr lang="en-US" dirty="0" smtClean="0"/>
              <a:t>Mean LW flux</a:t>
            </a:r>
          </a:p>
          <a:p>
            <a:r>
              <a:rPr lang="en-US" dirty="0"/>
              <a:t>f</a:t>
            </a:r>
            <a:r>
              <a:rPr lang="en-US" dirty="0" smtClean="0"/>
              <a:t>or lit region hidden</a:t>
            </a:r>
          </a:p>
          <a:p>
            <a:r>
              <a:rPr lang="en-US" dirty="0"/>
              <a:t>f</a:t>
            </a:r>
            <a:r>
              <a:rPr lang="en-US" dirty="0" smtClean="0"/>
              <a:t>rom EPIC: 223.49 Wm</a:t>
            </a:r>
            <a:r>
              <a:rPr lang="en-US" baseline="30000" dirty="0" smtClean="0"/>
              <a:t>-2</a:t>
            </a:r>
            <a:r>
              <a:rPr lang="en-US" dirty="0" smtClean="0"/>
              <a:t> </a:t>
            </a:r>
          </a:p>
          <a:p>
            <a:endParaRPr lang="en-US" dirty="0"/>
          </a:p>
          <a:p>
            <a:r>
              <a:rPr lang="en-US" sz="1400" dirty="0" smtClean="0"/>
              <a:t>(averaged in area</a:t>
            </a:r>
          </a:p>
          <a:p>
            <a:r>
              <a:rPr lang="en-US" sz="1400" dirty="0" smtClean="0"/>
              <a:t>where SZA&lt;88.5 and</a:t>
            </a:r>
          </a:p>
          <a:p>
            <a:r>
              <a:rPr lang="en-US" sz="1400" dirty="0"/>
              <a:t>n</a:t>
            </a:r>
            <a:r>
              <a:rPr lang="en-US" sz="1400" dirty="0" smtClean="0"/>
              <a:t>ot visible from EPIC</a:t>
            </a:r>
          </a:p>
          <a:p>
            <a:r>
              <a:rPr lang="en-US" sz="1400" dirty="0" smtClean="0"/>
              <a:t>[area fraction  0.0448])</a:t>
            </a:r>
            <a:endParaRPr lang="en-US" sz="1400" dirty="0"/>
          </a:p>
        </p:txBody>
      </p:sp>
      <p:sp>
        <p:nvSpPr>
          <p:cNvPr id="7" name="TextBox 6"/>
          <p:cNvSpPr txBox="1"/>
          <p:nvPr/>
        </p:nvSpPr>
        <p:spPr>
          <a:xfrm>
            <a:off x="365760" y="2545884"/>
            <a:ext cx="2150641" cy="2339102"/>
          </a:xfrm>
          <a:prstGeom prst="rect">
            <a:avLst/>
          </a:prstGeom>
          <a:noFill/>
        </p:spPr>
        <p:txBody>
          <a:bodyPr wrap="square" rtlCol="0">
            <a:spAutoFit/>
          </a:bodyPr>
          <a:lstStyle/>
          <a:p>
            <a:r>
              <a:rPr lang="en-US" dirty="0" smtClean="0"/>
              <a:t>Mean LW flux for dark region viewed</a:t>
            </a:r>
          </a:p>
          <a:p>
            <a:r>
              <a:rPr lang="en-US" dirty="0"/>
              <a:t>f</a:t>
            </a:r>
            <a:r>
              <a:rPr lang="en-US" dirty="0" smtClean="0"/>
              <a:t>rom EPIC: 212.36 Wm</a:t>
            </a:r>
            <a:r>
              <a:rPr lang="en-US" baseline="30000" dirty="0" smtClean="0"/>
              <a:t>-2</a:t>
            </a:r>
            <a:r>
              <a:rPr lang="en-US" dirty="0" smtClean="0"/>
              <a:t> </a:t>
            </a:r>
          </a:p>
          <a:p>
            <a:endParaRPr lang="en-US" dirty="0"/>
          </a:p>
          <a:p>
            <a:r>
              <a:rPr lang="en-US" sz="1400" dirty="0" smtClean="0"/>
              <a:t>(averaged in area</a:t>
            </a:r>
          </a:p>
          <a:p>
            <a:r>
              <a:rPr lang="en-US" sz="1400" dirty="0" smtClean="0"/>
              <a:t>where SZA&gt;88.5° and</a:t>
            </a:r>
          </a:p>
          <a:p>
            <a:r>
              <a:rPr lang="en-US" sz="1400" dirty="0" smtClean="0"/>
              <a:t>visible from EPIC</a:t>
            </a:r>
          </a:p>
          <a:p>
            <a:r>
              <a:rPr lang="en-US" sz="1400" dirty="0" smtClean="0"/>
              <a:t>[area fraction  0.0071])</a:t>
            </a:r>
            <a:endParaRPr lang="en-US" sz="1400" dirty="0"/>
          </a:p>
        </p:txBody>
      </p:sp>
    </p:spTree>
    <p:extLst>
      <p:ext uri="{BB962C8B-B14F-4D97-AF65-F5344CB8AC3E}">
        <p14:creationId xmlns:p14="http://schemas.microsoft.com/office/powerpoint/2010/main" val="34183380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z="2800" dirty="0">
                <a:solidFill>
                  <a:srgbClr val="FFFF00"/>
                </a:solidFill>
                <a:latin typeface="Comic Sans MS" charset="0"/>
                <a:ea typeface="ヒラギノ角ゴ Pro W3" charset="0"/>
              </a:rPr>
              <a:t>Shortwave flux from DSCOVR</a:t>
            </a:r>
          </a:p>
        </p:txBody>
      </p:sp>
      <p:sp>
        <p:nvSpPr>
          <p:cNvPr id="18434" name="Content Placeholder 2"/>
          <p:cNvSpPr>
            <a:spLocks noGrp="1"/>
          </p:cNvSpPr>
          <p:nvPr>
            <p:ph idx="1"/>
          </p:nvPr>
        </p:nvSpPr>
        <p:spPr>
          <a:xfrm>
            <a:off x="220663" y="957263"/>
            <a:ext cx="8761412" cy="1079500"/>
          </a:xfrm>
        </p:spPr>
        <p:txBody>
          <a:bodyPr/>
          <a:lstStyle/>
          <a:p>
            <a:r>
              <a:rPr lang="en-US" sz="2400" dirty="0">
                <a:solidFill>
                  <a:schemeClr val="bg1"/>
                </a:solidFill>
                <a:latin typeface="Comic Sans MS" charset="0"/>
                <a:ea typeface="ヒラギノ角ゴ Pro W3" charset="0"/>
              </a:rPr>
              <a:t>Use </a:t>
            </a:r>
            <a:r>
              <a:rPr lang="en-US" sz="2400" dirty="0" smtClean="0">
                <a:solidFill>
                  <a:schemeClr val="bg1"/>
                </a:solidFill>
                <a:latin typeface="Comic Sans MS" charset="0"/>
                <a:ea typeface="ヒラギノ角ゴ Pro W3" charset="0"/>
              </a:rPr>
              <a:t>scene </a:t>
            </a:r>
            <a:r>
              <a:rPr lang="en-US" sz="2400" dirty="0">
                <a:solidFill>
                  <a:schemeClr val="bg1"/>
                </a:solidFill>
                <a:latin typeface="Comic Sans MS" charset="0"/>
                <a:ea typeface="ヒラギノ角ゴ Pro W3" charset="0"/>
              </a:rPr>
              <a:t>identification from </a:t>
            </a:r>
            <a:r>
              <a:rPr lang="en-US" sz="2400" dirty="0" smtClean="0">
                <a:solidFill>
                  <a:schemeClr val="bg1"/>
                </a:solidFill>
                <a:latin typeface="Comic Sans MS" charset="0"/>
                <a:ea typeface="ヒラギノ角ゴ Pro W3" charset="0"/>
              </a:rPr>
              <a:t>LEO</a:t>
            </a:r>
            <a:r>
              <a:rPr lang="en-US" sz="2400" dirty="0">
                <a:solidFill>
                  <a:schemeClr val="bg1"/>
                </a:solidFill>
                <a:latin typeface="Comic Sans MS" charset="0"/>
                <a:ea typeface="ヒラギノ角ゴ Pro W3" charset="0"/>
              </a:rPr>
              <a:t>/GEO </a:t>
            </a:r>
            <a:r>
              <a:rPr lang="en-US" sz="2400" dirty="0" smtClean="0">
                <a:solidFill>
                  <a:schemeClr val="bg1"/>
                </a:solidFill>
                <a:latin typeface="Comic Sans MS" charset="0"/>
                <a:ea typeface="ヒラギノ角ゴ Pro W3" charset="0"/>
              </a:rPr>
              <a:t>clouds &amp; EPIC or LEO/GEO radiance </a:t>
            </a:r>
            <a:r>
              <a:rPr lang="en-US" sz="2400" i="1" dirty="0" err="1" smtClean="0">
                <a:solidFill>
                  <a:schemeClr val="bg1"/>
                </a:solidFill>
                <a:latin typeface="Comic Sans MS" charset="0"/>
                <a:ea typeface="ヒラギノ角ゴ Pro W3" charset="0"/>
              </a:rPr>
              <a:t>I</a:t>
            </a:r>
            <a:r>
              <a:rPr lang="en-US" sz="2400" i="1" baseline="-25000" dirty="0" err="1" smtClean="0">
                <a:solidFill>
                  <a:schemeClr val="bg1"/>
                </a:solidFill>
                <a:latin typeface="Comic Sans MS" charset="0"/>
                <a:ea typeface="ヒラギノ角ゴ Pro W3" charset="0"/>
              </a:rPr>
              <a:t>j</a:t>
            </a:r>
            <a:r>
              <a:rPr lang="en-US" sz="2400" dirty="0" smtClean="0">
                <a:solidFill>
                  <a:schemeClr val="bg1"/>
                </a:solidFill>
                <a:latin typeface="Comic Sans MS" charset="0"/>
                <a:ea typeface="ヒラギノ角ゴ Pro W3" charset="0"/>
              </a:rPr>
              <a:t> (e.g., 0.65 µm) to </a:t>
            </a:r>
            <a:r>
              <a:rPr lang="en-US" sz="2400" dirty="0">
                <a:solidFill>
                  <a:schemeClr val="bg1"/>
                </a:solidFill>
                <a:latin typeface="Comic Sans MS" charset="0"/>
                <a:ea typeface="ヒラギノ角ゴ Pro W3" charset="0"/>
              </a:rPr>
              <a:t>determine </a:t>
            </a:r>
            <a:r>
              <a:rPr lang="en-US" sz="2400" dirty="0" smtClean="0">
                <a:solidFill>
                  <a:schemeClr val="bg1"/>
                </a:solidFill>
                <a:latin typeface="Comic Sans MS" charset="0"/>
                <a:ea typeface="ヒラギノ角ゴ Pro W3" charset="0"/>
              </a:rPr>
              <a:t>anisotropic </a:t>
            </a:r>
            <a:r>
              <a:rPr lang="en-US" sz="2400" dirty="0">
                <a:solidFill>
                  <a:schemeClr val="bg1"/>
                </a:solidFill>
                <a:latin typeface="Comic Sans MS" charset="0"/>
                <a:ea typeface="ヒラギノ角ゴ Pro W3" charset="0"/>
              </a:rPr>
              <a:t>factor for </a:t>
            </a:r>
            <a:r>
              <a:rPr lang="en-US" sz="2400" dirty="0" smtClean="0">
                <a:solidFill>
                  <a:schemeClr val="bg1"/>
                </a:solidFill>
                <a:latin typeface="Comic Sans MS" charset="0"/>
                <a:ea typeface="ヒラギノ角ゴ Pro W3" charset="0"/>
              </a:rPr>
              <a:t>NISTAR </a:t>
            </a:r>
            <a:r>
              <a:rPr lang="en-US" sz="2400" dirty="0">
                <a:solidFill>
                  <a:schemeClr val="bg1"/>
                </a:solidFill>
                <a:latin typeface="Comic Sans MS" charset="0"/>
                <a:ea typeface="ヒラギノ角ゴ Pro W3" charset="0"/>
              </a:rPr>
              <a:t>view:</a:t>
            </a:r>
          </a:p>
          <a:p>
            <a:endParaRPr lang="en-US" sz="2400" dirty="0">
              <a:solidFill>
                <a:schemeClr val="bg1"/>
              </a:solidFill>
              <a:latin typeface="Comic Sans MS" charset="0"/>
              <a:ea typeface="ヒラギノ角ゴ Pro W3" charset="0"/>
            </a:endParaRPr>
          </a:p>
          <a:p>
            <a:endParaRPr lang="en-US" sz="2400" dirty="0">
              <a:solidFill>
                <a:schemeClr val="bg1"/>
              </a:solidFill>
              <a:latin typeface="Comic Sans MS" charset="0"/>
              <a:ea typeface="ヒラギノ角ゴ Pro W3" charset="0"/>
            </a:endParaRPr>
          </a:p>
          <a:p>
            <a:endParaRPr lang="en-US" sz="2400" dirty="0">
              <a:solidFill>
                <a:schemeClr val="bg1"/>
              </a:solidFill>
              <a:latin typeface="Comic Sans MS" charset="0"/>
              <a:ea typeface="ヒラギノ角ゴ Pro W3" charset="0"/>
            </a:endParaRPr>
          </a:p>
          <a:p>
            <a:endParaRPr lang="en-US" sz="2400" dirty="0" smtClean="0">
              <a:solidFill>
                <a:schemeClr val="bg1"/>
              </a:solidFill>
              <a:latin typeface="Comic Sans MS" charset="0"/>
              <a:ea typeface="ヒラギノ角ゴ Pro W3" charset="0"/>
            </a:endParaRPr>
          </a:p>
          <a:p>
            <a:r>
              <a:rPr lang="en-US" sz="2400" dirty="0" smtClean="0">
                <a:solidFill>
                  <a:schemeClr val="bg1"/>
                </a:solidFill>
                <a:latin typeface="Comic Sans MS" charset="0"/>
                <a:ea typeface="ヒラギノ角ゴ Pro W3" charset="0"/>
              </a:rPr>
              <a:t>Convert </a:t>
            </a:r>
            <a:r>
              <a:rPr lang="en-US" sz="2400" dirty="0">
                <a:solidFill>
                  <a:schemeClr val="bg1"/>
                </a:solidFill>
                <a:latin typeface="Comic Sans MS" charset="0"/>
                <a:ea typeface="ヒラギノ角ゴ Pro W3" charset="0"/>
              </a:rPr>
              <a:t>the NISTAR measured radiance to flux</a:t>
            </a:r>
          </a:p>
        </p:txBody>
      </p:sp>
      <p:pic>
        <p:nvPicPr>
          <p:cNvPr id="18437" name="Picture 1"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627643"/>
            <a:ext cx="3378200" cy="1054100"/>
          </a:xfrm>
          <a:prstGeom prst="rect">
            <a:avLst/>
          </a:prstGeom>
          <a:solidFill>
            <a:schemeClr val="tx2">
              <a:lumMod val="75000"/>
            </a:schemeClr>
          </a:solidFill>
          <a:ln>
            <a:noFill/>
          </a:ln>
          <a:extLst/>
        </p:spPr>
      </p:pic>
      <p:pic>
        <p:nvPicPr>
          <p:cNvPr id="18438" name="Picture 2"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4913" y="2313163"/>
            <a:ext cx="6457950" cy="1068388"/>
          </a:xfrm>
          <a:prstGeom prst="rect">
            <a:avLst/>
          </a:prstGeom>
          <a:solidFill>
            <a:schemeClr val="tx2">
              <a:lumMod val="75000"/>
            </a:schemeClr>
          </a:solidFill>
          <a:ln>
            <a:noFill/>
          </a:ln>
          <a:extLst/>
        </p:spPr>
      </p:pic>
      <p:cxnSp>
        <p:nvCxnSpPr>
          <p:cNvPr id="3" name="Straight Arrow Connector 2"/>
          <p:cNvCxnSpPr/>
          <p:nvPr/>
        </p:nvCxnSpPr>
        <p:spPr>
          <a:xfrm flipV="1">
            <a:off x="1204913" y="2727915"/>
            <a:ext cx="2804865" cy="30924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011265" y="5738025"/>
            <a:ext cx="5879441" cy="369332"/>
          </a:xfrm>
          <a:prstGeom prst="rect">
            <a:avLst/>
          </a:prstGeom>
          <a:noFill/>
        </p:spPr>
        <p:txBody>
          <a:bodyPr wrap="square" rtlCol="0">
            <a:spAutoFit/>
          </a:bodyPr>
          <a:lstStyle/>
          <a:p>
            <a:r>
              <a:rPr lang="en-US" dirty="0" smtClean="0">
                <a:solidFill>
                  <a:srgbClr val="CCFFCC"/>
                </a:solidFill>
              </a:rPr>
              <a:t>Values from combo of TRMM &amp; Terra/Aqua models</a:t>
            </a:r>
            <a:endParaRPr lang="en-US" dirty="0">
              <a:solidFill>
                <a:srgbClr val="CCFFCC"/>
              </a:solidFill>
            </a:endParaRPr>
          </a:p>
        </p:txBody>
      </p:sp>
      <p:cxnSp>
        <p:nvCxnSpPr>
          <p:cNvPr id="10" name="Straight Arrow Connector 9"/>
          <p:cNvCxnSpPr/>
          <p:nvPr/>
        </p:nvCxnSpPr>
        <p:spPr>
          <a:xfrm flipH="1" flipV="1">
            <a:off x="7427219" y="2804369"/>
            <a:ext cx="447559" cy="641524"/>
          </a:xfrm>
          <a:prstGeom prst="straightConnector1">
            <a:avLst/>
          </a:prstGeom>
          <a:ln>
            <a:solidFill>
              <a:schemeClr val="accent6">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Bent-Up Arrow 10"/>
          <p:cNvSpPr/>
          <p:nvPr/>
        </p:nvSpPr>
        <p:spPr>
          <a:xfrm>
            <a:off x="670257" y="2896802"/>
            <a:ext cx="3192416" cy="323166"/>
          </a:xfrm>
          <a:prstGeom prst="bentUpArrow">
            <a:avLst>
              <a:gd name="adj1" fmla="val 10446"/>
              <a:gd name="adj2" fmla="val 25000"/>
              <a:gd name="adj3" fmla="val 25000"/>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40000"/>
                  <a:lumOff val="60000"/>
                </a:schemeClr>
              </a:solidFill>
            </a:endParaRPr>
          </a:p>
        </p:txBody>
      </p:sp>
      <p:sp>
        <p:nvSpPr>
          <p:cNvPr id="12" name="TextBox 11"/>
          <p:cNvSpPr txBox="1"/>
          <p:nvPr/>
        </p:nvSpPr>
        <p:spPr>
          <a:xfrm>
            <a:off x="7812970" y="3058385"/>
            <a:ext cx="1206500" cy="646331"/>
          </a:xfrm>
          <a:prstGeom prst="rect">
            <a:avLst/>
          </a:prstGeom>
          <a:noFill/>
        </p:spPr>
        <p:txBody>
          <a:bodyPr wrap="square" rtlCol="0">
            <a:spAutoFit/>
          </a:bodyPr>
          <a:lstStyle/>
          <a:p>
            <a:r>
              <a:rPr lang="en-US" dirty="0" smtClean="0">
                <a:solidFill>
                  <a:schemeClr val="accent6">
                    <a:lumMod val="40000"/>
                    <a:lumOff val="60000"/>
                  </a:schemeClr>
                </a:solidFill>
              </a:rPr>
              <a:t>From GEO/LEO</a:t>
            </a:r>
            <a:endParaRPr lang="en-US" dirty="0">
              <a:solidFill>
                <a:schemeClr val="accent6">
                  <a:lumMod val="40000"/>
                  <a:lumOff val="60000"/>
                </a:schemeClr>
              </a:solidFill>
            </a:endParaRPr>
          </a:p>
        </p:txBody>
      </p:sp>
      <p:sp>
        <p:nvSpPr>
          <p:cNvPr id="6" name="TextBox 5"/>
          <p:cNvSpPr txBox="1"/>
          <p:nvPr/>
        </p:nvSpPr>
        <p:spPr>
          <a:xfrm>
            <a:off x="94072" y="2908560"/>
            <a:ext cx="670257" cy="369332"/>
          </a:xfrm>
          <a:prstGeom prst="rect">
            <a:avLst/>
          </a:prstGeom>
          <a:noFill/>
        </p:spPr>
        <p:txBody>
          <a:bodyPr wrap="square" rtlCol="0">
            <a:spAutoFit/>
          </a:bodyPr>
          <a:lstStyle/>
          <a:p>
            <a:r>
              <a:rPr lang="en-US" dirty="0" smtClean="0">
                <a:solidFill>
                  <a:srgbClr val="CCFFCC"/>
                </a:solidFill>
              </a:rPr>
              <a:t>EPIC</a:t>
            </a:r>
            <a:endParaRPr lang="en-US" dirty="0">
              <a:solidFill>
                <a:srgbClr val="CCFFCC"/>
              </a:solidFill>
            </a:endParaRPr>
          </a:p>
        </p:txBody>
      </p:sp>
      <p:sp>
        <p:nvSpPr>
          <p:cNvPr id="14" name="Bent-Up Arrow 13"/>
          <p:cNvSpPr/>
          <p:nvPr/>
        </p:nvSpPr>
        <p:spPr>
          <a:xfrm flipH="1">
            <a:off x="5173912" y="3433762"/>
            <a:ext cx="1705036" cy="323166"/>
          </a:xfrm>
          <a:prstGeom prst="bentUpArrow">
            <a:avLst>
              <a:gd name="adj1" fmla="val 10446"/>
              <a:gd name="adj2" fmla="val 25000"/>
              <a:gd name="adj3" fmla="val 25000"/>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878948" y="3533873"/>
            <a:ext cx="607859" cy="369332"/>
          </a:xfrm>
          <a:prstGeom prst="rect">
            <a:avLst/>
          </a:prstGeom>
          <a:noFill/>
        </p:spPr>
        <p:txBody>
          <a:bodyPr wrap="none" rtlCol="0">
            <a:spAutoFit/>
          </a:bodyPr>
          <a:lstStyle/>
          <a:p>
            <a:r>
              <a:rPr lang="en-US" dirty="0" smtClean="0">
                <a:solidFill>
                  <a:schemeClr val="accent3">
                    <a:lumMod val="40000"/>
                    <a:lumOff val="60000"/>
                  </a:schemeClr>
                </a:solidFill>
              </a:rPr>
              <a:t>EPIC</a:t>
            </a:r>
            <a:endParaRPr lang="en-US" dirty="0">
              <a:solidFill>
                <a:schemeClr val="accent3">
                  <a:lumMod val="40000"/>
                  <a:lumOff val="60000"/>
                </a:schemeClr>
              </a:solidFill>
            </a:endParaRPr>
          </a:p>
        </p:txBody>
      </p:sp>
    </p:spTree>
    <p:extLst>
      <p:ext uri="{BB962C8B-B14F-4D97-AF65-F5344CB8AC3E}">
        <p14:creationId xmlns:p14="http://schemas.microsoft.com/office/powerpoint/2010/main" val="42094159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z="2800" dirty="0" err="1">
                <a:solidFill>
                  <a:srgbClr val="FFFF00"/>
                </a:solidFill>
                <a:latin typeface="Comic Sans MS" charset="0"/>
                <a:ea typeface="ヒラギノ角ゴ Pro W3" charset="0"/>
              </a:rPr>
              <a:t>Longwave</a:t>
            </a:r>
            <a:r>
              <a:rPr lang="en-US" sz="2800" dirty="0">
                <a:solidFill>
                  <a:srgbClr val="FFFF00"/>
                </a:solidFill>
                <a:latin typeface="Comic Sans MS" charset="0"/>
                <a:ea typeface="ヒラギノ角ゴ Pro W3" charset="0"/>
              </a:rPr>
              <a:t> flux from DSCOVR</a:t>
            </a:r>
          </a:p>
        </p:txBody>
      </p:sp>
      <p:sp>
        <p:nvSpPr>
          <p:cNvPr id="19460" name="Content Placeholder 6"/>
          <p:cNvSpPr>
            <a:spLocks noGrp="1"/>
          </p:cNvSpPr>
          <p:nvPr>
            <p:ph idx="1"/>
          </p:nvPr>
        </p:nvSpPr>
        <p:spPr>
          <a:xfrm>
            <a:off x="220663" y="957263"/>
            <a:ext cx="8761412" cy="4210050"/>
          </a:xfrm>
        </p:spPr>
        <p:txBody>
          <a:bodyPr/>
          <a:lstStyle/>
          <a:p>
            <a:r>
              <a:rPr lang="en-US" sz="2400" dirty="0">
                <a:solidFill>
                  <a:schemeClr val="bg1"/>
                </a:solidFill>
                <a:latin typeface="Comic Sans MS" charset="0"/>
                <a:ea typeface="ヒラギノ角ゴ Pro W3" charset="0"/>
              </a:rPr>
              <a:t>Use the scene identification from our LEO/GEO cloud retrieval </a:t>
            </a:r>
            <a:r>
              <a:rPr lang="en-US" sz="2400" dirty="0" smtClean="0">
                <a:solidFill>
                  <a:schemeClr val="bg1"/>
                </a:solidFill>
                <a:latin typeface="Comic Sans MS" charset="0"/>
                <a:ea typeface="ヒラギノ角ゴ Pro W3" charset="0"/>
              </a:rPr>
              <a:t>&amp; </a:t>
            </a:r>
            <a:r>
              <a:rPr lang="en-US" sz="2400" dirty="0">
                <a:solidFill>
                  <a:schemeClr val="bg1"/>
                </a:solidFill>
                <a:latin typeface="Comic Sans MS" charset="0"/>
                <a:ea typeface="ヒラギノ角ゴ Pro W3" charset="0"/>
              </a:rPr>
              <a:t>LEO/GEO radiance </a:t>
            </a:r>
            <a:r>
              <a:rPr lang="en-US" sz="2400" i="1" dirty="0" err="1">
                <a:solidFill>
                  <a:schemeClr val="bg1"/>
                </a:solidFill>
                <a:latin typeface="Comic Sans MS" charset="0"/>
                <a:ea typeface="ヒラギノ角ゴ Pro W3" charset="0"/>
              </a:rPr>
              <a:t>I</a:t>
            </a:r>
            <a:r>
              <a:rPr lang="en-US" sz="2400" i="1" baseline="-25000" dirty="0" err="1">
                <a:solidFill>
                  <a:schemeClr val="bg1"/>
                </a:solidFill>
                <a:latin typeface="Comic Sans MS" charset="0"/>
                <a:ea typeface="ヒラギノ角ゴ Pro W3" charset="0"/>
              </a:rPr>
              <a:t>j</a:t>
            </a:r>
            <a:r>
              <a:rPr lang="en-US" sz="2400" dirty="0">
                <a:solidFill>
                  <a:schemeClr val="bg1"/>
                </a:solidFill>
                <a:latin typeface="Comic Sans MS" charset="0"/>
                <a:ea typeface="ヒラギノ角ゴ Pro W3" charset="0"/>
              </a:rPr>
              <a:t> </a:t>
            </a:r>
            <a:r>
              <a:rPr lang="en-US" sz="2400" dirty="0" smtClean="0">
                <a:solidFill>
                  <a:schemeClr val="bg1"/>
                </a:solidFill>
                <a:latin typeface="Comic Sans MS" charset="0"/>
                <a:ea typeface="ヒラギノ角ゴ Pro W3" charset="0"/>
              </a:rPr>
              <a:t>(e.g., 11 µm) to </a:t>
            </a:r>
            <a:r>
              <a:rPr lang="en-US" sz="2400" dirty="0">
                <a:solidFill>
                  <a:schemeClr val="bg1"/>
                </a:solidFill>
                <a:latin typeface="Comic Sans MS" charset="0"/>
                <a:ea typeface="ヒラギノ角ゴ Pro W3" charset="0"/>
              </a:rPr>
              <a:t>determine </a:t>
            </a:r>
            <a:r>
              <a:rPr lang="en-US" sz="2400" dirty="0" smtClean="0">
                <a:solidFill>
                  <a:schemeClr val="bg1"/>
                </a:solidFill>
                <a:latin typeface="Comic Sans MS" charset="0"/>
                <a:ea typeface="ヒラギノ角ゴ Pro W3" charset="0"/>
              </a:rPr>
              <a:t>anisotropic </a:t>
            </a:r>
            <a:r>
              <a:rPr lang="en-US" sz="2400" dirty="0">
                <a:solidFill>
                  <a:schemeClr val="bg1"/>
                </a:solidFill>
                <a:latin typeface="Comic Sans MS" charset="0"/>
                <a:ea typeface="ヒラギノ角ゴ Pro W3" charset="0"/>
              </a:rPr>
              <a:t>factor for </a:t>
            </a:r>
            <a:r>
              <a:rPr lang="en-US" sz="2400" dirty="0" smtClean="0">
                <a:solidFill>
                  <a:schemeClr val="bg1"/>
                </a:solidFill>
                <a:latin typeface="Comic Sans MS" charset="0"/>
                <a:ea typeface="ヒラギノ角ゴ Pro W3" charset="0"/>
              </a:rPr>
              <a:t>NISTAR </a:t>
            </a:r>
            <a:r>
              <a:rPr lang="en-US" sz="2400" dirty="0">
                <a:solidFill>
                  <a:schemeClr val="bg1"/>
                </a:solidFill>
                <a:latin typeface="Comic Sans MS" charset="0"/>
                <a:ea typeface="ヒラギノ角ゴ Pro W3" charset="0"/>
              </a:rPr>
              <a:t>view</a:t>
            </a:r>
            <a:r>
              <a:rPr lang="en-US" sz="2400" dirty="0" smtClean="0">
                <a:solidFill>
                  <a:schemeClr val="bg1"/>
                </a:solidFill>
                <a:latin typeface="Comic Sans MS" charset="0"/>
                <a:ea typeface="ヒラギノ角ゴ Pro W3" charset="0"/>
              </a:rPr>
              <a:t>:</a:t>
            </a:r>
          </a:p>
          <a:p>
            <a:endParaRPr lang="en-US" sz="2400" dirty="0">
              <a:solidFill>
                <a:schemeClr val="bg1"/>
              </a:solidFill>
              <a:latin typeface="Comic Sans MS" charset="0"/>
              <a:ea typeface="ヒラギノ角ゴ Pro W3" charset="0"/>
            </a:endParaRPr>
          </a:p>
          <a:p>
            <a:endParaRPr lang="en-US" sz="2400" dirty="0">
              <a:solidFill>
                <a:schemeClr val="bg1"/>
              </a:solidFill>
              <a:latin typeface="Comic Sans MS" charset="0"/>
              <a:ea typeface="ヒラギノ角ゴ Pro W3" charset="0"/>
            </a:endParaRPr>
          </a:p>
          <a:p>
            <a:endParaRPr lang="en-US" sz="2400" dirty="0">
              <a:solidFill>
                <a:schemeClr val="bg1"/>
              </a:solidFill>
              <a:latin typeface="Comic Sans MS" charset="0"/>
              <a:ea typeface="ヒラギノ角ゴ Pro W3" charset="0"/>
            </a:endParaRPr>
          </a:p>
          <a:p>
            <a:endParaRPr lang="en-US" sz="2400" dirty="0">
              <a:solidFill>
                <a:schemeClr val="bg1"/>
              </a:solidFill>
              <a:latin typeface="Comic Sans MS" charset="0"/>
              <a:ea typeface="ヒラギノ角ゴ Pro W3" charset="0"/>
            </a:endParaRPr>
          </a:p>
          <a:p>
            <a:r>
              <a:rPr lang="en-US" sz="2400" dirty="0">
                <a:solidFill>
                  <a:schemeClr val="bg1"/>
                </a:solidFill>
                <a:latin typeface="Comic Sans MS" charset="0"/>
                <a:ea typeface="ヒラギノ角ゴ Pro W3" charset="0"/>
              </a:rPr>
              <a:t>Convert the NISTAR measured radiance to flux</a:t>
            </a:r>
          </a:p>
          <a:p>
            <a:endParaRPr lang="en-US" sz="2400" dirty="0">
              <a:solidFill>
                <a:schemeClr val="bg1"/>
              </a:solidFill>
              <a:latin typeface="Comic Sans MS" charset="0"/>
              <a:ea typeface="ヒラギノ角ゴ Pro W3" charset="0"/>
            </a:endParaRPr>
          </a:p>
        </p:txBody>
      </p:sp>
      <p:pic>
        <p:nvPicPr>
          <p:cNvPr id="19461" name="Picture 7"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2425699"/>
            <a:ext cx="6742112" cy="1008063"/>
          </a:xfrm>
          <a:prstGeom prst="rect">
            <a:avLst/>
          </a:prstGeom>
          <a:solidFill>
            <a:srgbClr val="17375E"/>
          </a:solidFill>
          <a:ln>
            <a:noFill/>
          </a:ln>
        </p:spPr>
      </p:pic>
      <p:pic>
        <p:nvPicPr>
          <p:cNvPr id="19462" name="Picture 9"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4552066"/>
            <a:ext cx="3035300" cy="939800"/>
          </a:xfrm>
          <a:prstGeom prst="rect">
            <a:avLst/>
          </a:prstGeom>
          <a:solidFill>
            <a:srgbClr val="17375E"/>
          </a:solidFill>
          <a:ln>
            <a:noFill/>
          </a:ln>
          <a:extLst/>
        </p:spPr>
      </p:pic>
      <p:cxnSp>
        <p:nvCxnSpPr>
          <p:cNvPr id="6" name="Straight Arrow Connector 5"/>
          <p:cNvCxnSpPr/>
          <p:nvPr/>
        </p:nvCxnSpPr>
        <p:spPr>
          <a:xfrm flipV="1">
            <a:off x="1195388" y="2727917"/>
            <a:ext cx="3261227" cy="3092418"/>
          </a:xfrm>
          <a:prstGeom prst="straightConnector1">
            <a:avLst/>
          </a:prstGeom>
          <a:ln>
            <a:solidFill>
              <a:srgbClr val="CCFFCC"/>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11265" y="5738025"/>
            <a:ext cx="5879441" cy="369332"/>
          </a:xfrm>
          <a:prstGeom prst="rect">
            <a:avLst/>
          </a:prstGeom>
          <a:noFill/>
        </p:spPr>
        <p:txBody>
          <a:bodyPr wrap="square" rtlCol="0">
            <a:spAutoFit/>
          </a:bodyPr>
          <a:lstStyle/>
          <a:p>
            <a:r>
              <a:rPr lang="en-US" dirty="0" smtClean="0">
                <a:solidFill>
                  <a:srgbClr val="CCFFCC"/>
                </a:solidFill>
              </a:rPr>
              <a:t>Values from combo of TRMM &amp; Terra/Aqua models</a:t>
            </a:r>
            <a:endParaRPr lang="en-US" dirty="0">
              <a:solidFill>
                <a:srgbClr val="CCFFCC"/>
              </a:solidFill>
            </a:endParaRPr>
          </a:p>
        </p:txBody>
      </p:sp>
      <p:cxnSp>
        <p:nvCxnSpPr>
          <p:cNvPr id="9" name="Straight Arrow Connector 8"/>
          <p:cNvCxnSpPr/>
          <p:nvPr/>
        </p:nvCxnSpPr>
        <p:spPr>
          <a:xfrm flipH="1" flipV="1">
            <a:off x="7489941" y="2968259"/>
            <a:ext cx="447559" cy="641524"/>
          </a:xfrm>
          <a:prstGeom prst="straightConnector1">
            <a:avLst/>
          </a:prstGeom>
          <a:ln>
            <a:solidFill>
              <a:schemeClr val="accent6">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Bent-Up Arrow 3"/>
          <p:cNvSpPr/>
          <p:nvPr/>
        </p:nvSpPr>
        <p:spPr>
          <a:xfrm>
            <a:off x="693775" y="2999080"/>
            <a:ext cx="2975250" cy="323166"/>
          </a:xfrm>
          <a:prstGeom prst="bentUpArrow">
            <a:avLst>
              <a:gd name="adj1" fmla="val 10446"/>
              <a:gd name="adj2" fmla="val 25000"/>
              <a:gd name="adj3" fmla="val 25000"/>
            </a:avLst>
          </a:prstGeom>
          <a:solidFill>
            <a:srgbClr val="CCFFCC"/>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913982" y="3322070"/>
            <a:ext cx="1206500" cy="646331"/>
          </a:xfrm>
          <a:prstGeom prst="rect">
            <a:avLst/>
          </a:prstGeom>
          <a:noFill/>
        </p:spPr>
        <p:txBody>
          <a:bodyPr wrap="square" rtlCol="0">
            <a:spAutoFit/>
          </a:bodyPr>
          <a:lstStyle/>
          <a:p>
            <a:r>
              <a:rPr lang="en-US" dirty="0" smtClean="0">
                <a:solidFill>
                  <a:schemeClr val="accent6">
                    <a:lumMod val="40000"/>
                    <a:lumOff val="60000"/>
                  </a:schemeClr>
                </a:solidFill>
              </a:rPr>
              <a:t>From GEO/LEO</a:t>
            </a:r>
            <a:endParaRPr lang="en-US" dirty="0">
              <a:solidFill>
                <a:schemeClr val="accent6">
                  <a:lumMod val="40000"/>
                  <a:lumOff val="60000"/>
                </a:schemeClr>
              </a:solidFill>
            </a:endParaRPr>
          </a:p>
        </p:txBody>
      </p:sp>
      <p:sp>
        <p:nvSpPr>
          <p:cNvPr id="13" name="TextBox 12"/>
          <p:cNvSpPr txBox="1"/>
          <p:nvPr/>
        </p:nvSpPr>
        <p:spPr>
          <a:xfrm>
            <a:off x="-11112" y="2963452"/>
            <a:ext cx="1206500" cy="369332"/>
          </a:xfrm>
          <a:prstGeom prst="rect">
            <a:avLst/>
          </a:prstGeom>
          <a:noFill/>
        </p:spPr>
        <p:txBody>
          <a:bodyPr wrap="square" rtlCol="0">
            <a:spAutoFit/>
          </a:bodyPr>
          <a:lstStyle/>
          <a:p>
            <a:r>
              <a:rPr lang="en-US" dirty="0" smtClean="0">
                <a:solidFill>
                  <a:srgbClr val="CCFFCC"/>
                </a:solidFill>
              </a:rPr>
              <a:t>GEO/LEO</a:t>
            </a:r>
            <a:endParaRPr lang="en-US" dirty="0">
              <a:solidFill>
                <a:srgbClr val="CCFFCC"/>
              </a:solidFill>
            </a:endParaRPr>
          </a:p>
        </p:txBody>
      </p:sp>
      <p:sp>
        <p:nvSpPr>
          <p:cNvPr id="14" name="Bent-Up Arrow 13"/>
          <p:cNvSpPr/>
          <p:nvPr/>
        </p:nvSpPr>
        <p:spPr>
          <a:xfrm flipH="1">
            <a:off x="4938732" y="3433762"/>
            <a:ext cx="1705036" cy="323166"/>
          </a:xfrm>
          <a:prstGeom prst="bentUpArrow">
            <a:avLst>
              <a:gd name="adj1" fmla="val 10446"/>
              <a:gd name="adj2" fmla="val 25000"/>
              <a:gd name="adj3" fmla="val 25000"/>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643768" y="3533873"/>
            <a:ext cx="607859" cy="369332"/>
          </a:xfrm>
          <a:prstGeom prst="rect">
            <a:avLst/>
          </a:prstGeom>
          <a:noFill/>
        </p:spPr>
        <p:txBody>
          <a:bodyPr wrap="none" rtlCol="0">
            <a:spAutoFit/>
          </a:bodyPr>
          <a:lstStyle/>
          <a:p>
            <a:r>
              <a:rPr lang="en-US" dirty="0" smtClean="0">
                <a:solidFill>
                  <a:schemeClr val="accent3">
                    <a:lumMod val="40000"/>
                    <a:lumOff val="60000"/>
                  </a:schemeClr>
                </a:solidFill>
              </a:rPr>
              <a:t>EPIC</a:t>
            </a:r>
            <a:endParaRPr lang="en-US" dirty="0">
              <a:solidFill>
                <a:schemeClr val="accent3">
                  <a:lumMod val="40000"/>
                  <a:lumOff val="60000"/>
                </a:schemeClr>
              </a:solidFill>
            </a:endParaRPr>
          </a:p>
        </p:txBody>
      </p:sp>
    </p:spTree>
    <p:extLst>
      <p:ext uri="{BB962C8B-B14F-4D97-AF65-F5344CB8AC3E}">
        <p14:creationId xmlns:p14="http://schemas.microsoft.com/office/powerpoint/2010/main" val="16448417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44968"/>
            <a:ext cx="8229600" cy="658812"/>
          </a:xfrm>
        </p:spPr>
        <p:txBody>
          <a:bodyPr/>
          <a:lstStyle/>
          <a:p>
            <a:r>
              <a:rPr lang="en-US" sz="2800" dirty="0">
                <a:solidFill>
                  <a:srgbClr val="FFFF00"/>
                </a:solidFill>
                <a:latin typeface="Comic Sans MS" charset="0"/>
                <a:ea typeface="ヒラギノ角ゴ Pro W3" charset="0"/>
                <a:cs typeface="Comic Sans MS" charset="0"/>
              </a:rPr>
              <a:t>Angles and </a:t>
            </a:r>
            <a:r>
              <a:rPr lang="en-US" sz="2800" dirty="0" smtClean="0">
                <a:solidFill>
                  <a:srgbClr val="FFFF00"/>
                </a:solidFill>
                <a:latin typeface="Comic Sans MS" charset="0"/>
                <a:ea typeface="ヒラギノ角ゴ Pro W3" charset="0"/>
                <a:cs typeface="Comic Sans MS" charset="0"/>
              </a:rPr>
              <a:t>clouds </a:t>
            </a:r>
            <a:r>
              <a:rPr lang="en-US" sz="2800" dirty="0">
                <a:solidFill>
                  <a:srgbClr val="FFFF00"/>
                </a:solidFill>
                <a:latin typeface="Comic Sans MS" charset="0"/>
                <a:ea typeface="ヒラギノ角ゴ Pro W3" charset="0"/>
                <a:cs typeface="Comic Sans MS" charset="0"/>
              </a:rPr>
              <a:t>for 2015.248.1047</a:t>
            </a:r>
          </a:p>
        </p:txBody>
      </p:sp>
      <p:pic>
        <p:nvPicPr>
          <p:cNvPr id="1638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7838" y="933450"/>
            <a:ext cx="31083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38213"/>
            <a:ext cx="310832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5675" y="933450"/>
            <a:ext cx="31083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38" y="3097213"/>
            <a:ext cx="45720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24375" y="3097213"/>
            <a:ext cx="4572000"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1797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53975"/>
            <a:ext cx="9144000" cy="368300"/>
          </a:xfrm>
          <a:noFill/>
        </p:spPr>
        <p:txBody>
          <a:bodyPr/>
          <a:lstStyle/>
          <a:p>
            <a:r>
              <a:rPr lang="en-US" sz="2800" dirty="0" smtClean="0">
                <a:solidFill>
                  <a:srgbClr val="FFFF00"/>
                </a:solidFill>
                <a:latin typeface="Comic Sans MS" charset="0"/>
                <a:ea typeface="ヒラギノ角ゴ Pro W3" charset="0"/>
                <a:cs typeface="Comic Sans MS" charset="0"/>
              </a:rPr>
              <a:t>ADMs, 2015.248.1049</a:t>
            </a:r>
            <a:endParaRPr lang="en-US" sz="2800" dirty="0">
              <a:solidFill>
                <a:srgbClr val="FFFF00"/>
              </a:solidFill>
              <a:latin typeface="Comic Sans MS" charset="0"/>
              <a:ea typeface="ヒラギノ角ゴ Pro W3" charset="0"/>
              <a:cs typeface="Comic Sans MS" charset="0"/>
            </a:endParaRPr>
          </a:p>
        </p:txBody>
      </p:sp>
      <p:pic>
        <p:nvPicPr>
          <p:cNvPr id="17413" name="Picture 7"/>
          <p:cNvPicPr>
            <a:picLocks noChangeAspect="1"/>
          </p:cNvPicPr>
          <p:nvPr/>
        </p:nvPicPr>
        <p:blipFill rotWithShape="1">
          <a:blip r:embed="rId2">
            <a:extLst>
              <a:ext uri="{28A0092B-C50C-407E-A947-70E740481C1C}">
                <a14:useLocalDpi xmlns:a14="http://schemas.microsoft.com/office/drawing/2010/main" val="0"/>
              </a:ext>
            </a:extLst>
          </a:blip>
          <a:srcRect l="6897" t="5044" r="4739" b="5614"/>
          <a:stretch/>
        </p:blipFill>
        <p:spPr bwMode="auto">
          <a:xfrm>
            <a:off x="2351019" y="567419"/>
            <a:ext cx="4372384" cy="231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9"/>
          <p:cNvSpPr txBox="1">
            <a:spLocks noChangeArrowheads="1"/>
          </p:cNvSpPr>
          <p:nvPr/>
        </p:nvSpPr>
        <p:spPr bwMode="auto">
          <a:xfrm>
            <a:off x="71438" y="5303968"/>
            <a:ext cx="4516437" cy="830997"/>
          </a:xfrm>
          <a:prstGeom prst="rect">
            <a:avLst/>
          </a:prstGeom>
          <a:solidFill>
            <a:srgbClr val="FFFFFF"/>
          </a:solidFill>
          <a:ln>
            <a:noFill/>
          </a:ln>
          <a:extLst/>
        </p:spPr>
        <p:txBody>
          <a:bodyP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cs typeface="ヒラギノ角ゴ Pro W3" charset="0"/>
              </a:defRPr>
            </a:lvl2pPr>
            <a:lvl3pPr marL="1143000" indent="-228600">
              <a:defRPr>
                <a:solidFill>
                  <a:schemeClr val="tx1"/>
                </a:solidFill>
                <a:latin typeface="Arial" charset="0"/>
                <a:ea typeface="ヒラギノ角ゴ Pro W3" charset="0"/>
                <a:cs typeface="ヒラギノ角ゴ Pro W3" charset="0"/>
              </a:defRPr>
            </a:lvl3pPr>
            <a:lvl4pPr marL="1600200" indent="-228600">
              <a:defRPr>
                <a:solidFill>
                  <a:schemeClr val="tx1"/>
                </a:solidFill>
                <a:latin typeface="Arial" charset="0"/>
                <a:ea typeface="ヒラギノ角ゴ Pro W3" charset="0"/>
                <a:cs typeface="ヒラギノ角ゴ Pro W3" charset="0"/>
              </a:defRPr>
            </a:lvl4pPr>
            <a:lvl5pPr marL="2057400" indent="-22860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r>
              <a:rPr lang="en-US" sz="1600" dirty="0">
                <a:solidFill>
                  <a:srgbClr val="000000"/>
                </a:solidFill>
              </a:rPr>
              <a:t>Mean SW anisotropic </a:t>
            </a:r>
            <a:r>
              <a:rPr lang="en-US" sz="1600" dirty="0" smtClean="0">
                <a:solidFill>
                  <a:srgbClr val="000000"/>
                </a:solidFill>
              </a:rPr>
              <a:t>factor = 1.389</a:t>
            </a:r>
            <a:endParaRPr lang="en-US" sz="1600" dirty="0">
              <a:solidFill>
                <a:srgbClr val="000000"/>
              </a:solidFill>
            </a:endParaRPr>
          </a:p>
          <a:p>
            <a:r>
              <a:rPr lang="en-US" sz="1600" dirty="0" smtClean="0">
                <a:solidFill>
                  <a:srgbClr val="000000"/>
                </a:solidFill>
              </a:rPr>
              <a:t>SW </a:t>
            </a:r>
            <a:r>
              <a:rPr lang="en-US" sz="1600" dirty="0">
                <a:solidFill>
                  <a:srgbClr val="000000"/>
                </a:solidFill>
              </a:rPr>
              <a:t>radiance at </a:t>
            </a:r>
            <a:r>
              <a:rPr lang="en-US" sz="1600" dirty="0" smtClean="0">
                <a:solidFill>
                  <a:srgbClr val="000000"/>
                </a:solidFill>
              </a:rPr>
              <a:t>20 km </a:t>
            </a:r>
            <a:r>
              <a:rPr lang="en-US" sz="1600" dirty="0">
                <a:solidFill>
                  <a:srgbClr val="000000"/>
                </a:solidFill>
              </a:rPr>
              <a:t>reference level is </a:t>
            </a:r>
            <a:r>
              <a:rPr lang="en-US" sz="1600" dirty="0" smtClean="0">
                <a:solidFill>
                  <a:srgbClr val="000000"/>
                </a:solidFill>
              </a:rPr>
              <a:t>112.0 </a:t>
            </a:r>
            <a:r>
              <a:rPr lang="en-US" sz="1600" dirty="0">
                <a:solidFill>
                  <a:srgbClr val="000000"/>
                </a:solidFill>
              </a:rPr>
              <a:t>Wm</a:t>
            </a:r>
            <a:r>
              <a:rPr lang="en-US" sz="1600" baseline="30000" dirty="0">
                <a:solidFill>
                  <a:srgbClr val="000000"/>
                </a:solidFill>
              </a:rPr>
              <a:t>-2</a:t>
            </a:r>
            <a:r>
              <a:rPr lang="en-US" sz="1600" dirty="0">
                <a:solidFill>
                  <a:srgbClr val="000000"/>
                </a:solidFill>
              </a:rPr>
              <a:t>sr</a:t>
            </a:r>
            <a:r>
              <a:rPr lang="en-US" sz="1600" baseline="30000" dirty="0">
                <a:solidFill>
                  <a:srgbClr val="000000"/>
                </a:solidFill>
              </a:rPr>
              <a:t>-1</a:t>
            </a:r>
            <a:r>
              <a:rPr lang="en-US" sz="1600" dirty="0">
                <a:solidFill>
                  <a:srgbClr val="000000"/>
                </a:solidFill>
              </a:rPr>
              <a:t>, which is ~</a:t>
            </a:r>
            <a:r>
              <a:rPr lang="en-US" sz="1600" dirty="0" smtClean="0">
                <a:solidFill>
                  <a:srgbClr val="000000"/>
                </a:solidFill>
              </a:rPr>
              <a:t>2.10 m</a:t>
            </a:r>
            <a:r>
              <a:rPr lang="en-US" sz="1600" dirty="0">
                <a:solidFill>
                  <a:srgbClr val="000000"/>
                </a:solidFill>
              </a:rPr>
              <a:t>Wm</a:t>
            </a:r>
            <a:r>
              <a:rPr lang="en-US" sz="1600" baseline="30000" dirty="0">
                <a:solidFill>
                  <a:srgbClr val="000000"/>
                </a:solidFill>
              </a:rPr>
              <a:t>-2</a:t>
            </a:r>
            <a:r>
              <a:rPr lang="en-US" sz="1600" dirty="0">
                <a:solidFill>
                  <a:srgbClr val="000000"/>
                </a:solidFill>
              </a:rPr>
              <a:t>sr</a:t>
            </a:r>
            <a:r>
              <a:rPr lang="en-US" sz="1600" baseline="30000" dirty="0">
                <a:solidFill>
                  <a:srgbClr val="000000"/>
                </a:solidFill>
              </a:rPr>
              <a:t>-1</a:t>
            </a:r>
            <a:r>
              <a:rPr lang="en-US" sz="1600" dirty="0" smtClean="0">
                <a:solidFill>
                  <a:srgbClr val="000000"/>
                </a:solidFill>
              </a:rPr>
              <a:t> </a:t>
            </a:r>
            <a:r>
              <a:rPr lang="en-US" sz="1600" dirty="0">
                <a:solidFill>
                  <a:srgbClr val="000000"/>
                </a:solidFill>
              </a:rPr>
              <a:t>at L1.</a:t>
            </a:r>
          </a:p>
        </p:txBody>
      </p:sp>
      <p:pic>
        <p:nvPicPr>
          <p:cNvPr id="17415" name="Picture 10"/>
          <p:cNvPicPr>
            <a:picLocks noChangeAspect="1"/>
          </p:cNvPicPr>
          <p:nvPr/>
        </p:nvPicPr>
        <p:blipFill rotWithShape="1">
          <a:blip r:embed="rId3">
            <a:extLst>
              <a:ext uri="{28A0092B-C50C-407E-A947-70E740481C1C}">
                <a14:useLocalDpi xmlns:a14="http://schemas.microsoft.com/office/drawing/2010/main" val="0"/>
              </a:ext>
            </a:extLst>
          </a:blip>
          <a:srcRect l="6297" t="4385" r="4749" b="5327"/>
          <a:stretch/>
        </p:blipFill>
        <p:spPr bwMode="auto">
          <a:xfrm>
            <a:off x="202669" y="2969352"/>
            <a:ext cx="4401631" cy="23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1"/>
          <p:cNvPicPr>
            <a:picLocks noChangeAspect="1"/>
          </p:cNvPicPr>
          <p:nvPr/>
        </p:nvPicPr>
        <p:blipFill rotWithShape="1">
          <a:blip r:embed="rId4">
            <a:extLst>
              <a:ext uri="{28A0092B-C50C-407E-A947-70E740481C1C}">
                <a14:useLocalDpi xmlns:a14="http://schemas.microsoft.com/office/drawing/2010/main" val="0"/>
              </a:ext>
            </a:extLst>
          </a:blip>
          <a:srcRect l="7033" t="4386" r="2830" b="5329"/>
          <a:stretch/>
        </p:blipFill>
        <p:spPr bwMode="auto">
          <a:xfrm>
            <a:off x="4647998" y="2969352"/>
            <a:ext cx="4460124" cy="23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2"/>
          <p:cNvSpPr txBox="1">
            <a:spLocks noChangeArrowheads="1"/>
          </p:cNvSpPr>
          <p:nvPr/>
        </p:nvSpPr>
        <p:spPr bwMode="auto">
          <a:xfrm>
            <a:off x="4654550" y="5316297"/>
            <a:ext cx="4533900" cy="584776"/>
          </a:xfrm>
          <a:prstGeom prst="rect">
            <a:avLst/>
          </a:prstGeom>
          <a:solidFill>
            <a:srgbClr val="FFFFFF"/>
          </a:solidFill>
          <a:ln>
            <a:noFill/>
          </a:ln>
          <a:extLst/>
        </p:spPr>
        <p:txBody>
          <a:bodyP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cs typeface="ヒラギノ角ゴ Pro W3" charset="0"/>
              </a:defRPr>
            </a:lvl2pPr>
            <a:lvl3pPr marL="1143000" indent="-228600">
              <a:defRPr>
                <a:solidFill>
                  <a:schemeClr val="tx1"/>
                </a:solidFill>
                <a:latin typeface="Arial" charset="0"/>
                <a:ea typeface="ヒラギノ角ゴ Pro W3" charset="0"/>
                <a:cs typeface="ヒラギノ角ゴ Pro W3" charset="0"/>
              </a:defRPr>
            </a:lvl3pPr>
            <a:lvl4pPr marL="1600200" indent="-228600">
              <a:defRPr>
                <a:solidFill>
                  <a:schemeClr val="tx1"/>
                </a:solidFill>
                <a:latin typeface="Arial" charset="0"/>
                <a:ea typeface="ヒラギノ角ゴ Pro W3" charset="0"/>
                <a:cs typeface="ヒラギノ角ゴ Pro W3" charset="0"/>
              </a:defRPr>
            </a:lvl4pPr>
            <a:lvl5pPr marL="2057400" indent="-22860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r>
              <a:rPr lang="en-US" sz="1600" dirty="0"/>
              <a:t>Mean LW anisotropic </a:t>
            </a:r>
            <a:r>
              <a:rPr lang="en-US" sz="1600" dirty="0" smtClean="0"/>
              <a:t>factor = 1.012</a:t>
            </a:r>
            <a:endParaRPr lang="en-US" sz="1600" dirty="0"/>
          </a:p>
          <a:p>
            <a:r>
              <a:rPr lang="en-US" sz="1600" dirty="0" smtClean="0"/>
              <a:t>LW </a:t>
            </a:r>
            <a:r>
              <a:rPr lang="en-US" sz="1600" dirty="0"/>
              <a:t>radiance at </a:t>
            </a:r>
            <a:r>
              <a:rPr lang="en-US" sz="1600" dirty="0" smtClean="0"/>
              <a:t>20 km: </a:t>
            </a:r>
            <a:r>
              <a:rPr lang="en-US" sz="1600" dirty="0"/>
              <a:t>78.61 Wm</a:t>
            </a:r>
            <a:r>
              <a:rPr lang="en-US" sz="1600" baseline="30000" dirty="0"/>
              <a:t>-2</a:t>
            </a:r>
            <a:r>
              <a:rPr lang="en-US" sz="1600" dirty="0"/>
              <a:t>sr</a:t>
            </a:r>
            <a:r>
              <a:rPr lang="en-US" sz="1600" baseline="30000" dirty="0"/>
              <a:t>-1</a:t>
            </a:r>
            <a:r>
              <a:rPr lang="en-US" sz="1600" dirty="0" smtClean="0"/>
              <a:t>.</a:t>
            </a:r>
            <a:endParaRPr lang="en-US" sz="1600" dirty="0"/>
          </a:p>
        </p:txBody>
      </p:sp>
      <p:sp>
        <p:nvSpPr>
          <p:cNvPr id="2" name="TextBox 1"/>
          <p:cNvSpPr txBox="1"/>
          <p:nvPr/>
        </p:nvSpPr>
        <p:spPr>
          <a:xfrm>
            <a:off x="1094443" y="6211551"/>
            <a:ext cx="6877423" cy="369332"/>
          </a:xfrm>
          <a:prstGeom prst="rect">
            <a:avLst/>
          </a:prstGeom>
          <a:solidFill>
            <a:schemeClr val="bg1">
              <a:lumMod val="95000"/>
            </a:schemeClr>
          </a:solidFill>
        </p:spPr>
        <p:txBody>
          <a:bodyPr wrap="square" rtlCol="0">
            <a:spAutoFit/>
          </a:bodyPr>
          <a:lstStyle/>
          <a:p>
            <a:r>
              <a:rPr lang="en-US" dirty="0">
                <a:solidFill>
                  <a:srgbClr val="800000"/>
                </a:solidFill>
              </a:rPr>
              <a:t> Combined SW &amp; </a:t>
            </a:r>
            <a:r>
              <a:rPr lang="en-US" dirty="0" smtClean="0">
                <a:solidFill>
                  <a:srgbClr val="800000"/>
                </a:solidFill>
              </a:rPr>
              <a:t>LW =&gt; </a:t>
            </a:r>
            <a:r>
              <a:rPr lang="en-US" dirty="0">
                <a:solidFill>
                  <a:srgbClr val="800000"/>
                </a:solidFill>
              </a:rPr>
              <a:t>total channel </a:t>
            </a:r>
            <a:r>
              <a:rPr lang="en-US" dirty="0" smtClean="0">
                <a:solidFill>
                  <a:srgbClr val="800000"/>
                </a:solidFill>
              </a:rPr>
              <a:t>radiance: ~ 11.0 </a:t>
            </a:r>
            <a:r>
              <a:rPr lang="en-US" dirty="0">
                <a:solidFill>
                  <a:srgbClr val="800000"/>
                </a:solidFill>
              </a:rPr>
              <a:t>mWm</a:t>
            </a:r>
            <a:r>
              <a:rPr lang="en-US" baseline="30000" dirty="0">
                <a:solidFill>
                  <a:srgbClr val="800000"/>
                </a:solidFill>
              </a:rPr>
              <a:t>-</a:t>
            </a:r>
            <a:r>
              <a:rPr lang="en-US" baseline="30000" dirty="0" smtClean="0">
                <a:solidFill>
                  <a:srgbClr val="800000"/>
                </a:solidFill>
              </a:rPr>
              <a:t>2</a:t>
            </a:r>
            <a:r>
              <a:rPr lang="en-US" dirty="0" smtClean="0">
                <a:solidFill>
                  <a:srgbClr val="800000"/>
                </a:solidFill>
              </a:rPr>
              <a:t> </a:t>
            </a:r>
            <a:r>
              <a:rPr lang="en-US" dirty="0">
                <a:solidFill>
                  <a:srgbClr val="800000"/>
                </a:solidFill>
              </a:rPr>
              <a:t>at L1.</a:t>
            </a:r>
          </a:p>
        </p:txBody>
      </p:sp>
      <p:sp>
        <p:nvSpPr>
          <p:cNvPr id="3" name="TextBox 2"/>
          <p:cNvSpPr txBox="1"/>
          <p:nvPr/>
        </p:nvSpPr>
        <p:spPr>
          <a:xfrm>
            <a:off x="0" y="986228"/>
            <a:ext cx="2351019" cy="369332"/>
          </a:xfrm>
          <a:prstGeom prst="rect">
            <a:avLst/>
          </a:prstGeom>
          <a:solidFill>
            <a:srgbClr val="F2F2F2"/>
          </a:solidFill>
        </p:spPr>
        <p:txBody>
          <a:bodyPr wrap="square" rtlCol="0">
            <a:spAutoFit/>
          </a:bodyPr>
          <a:lstStyle/>
          <a:p>
            <a:pPr algn="ctr"/>
            <a:r>
              <a:rPr lang="en-US" dirty="0" smtClean="0"/>
              <a:t>EPIC 0.680-µm counts</a:t>
            </a:r>
            <a:endParaRPr lang="en-US" dirty="0"/>
          </a:p>
        </p:txBody>
      </p:sp>
      <p:sp>
        <p:nvSpPr>
          <p:cNvPr id="13" name="TextBox 12"/>
          <p:cNvSpPr txBox="1"/>
          <p:nvPr/>
        </p:nvSpPr>
        <p:spPr>
          <a:xfrm>
            <a:off x="1432229" y="2692958"/>
            <a:ext cx="1580868" cy="369332"/>
          </a:xfrm>
          <a:prstGeom prst="rect">
            <a:avLst/>
          </a:prstGeom>
          <a:solidFill>
            <a:srgbClr val="F2F2F2"/>
          </a:solidFill>
        </p:spPr>
        <p:txBody>
          <a:bodyPr wrap="square" rtlCol="0">
            <a:spAutoFit/>
          </a:bodyPr>
          <a:lstStyle/>
          <a:p>
            <a:pPr algn="ctr"/>
            <a:r>
              <a:rPr lang="en-US" dirty="0" smtClean="0"/>
              <a:t>SW ADM</a:t>
            </a:r>
            <a:endParaRPr lang="en-US" dirty="0"/>
          </a:p>
        </p:txBody>
      </p:sp>
      <p:sp>
        <p:nvSpPr>
          <p:cNvPr id="14" name="TextBox 13"/>
          <p:cNvSpPr txBox="1"/>
          <p:nvPr/>
        </p:nvSpPr>
        <p:spPr>
          <a:xfrm>
            <a:off x="6070493" y="2660692"/>
            <a:ext cx="1580868" cy="369332"/>
          </a:xfrm>
          <a:prstGeom prst="rect">
            <a:avLst/>
          </a:prstGeom>
          <a:solidFill>
            <a:srgbClr val="F2F2F2"/>
          </a:solidFill>
        </p:spPr>
        <p:txBody>
          <a:bodyPr wrap="square" rtlCol="0">
            <a:spAutoFit/>
          </a:bodyPr>
          <a:lstStyle/>
          <a:p>
            <a:pPr algn="ctr"/>
            <a:r>
              <a:rPr lang="en-US" dirty="0" smtClean="0"/>
              <a:t>LW ADM</a:t>
            </a:r>
            <a:endParaRPr lang="en-US" dirty="0"/>
          </a:p>
        </p:txBody>
      </p:sp>
      <p:sp>
        <p:nvSpPr>
          <p:cNvPr id="6" name="Right Arrow 5"/>
          <p:cNvSpPr/>
          <p:nvPr/>
        </p:nvSpPr>
        <p:spPr>
          <a:xfrm>
            <a:off x="2242934" y="1134838"/>
            <a:ext cx="324279" cy="1666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4547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0"/>
            <a:ext cx="8229600" cy="660082"/>
          </a:xfrm>
        </p:spPr>
        <p:txBody>
          <a:bodyPr/>
          <a:lstStyle/>
          <a:p>
            <a:r>
              <a:rPr lang="en-US" sz="2800" dirty="0" smtClean="0">
                <a:solidFill>
                  <a:srgbClr val="FFFF00"/>
                </a:solidFill>
                <a:latin typeface="Comic Sans MS" charset="0"/>
                <a:ea typeface="ヒラギノ角ゴ Pro W3" charset="0"/>
                <a:cs typeface="Comic Sans MS" charset="0"/>
              </a:rPr>
              <a:t>Clouds </a:t>
            </a:r>
            <a:r>
              <a:rPr lang="en-US" sz="2800" dirty="0">
                <a:solidFill>
                  <a:srgbClr val="FFFF00"/>
                </a:solidFill>
                <a:latin typeface="Comic Sans MS" charset="0"/>
                <a:ea typeface="ヒラギノ角ゴ Pro W3" charset="0"/>
                <a:cs typeface="Comic Sans MS" charset="0"/>
              </a:rPr>
              <a:t>and </a:t>
            </a:r>
            <a:r>
              <a:rPr lang="en-US" sz="2800" dirty="0" smtClean="0">
                <a:solidFill>
                  <a:srgbClr val="FFFF00"/>
                </a:solidFill>
                <a:latin typeface="Comic Sans MS" charset="0"/>
                <a:ea typeface="ヒラギノ角ゴ Pro W3" charset="0"/>
                <a:cs typeface="Comic Sans MS" charset="0"/>
              </a:rPr>
              <a:t>ADMs: </a:t>
            </a:r>
            <a:r>
              <a:rPr lang="en-US" sz="2800" dirty="0">
                <a:solidFill>
                  <a:srgbClr val="FFFF00"/>
                </a:solidFill>
                <a:latin typeface="Comic Sans MS" charset="0"/>
                <a:ea typeface="ヒラギノ角ゴ Pro W3" charset="0"/>
                <a:cs typeface="Comic Sans MS" charset="0"/>
              </a:rPr>
              <a:t>2015.327.1619</a:t>
            </a:r>
          </a:p>
        </p:txBody>
      </p:sp>
      <p:pic>
        <p:nvPicPr>
          <p:cNvPr id="17413" name="Picture 7"/>
          <p:cNvPicPr>
            <a:picLocks noChangeAspect="1"/>
          </p:cNvPicPr>
          <p:nvPr/>
        </p:nvPicPr>
        <p:blipFill rotWithShape="1">
          <a:blip r:embed="rId2">
            <a:extLst>
              <a:ext uri="{28A0092B-C50C-407E-A947-70E740481C1C}">
                <a14:useLocalDpi xmlns:a14="http://schemas.microsoft.com/office/drawing/2010/main" val="0"/>
              </a:ext>
            </a:extLst>
          </a:blip>
          <a:srcRect l="6263" t="4756" r="4027" b="5960"/>
          <a:stretch/>
        </p:blipFill>
        <p:spPr bwMode="auto">
          <a:xfrm>
            <a:off x="-111696" y="3263132"/>
            <a:ext cx="4672589"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p:cNvPicPr>
            <a:picLocks noChangeAspect="1"/>
          </p:cNvPicPr>
          <p:nvPr/>
        </p:nvPicPr>
        <p:blipFill rotWithShape="1">
          <a:blip r:embed="rId3">
            <a:extLst>
              <a:ext uri="{28A0092B-C50C-407E-A947-70E740481C1C}">
                <a14:useLocalDpi xmlns:a14="http://schemas.microsoft.com/office/drawing/2010/main" val="0"/>
              </a:ext>
            </a:extLst>
          </a:blip>
          <a:srcRect l="6634" t="4756" r="2934" b="5960"/>
          <a:stretch/>
        </p:blipFill>
        <p:spPr bwMode="auto">
          <a:xfrm>
            <a:off x="4464148" y="3263132"/>
            <a:ext cx="4710262"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4"/>
          <p:cNvPicPr>
            <a:picLocks noChangeAspect="1"/>
          </p:cNvPicPr>
          <p:nvPr/>
        </p:nvPicPr>
        <p:blipFill rotWithShape="1">
          <a:blip r:embed="rId4">
            <a:extLst>
              <a:ext uri="{28A0092B-C50C-407E-A947-70E740481C1C}">
                <a14:useLocalDpi xmlns:a14="http://schemas.microsoft.com/office/drawing/2010/main" val="0"/>
              </a:ext>
            </a:extLst>
          </a:blip>
          <a:srcRect l="6263" t="4999" r="4027" b="5657"/>
          <a:stretch/>
        </p:blipFill>
        <p:spPr bwMode="auto">
          <a:xfrm>
            <a:off x="-30624" y="810598"/>
            <a:ext cx="4672589"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5"/>
          <p:cNvPicPr>
            <a:picLocks noChangeAspect="1"/>
          </p:cNvPicPr>
          <p:nvPr/>
        </p:nvPicPr>
        <p:blipFill rotWithShape="1">
          <a:blip r:embed="rId5">
            <a:extLst>
              <a:ext uri="{28A0092B-C50C-407E-A947-70E740481C1C}">
                <a14:useLocalDpi xmlns:a14="http://schemas.microsoft.com/office/drawing/2010/main" val="0"/>
              </a:ext>
            </a:extLst>
          </a:blip>
          <a:srcRect l="6984" t="4999" r="7016" b="5658"/>
          <a:stretch/>
        </p:blipFill>
        <p:spPr bwMode="auto">
          <a:xfrm>
            <a:off x="4600463" y="810598"/>
            <a:ext cx="4479365"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999861" y="624026"/>
            <a:ext cx="2351019" cy="369332"/>
          </a:xfrm>
          <a:prstGeom prst="rect">
            <a:avLst/>
          </a:prstGeom>
          <a:solidFill>
            <a:srgbClr val="F2F2F2"/>
          </a:solidFill>
        </p:spPr>
        <p:txBody>
          <a:bodyPr wrap="square" rtlCol="0">
            <a:spAutoFit/>
          </a:bodyPr>
          <a:lstStyle/>
          <a:p>
            <a:pPr algn="ctr"/>
            <a:r>
              <a:rPr lang="en-US" dirty="0" smtClean="0"/>
              <a:t>Cloud Fraction</a:t>
            </a:r>
            <a:endParaRPr lang="en-US" dirty="0"/>
          </a:p>
        </p:txBody>
      </p:sp>
      <p:sp>
        <p:nvSpPr>
          <p:cNvPr id="11" name="TextBox 10"/>
          <p:cNvSpPr txBox="1"/>
          <p:nvPr/>
        </p:nvSpPr>
        <p:spPr>
          <a:xfrm>
            <a:off x="5638124" y="591760"/>
            <a:ext cx="2351019" cy="369332"/>
          </a:xfrm>
          <a:prstGeom prst="rect">
            <a:avLst/>
          </a:prstGeom>
          <a:solidFill>
            <a:srgbClr val="F2F2F2"/>
          </a:solidFill>
        </p:spPr>
        <p:txBody>
          <a:bodyPr wrap="square" rtlCol="0">
            <a:spAutoFit/>
          </a:bodyPr>
          <a:lstStyle/>
          <a:p>
            <a:pPr algn="ctr"/>
            <a:r>
              <a:rPr lang="en-US" dirty="0" smtClean="0"/>
              <a:t>Cloud Optical Depth</a:t>
            </a:r>
            <a:endParaRPr lang="en-US" dirty="0"/>
          </a:p>
        </p:txBody>
      </p:sp>
      <p:sp>
        <p:nvSpPr>
          <p:cNvPr id="12" name="TextBox 11"/>
          <p:cNvSpPr txBox="1"/>
          <p:nvPr/>
        </p:nvSpPr>
        <p:spPr>
          <a:xfrm>
            <a:off x="999861" y="3078466"/>
            <a:ext cx="2351019" cy="369332"/>
          </a:xfrm>
          <a:prstGeom prst="rect">
            <a:avLst/>
          </a:prstGeom>
          <a:solidFill>
            <a:srgbClr val="F2F2F2"/>
          </a:solidFill>
        </p:spPr>
        <p:txBody>
          <a:bodyPr wrap="square" rtlCol="0">
            <a:spAutoFit/>
          </a:bodyPr>
          <a:lstStyle/>
          <a:p>
            <a:pPr algn="ctr"/>
            <a:r>
              <a:rPr lang="en-US" dirty="0" smtClean="0"/>
              <a:t>SW ADM</a:t>
            </a:r>
            <a:endParaRPr lang="en-US" dirty="0"/>
          </a:p>
        </p:txBody>
      </p:sp>
      <p:sp>
        <p:nvSpPr>
          <p:cNvPr id="13" name="TextBox 12"/>
          <p:cNvSpPr txBox="1"/>
          <p:nvPr/>
        </p:nvSpPr>
        <p:spPr>
          <a:xfrm>
            <a:off x="5543543" y="3078466"/>
            <a:ext cx="2351019" cy="369332"/>
          </a:xfrm>
          <a:prstGeom prst="rect">
            <a:avLst/>
          </a:prstGeom>
          <a:solidFill>
            <a:srgbClr val="F2F2F2"/>
          </a:solidFill>
        </p:spPr>
        <p:txBody>
          <a:bodyPr wrap="square" rtlCol="0">
            <a:spAutoFit/>
          </a:bodyPr>
          <a:lstStyle/>
          <a:p>
            <a:pPr algn="ctr"/>
            <a:r>
              <a:rPr lang="en-US" dirty="0" smtClean="0"/>
              <a:t>LW ADM</a:t>
            </a:r>
            <a:endParaRPr lang="en-US" dirty="0"/>
          </a:p>
        </p:txBody>
      </p:sp>
      <p:sp>
        <p:nvSpPr>
          <p:cNvPr id="14" name="TextBox 9"/>
          <p:cNvSpPr txBox="1">
            <a:spLocks noChangeArrowheads="1"/>
          </p:cNvSpPr>
          <p:nvPr/>
        </p:nvSpPr>
        <p:spPr bwMode="auto">
          <a:xfrm>
            <a:off x="57398" y="5653069"/>
            <a:ext cx="4319639" cy="830997"/>
          </a:xfrm>
          <a:prstGeom prst="rect">
            <a:avLst/>
          </a:prstGeom>
          <a:solidFill>
            <a:schemeClr val="bg1">
              <a:lumMod val="85000"/>
            </a:schemeClr>
          </a:solidFill>
          <a:ln>
            <a:noFill/>
          </a:ln>
        </p:spPr>
        <p:txBody>
          <a:bodyPr wrap="square">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cs typeface="ヒラギノ角ゴ Pro W3" charset="0"/>
              </a:defRPr>
            </a:lvl2pPr>
            <a:lvl3pPr marL="1143000" indent="-228600">
              <a:defRPr>
                <a:solidFill>
                  <a:schemeClr val="tx1"/>
                </a:solidFill>
                <a:latin typeface="Arial" charset="0"/>
                <a:ea typeface="ヒラギノ角ゴ Pro W3" charset="0"/>
                <a:cs typeface="ヒラギノ角ゴ Pro W3" charset="0"/>
              </a:defRPr>
            </a:lvl3pPr>
            <a:lvl4pPr marL="1600200" indent="-228600">
              <a:defRPr>
                <a:solidFill>
                  <a:schemeClr val="tx1"/>
                </a:solidFill>
                <a:latin typeface="Arial" charset="0"/>
                <a:ea typeface="ヒラギノ角ゴ Pro W3" charset="0"/>
                <a:cs typeface="ヒラギノ角ゴ Pro W3" charset="0"/>
              </a:defRPr>
            </a:lvl4pPr>
            <a:lvl5pPr marL="2057400" indent="-22860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r>
              <a:rPr lang="en-US" sz="1600" dirty="0">
                <a:solidFill>
                  <a:srgbClr val="000000"/>
                </a:solidFill>
              </a:rPr>
              <a:t>Mean SW anisotropic </a:t>
            </a:r>
            <a:r>
              <a:rPr lang="en-US" sz="1600" dirty="0" smtClean="0">
                <a:solidFill>
                  <a:srgbClr val="000000"/>
                </a:solidFill>
              </a:rPr>
              <a:t>factor = 1.392</a:t>
            </a:r>
            <a:endParaRPr lang="en-US" sz="1600" dirty="0">
              <a:solidFill>
                <a:srgbClr val="000000"/>
              </a:solidFill>
            </a:endParaRPr>
          </a:p>
          <a:p>
            <a:r>
              <a:rPr lang="en-US" sz="1600" dirty="0" smtClean="0">
                <a:solidFill>
                  <a:srgbClr val="000000"/>
                </a:solidFill>
              </a:rPr>
              <a:t>SW </a:t>
            </a:r>
            <a:r>
              <a:rPr lang="en-US" sz="1600" dirty="0">
                <a:solidFill>
                  <a:srgbClr val="000000"/>
                </a:solidFill>
              </a:rPr>
              <a:t>radiance at </a:t>
            </a:r>
            <a:r>
              <a:rPr lang="en-US" sz="1600" dirty="0" smtClean="0">
                <a:solidFill>
                  <a:srgbClr val="000000"/>
                </a:solidFill>
              </a:rPr>
              <a:t>20 km </a:t>
            </a:r>
            <a:r>
              <a:rPr lang="en-US" sz="1600" dirty="0">
                <a:solidFill>
                  <a:srgbClr val="000000"/>
                </a:solidFill>
              </a:rPr>
              <a:t>reference level is </a:t>
            </a:r>
            <a:r>
              <a:rPr lang="en-US" sz="1600" dirty="0" smtClean="0">
                <a:solidFill>
                  <a:srgbClr val="000000"/>
                </a:solidFill>
              </a:rPr>
              <a:t>112.0 </a:t>
            </a:r>
            <a:r>
              <a:rPr lang="en-US" sz="1600" dirty="0">
                <a:solidFill>
                  <a:srgbClr val="000000"/>
                </a:solidFill>
              </a:rPr>
              <a:t>Wm</a:t>
            </a:r>
            <a:r>
              <a:rPr lang="en-US" sz="1600" baseline="30000" dirty="0">
                <a:solidFill>
                  <a:srgbClr val="000000"/>
                </a:solidFill>
              </a:rPr>
              <a:t>-2</a:t>
            </a:r>
            <a:r>
              <a:rPr lang="en-US" sz="1600" dirty="0">
                <a:solidFill>
                  <a:srgbClr val="000000"/>
                </a:solidFill>
              </a:rPr>
              <a:t>sr</a:t>
            </a:r>
            <a:r>
              <a:rPr lang="en-US" sz="1600" baseline="30000" dirty="0">
                <a:solidFill>
                  <a:srgbClr val="000000"/>
                </a:solidFill>
              </a:rPr>
              <a:t>-1</a:t>
            </a:r>
            <a:r>
              <a:rPr lang="en-US" sz="1600" dirty="0">
                <a:solidFill>
                  <a:srgbClr val="000000"/>
                </a:solidFill>
              </a:rPr>
              <a:t>, which is ~</a:t>
            </a:r>
            <a:r>
              <a:rPr lang="en-US" sz="1600" dirty="0" smtClean="0">
                <a:solidFill>
                  <a:srgbClr val="000000"/>
                </a:solidFill>
              </a:rPr>
              <a:t>2.02 m</a:t>
            </a:r>
            <a:r>
              <a:rPr lang="en-US" sz="1600" dirty="0">
                <a:solidFill>
                  <a:srgbClr val="000000"/>
                </a:solidFill>
              </a:rPr>
              <a:t>Wm</a:t>
            </a:r>
            <a:r>
              <a:rPr lang="en-US" sz="1600" baseline="30000" dirty="0">
                <a:solidFill>
                  <a:srgbClr val="000000"/>
                </a:solidFill>
              </a:rPr>
              <a:t>-2</a:t>
            </a:r>
            <a:r>
              <a:rPr lang="en-US" sz="1600" dirty="0">
                <a:solidFill>
                  <a:srgbClr val="000000"/>
                </a:solidFill>
              </a:rPr>
              <a:t>sr</a:t>
            </a:r>
            <a:r>
              <a:rPr lang="en-US" sz="1600" baseline="30000" dirty="0">
                <a:solidFill>
                  <a:srgbClr val="000000"/>
                </a:solidFill>
              </a:rPr>
              <a:t>-1</a:t>
            </a:r>
            <a:r>
              <a:rPr lang="en-US" sz="1600" dirty="0" smtClean="0">
                <a:solidFill>
                  <a:srgbClr val="000000"/>
                </a:solidFill>
              </a:rPr>
              <a:t> </a:t>
            </a:r>
            <a:r>
              <a:rPr lang="en-US" sz="1600" dirty="0">
                <a:solidFill>
                  <a:srgbClr val="000000"/>
                </a:solidFill>
              </a:rPr>
              <a:t>at L1.</a:t>
            </a:r>
          </a:p>
        </p:txBody>
      </p:sp>
      <p:sp>
        <p:nvSpPr>
          <p:cNvPr id="15" name="TextBox 12"/>
          <p:cNvSpPr txBox="1">
            <a:spLocks noChangeArrowheads="1"/>
          </p:cNvSpPr>
          <p:nvPr/>
        </p:nvSpPr>
        <p:spPr bwMode="auto">
          <a:xfrm>
            <a:off x="4640510" y="5653069"/>
            <a:ext cx="3731344" cy="830997"/>
          </a:xfrm>
          <a:prstGeom prst="rect">
            <a:avLst/>
          </a:prstGeom>
          <a:solidFill>
            <a:schemeClr val="bg1">
              <a:lumMod val="85000"/>
            </a:schemeClr>
          </a:solidFill>
          <a:ln>
            <a:noFill/>
          </a:ln>
        </p:spPr>
        <p:txBody>
          <a:bodyPr wrap="square">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cs typeface="ヒラギノ角ゴ Pro W3" charset="0"/>
              </a:defRPr>
            </a:lvl2pPr>
            <a:lvl3pPr marL="1143000" indent="-228600">
              <a:defRPr>
                <a:solidFill>
                  <a:schemeClr val="tx1"/>
                </a:solidFill>
                <a:latin typeface="Arial" charset="0"/>
                <a:ea typeface="ヒラギノ角ゴ Pro W3" charset="0"/>
                <a:cs typeface="ヒラギノ角ゴ Pro W3" charset="0"/>
              </a:defRPr>
            </a:lvl3pPr>
            <a:lvl4pPr marL="1600200" indent="-228600">
              <a:defRPr>
                <a:solidFill>
                  <a:schemeClr val="tx1"/>
                </a:solidFill>
                <a:latin typeface="Arial" charset="0"/>
                <a:ea typeface="ヒラギノ角ゴ Pro W3" charset="0"/>
                <a:cs typeface="ヒラギノ角ゴ Pro W3" charset="0"/>
              </a:defRPr>
            </a:lvl4pPr>
            <a:lvl5pPr marL="2057400" indent="-22860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r>
              <a:rPr lang="en-US" sz="1600" dirty="0"/>
              <a:t>Mean LW anisotropic </a:t>
            </a:r>
            <a:r>
              <a:rPr lang="en-US" sz="1600" dirty="0" smtClean="0"/>
              <a:t>factor = 1.010</a:t>
            </a:r>
            <a:endParaRPr lang="en-US" sz="1600" dirty="0"/>
          </a:p>
          <a:p>
            <a:r>
              <a:rPr lang="en-US" sz="1600" dirty="0" smtClean="0"/>
              <a:t>LW </a:t>
            </a:r>
            <a:r>
              <a:rPr lang="en-US" sz="1600" dirty="0"/>
              <a:t>radiance at </a:t>
            </a:r>
            <a:r>
              <a:rPr lang="en-US" sz="1600" dirty="0" smtClean="0"/>
              <a:t>20 km: 77.57 </a:t>
            </a:r>
            <a:r>
              <a:rPr lang="en-US" sz="1600" dirty="0"/>
              <a:t>Wm</a:t>
            </a:r>
            <a:r>
              <a:rPr lang="en-US" sz="1600" baseline="30000" dirty="0"/>
              <a:t>-2</a:t>
            </a:r>
            <a:r>
              <a:rPr lang="en-US" sz="1600" dirty="0"/>
              <a:t>sr</a:t>
            </a:r>
            <a:r>
              <a:rPr lang="en-US" sz="1600" baseline="30000" dirty="0"/>
              <a:t>-1</a:t>
            </a:r>
            <a:r>
              <a:rPr lang="en-US" sz="1600" dirty="0" smtClean="0"/>
              <a:t>.</a:t>
            </a:r>
          </a:p>
          <a:p>
            <a:r>
              <a:rPr lang="en-US" sz="1600" dirty="0" smtClean="0"/>
              <a:t>  =&gt; Total at L1 = 3.42 mWm</a:t>
            </a:r>
            <a:r>
              <a:rPr lang="en-US" sz="1600" baseline="30000" dirty="0"/>
              <a:t>-2</a:t>
            </a:r>
            <a:r>
              <a:rPr lang="en-US" sz="1600" dirty="0"/>
              <a:t>sr</a:t>
            </a:r>
            <a:r>
              <a:rPr lang="en-US" sz="1600" baseline="30000" dirty="0"/>
              <a:t>-</a:t>
            </a:r>
            <a:r>
              <a:rPr lang="en-US" sz="1600" baseline="30000" dirty="0" smtClean="0"/>
              <a:t>1</a:t>
            </a:r>
            <a:endParaRPr lang="en-US" sz="1600" dirty="0"/>
          </a:p>
        </p:txBody>
      </p:sp>
    </p:spTree>
    <p:extLst>
      <p:ext uri="{BB962C8B-B14F-4D97-AF65-F5344CB8AC3E}">
        <p14:creationId xmlns:p14="http://schemas.microsoft.com/office/powerpoint/2010/main" val="1797088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5733" y="283234"/>
            <a:ext cx="2957836" cy="523220"/>
          </a:xfrm>
          <a:prstGeom prst="rect">
            <a:avLst/>
          </a:prstGeom>
          <a:noFill/>
        </p:spPr>
        <p:txBody>
          <a:bodyPr wrap="none" rtlCol="0">
            <a:spAutoFit/>
          </a:bodyPr>
          <a:lstStyle/>
          <a:p>
            <a:r>
              <a:rPr lang="en-US" sz="2800" b="1" dirty="0" smtClean="0">
                <a:solidFill>
                  <a:srgbClr val="FFFF00"/>
                </a:solidFill>
              </a:rPr>
              <a:t>ERB Flux Summary</a:t>
            </a:r>
            <a:endParaRPr lang="en-US" sz="2800" b="1" dirty="0">
              <a:solidFill>
                <a:srgbClr val="FFFF00"/>
              </a:solidFill>
            </a:endParaRPr>
          </a:p>
        </p:txBody>
      </p:sp>
      <p:sp>
        <p:nvSpPr>
          <p:cNvPr id="4" name="TextBox 3"/>
          <p:cNvSpPr txBox="1"/>
          <p:nvPr/>
        </p:nvSpPr>
        <p:spPr>
          <a:xfrm>
            <a:off x="693774" y="1164067"/>
            <a:ext cx="7537443" cy="3970318"/>
          </a:xfrm>
          <a:prstGeom prst="rect">
            <a:avLst/>
          </a:prstGeom>
          <a:noFill/>
        </p:spPr>
        <p:txBody>
          <a:bodyPr wrap="square" rtlCol="0">
            <a:spAutoFit/>
          </a:bodyPr>
          <a:lstStyle/>
          <a:p>
            <a:r>
              <a:rPr lang="en-US" dirty="0" smtClean="0">
                <a:solidFill>
                  <a:srgbClr val="FFFF00"/>
                </a:solidFill>
              </a:rPr>
              <a:t>• Initial code developed for convolving ADMs and weights to compute NISTAR</a:t>
            </a:r>
          </a:p>
          <a:p>
            <a:r>
              <a:rPr lang="en-US" dirty="0">
                <a:solidFill>
                  <a:srgbClr val="FFFF00"/>
                </a:solidFill>
              </a:rPr>
              <a:t> </a:t>
            </a:r>
            <a:r>
              <a:rPr lang="en-US" dirty="0" smtClean="0">
                <a:solidFill>
                  <a:srgbClr val="FFFF00"/>
                </a:solidFill>
              </a:rPr>
              <a:t> SW and LW fluxes, preliminary results:</a:t>
            </a:r>
          </a:p>
          <a:p>
            <a:pPr>
              <a:lnSpc>
                <a:spcPct val="150000"/>
              </a:lnSpc>
            </a:pPr>
            <a:r>
              <a:rPr lang="en-US" dirty="0">
                <a:solidFill>
                  <a:schemeClr val="bg1"/>
                </a:solidFill>
              </a:rPr>
              <a:t>	</a:t>
            </a:r>
            <a:r>
              <a:rPr lang="en-US" dirty="0" smtClean="0">
                <a:solidFill>
                  <a:schemeClr val="bg1"/>
                </a:solidFill>
              </a:rPr>
              <a:t>- SW ADM 19% &gt; initial </a:t>
            </a:r>
            <a:r>
              <a:rPr lang="en-US" dirty="0" err="1" smtClean="0">
                <a:solidFill>
                  <a:schemeClr val="bg1"/>
                </a:solidFill>
              </a:rPr>
              <a:t>Triana</a:t>
            </a:r>
            <a:r>
              <a:rPr lang="en-US" dirty="0" smtClean="0">
                <a:solidFill>
                  <a:schemeClr val="bg1"/>
                </a:solidFill>
              </a:rPr>
              <a:t> factors based on ERBE ADMs</a:t>
            </a:r>
          </a:p>
          <a:p>
            <a:pPr>
              <a:lnSpc>
                <a:spcPct val="150000"/>
              </a:lnSpc>
            </a:pPr>
            <a:r>
              <a:rPr lang="en-US" dirty="0">
                <a:solidFill>
                  <a:schemeClr val="bg1"/>
                </a:solidFill>
              </a:rPr>
              <a:t>	</a:t>
            </a:r>
            <a:r>
              <a:rPr lang="en-US" dirty="0" smtClean="0">
                <a:solidFill>
                  <a:schemeClr val="bg1"/>
                </a:solidFill>
              </a:rPr>
              <a:t>- LW ADM   3% &gt; initial </a:t>
            </a:r>
            <a:r>
              <a:rPr lang="en-US" dirty="0" err="1" smtClean="0">
                <a:solidFill>
                  <a:schemeClr val="bg1"/>
                </a:solidFill>
              </a:rPr>
              <a:t>Triana</a:t>
            </a:r>
            <a:r>
              <a:rPr lang="en-US" dirty="0" smtClean="0">
                <a:solidFill>
                  <a:schemeClr val="bg1"/>
                </a:solidFill>
              </a:rPr>
              <a:t> factors</a:t>
            </a:r>
            <a:endParaRPr lang="en-US" dirty="0">
              <a:solidFill>
                <a:schemeClr val="bg1"/>
              </a:solidFill>
            </a:endParaRPr>
          </a:p>
          <a:p>
            <a:endParaRPr lang="en-US" dirty="0" smtClean="0">
              <a:solidFill>
                <a:schemeClr val="bg1"/>
              </a:solidFill>
            </a:endParaRPr>
          </a:p>
          <a:p>
            <a:r>
              <a:rPr lang="en-US" dirty="0" smtClean="0">
                <a:solidFill>
                  <a:srgbClr val="FFFF00"/>
                </a:solidFill>
              </a:rPr>
              <a:t>• Work out remaining bugs before AGU meeting</a:t>
            </a:r>
          </a:p>
          <a:p>
            <a:pPr>
              <a:lnSpc>
                <a:spcPct val="150000"/>
              </a:lnSpc>
            </a:pPr>
            <a:r>
              <a:rPr lang="en-US" dirty="0">
                <a:solidFill>
                  <a:schemeClr val="bg1"/>
                </a:solidFill>
              </a:rPr>
              <a:t>	</a:t>
            </a:r>
            <a:r>
              <a:rPr lang="en-US" dirty="0" smtClean="0">
                <a:solidFill>
                  <a:schemeClr val="bg1"/>
                </a:solidFill>
              </a:rPr>
              <a:t>- use L1B NISTAR results to compute albedo</a:t>
            </a:r>
            <a:endParaRPr lang="en-US" dirty="0">
              <a:solidFill>
                <a:schemeClr val="bg1"/>
              </a:solidFill>
            </a:endParaRPr>
          </a:p>
          <a:p>
            <a:endParaRPr lang="en-US" dirty="0" smtClean="0">
              <a:solidFill>
                <a:schemeClr val="bg1"/>
              </a:solidFill>
            </a:endParaRPr>
          </a:p>
          <a:p>
            <a:r>
              <a:rPr lang="en-US" dirty="0" smtClean="0">
                <a:solidFill>
                  <a:srgbClr val="FFFF00"/>
                </a:solidFill>
              </a:rPr>
              <a:t>• Need to develop scheme to interpolate ADMs between EPIC times</a:t>
            </a:r>
          </a:p>
          <a:p>
            <a:pPr>
              <a:lnSpc>
                <a:spcPct val="150000"/>
              </a:lnSpc>
            </a:pPr>
            <a:r>
              <a:rPr lang="en-US" dirty="0">
                <a:solidFill>
                  <a:schemeClr val="bg1"/>
                </a:solidFill>
              </a:rPr>
              <a:t>	</a:t>
            </a:r>
            <a:r>
              <a:rPr lang="en-US" dirty="0" smtClean="0">
                <a:solidFill>
                  <a:schemeClr val="bg1"/>
                </a:solidFill>
              </a:rPr>
              <a:t>- generate ERB every 16 minutes</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8754390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6697" y="5901"/>
            <a:ext cx="5185667" cy="523220"/>
          </a:xfrm>
          <a:prstGeom prst="rect">
            <a:avLst/>
          </a:prstGeom>
          <a:noFill/>
        </p:spPr>
        <p:txBody>
          <a:bodyPr wrap="square" rtlCol="0">
            <a:spAutoFit/>
          </a:bodyPr>
          <a:lstStyle/>
          <a:p>
            <a:pPr algn="ctr"/>
            <a:r>
              <a:rPr lang="en-US" sz="2800" dirty="0" smtClean="0">
                <a:solidFill>
                  <a:srgbClr val="FFFF00"/>
                </a:solidFill>
              </a:rPr>
              <a:t>Future</a:t>
            </a:r>
            <a:endParaRPr lang="en-US" sz="2800" dirty="0">
              <a:solidFill>
                <a:srgbClr val="FFFF00"/>
              </a:solidFill>
            </a:endParaRPr>
          </a:p>
        </p:txBody>
      </p:sp>
      <p:sp>
        <p:nvSpPr>
          <p:cNvPr id="3" name="TextBox 2"/>
          <p:cNvSpPr txBox="1"/>
          <p:nvPr/>
        </p:nvSpPr>
        <p:spPr>
          <a:xfrm>
            <a:off x="552666" y="653627"/>
            <a:ext cx="8125387" cy="5175776"/>
          </a:xfrm>
          <a:prstGeom prst="rect">
            <a:avLst/>
          </a:prstGeom>
          <a:solidFill>
            <a:schemeClr val="bg1">
              <a:lumMod val="50000"/>
            </a:schemeClr>
          </a:solidFill>
        </p:spPr>
        <p:txBody>
          <a:bodyPr wrap="square" rtlCol="0">
            <a:spAutoFit/>
          </a:bodyPr>
          <a:lstStyle/>
          <a:p>
            <a:pPr>
              <a:spcBef>
                <a:spcPts val="1200"/>
              </a:spcBef>
              <a:spcAft>
                <a:spcPts val="200"/>
              </a:spcAft>
            </a:pPr>
            <a:r>
              <a:rPr lang="en-US" sz="2000" dirty="0">
                <a:solidFill>
                  <a:schemeClr val="bg1"/>
                </a:solidFill>
              </a:rPr>
              <a:t>• Continue calibration of EPIC </a:t>
            </a:r>
            <a:r>
              <a:rPr lang="en-US" sz="2000" dirty="0" smtClean="0">
                <a:solidFill>
                  <a:schemeClr val="bg1"/>
                </a:solidFill>
              </a:rPr>
              <a:t>non-UV channels</a:t>
            </a:r>
            <a:endParaRPr lang="en-US" sz="2000" i="1" dirty="0">
              <a:solidFill>
                <a:schemeClr val="bg1"/>
              </a:solidFill>
            </a:endParaRPr>
          </a:p>
          <a:p>
            <a:pPr>
              <a:spcAft>
                <a:spcPts val="100"/>
              </a:spcAft>
            </a:pPr>
            <a:r>
              <a:rPr lang="en-US" sz="2000" dirty="0">
                <a:solidFill>
                  <a:srgbClr val="800000"/>
                </a:solidFill>
              </a:rPr>
              <a:t>	- use MODIS &amp; </a:t>
            </a:r>
            <a:r>
              <a:rPr lang="en-US" sz="2000" dirty="0" smtClean="0">
                <a:solidFill>
                  <a:srgbClr val="800000"/>
                </a:solidFill>
              </a:rPr>
              <a:t>DCC</a:t>
            </a:r>
            <a:endParaRPr lang="en-US" sz="2000" dirty="0">
              <a:solidFill>
                <a:srgbClr val="800000"/>
              </a:solidFill>
            </a:endParaRPr>
          </a:p>
          <a:p>
            <a:pPr>
              <a:spcAft>
                <a:spcPts val="1200"/>
              </a:spcAft>
            </a:pPr>
            <a:r>
              <a:rPr lang="en-US" sz="2000" dirty="0">
                <a:solidFill>
                  <a:srgbClr val="800000"/>
                </a:solidFill>
              </a:rPr>
              <a:t>	- </a:t>
            </a:r>
            <a:r>
              <a:rPr lang="en-US" sz="2000" dirty="0" smtClean="0">
                <a:solidFill>
                  <a:srgbClr val="800000"/>
                </a:solidFill>
              </a:rPr>
              <a:t>monitor trends, work with project to get consensus</a:t>
            </a:r>
            <a:endParaRPr lang="en-US" sz="2000" dirty="0">
              <a:solidFill>
                <a:srgbClr val="800000"/>
              </a:solidFill>
            </a:endParaRPr>
          </a:p>
          <a:p>
            <a:pPr>
              <a:spcAft>
                <a:spcPts val="200"/>
              </a:spcAft>
            </a:pPr>
            <a:r>
              <a:rPr lang="en-US" sz="2000" dirty="0" smtClean="0">
                <a:solidFill>
                  <a:schemeClr val="bg1"/>
                </a:solidFill>
              </a:rPr>
              <a:t>• Complete testing of code to average LEO/GEO data into EPIC pixels</a:t>
            </a:r>
          </a:p>
          <a:p>
            <a:pPr>
              <a:spcAft>
                <a:spcPts val="200"/>
              </a:spcAft>
            </a:pPr>
            <a:r>
              <a:rPr lang="en-US" sz="2000" dirty="0">
                <a:solidFill>
                  <a:srgbClr val="800000"/>
                </a:solidFill>
              </a:rPr>
              <a:t>	</a:t>
            </a:r>
            <a:r>
              <a:rPr lang="en-US" dirty="0" smtClean="0">
                <a:solidFill>
                  <a:srgbClr val="800000"/>
                </a:solidFill>
              </a:rPr>
              <a:t>- eliminate remaining small bugs</a:t>
            </a:r>
          </a:p>
          <a:p>
            <a:pPr>
              <a:spcAft>
                <a:spcPts val="200"/>
              </a:spcAft>
            </a:pPr>
            <a:r>
              <a:rPr lang="en-US" dirty="0">
                <a:solidFill>
                  <a:srgbClr val="800000"/>
                </a:solidFill>
              </a:rPr>
              <a:t>	- </a:t>
            </a:r>
            <a:r>
              <a:rPr lang="en-US" dirty="0" smtClean="0">
                <a:solidFill>
                  <a:srgbClr val="800000"/>
                </a:solidFill>
              </a:rPr>
              <a:t>institute </a:t>
            </a:r>
            <a:r>
              <a:rPr lang="en-US" dirty="0">
                <a:solidFill>
                  <a:srgbClr val="800000"/>
                </a:solidFill>
              </a:rPr>
              <a:t>full-scale </a:t>
            </a:r>
            <a:r>
              <a:rPr lang="en-US" dirty="0" smtClean="0">
                <a:solidFill>
                  <a:srgbClr val="800000"/>
                </a:solidFill>
              </a:rPr>
              <a:t>processing (3 test days currently at ASDC)</a:t>
            </a:r>
          </a:p>
          <a:p>
            <a:pPr>
              <a:spcAft>
                <a:spcPts val="200"/>
              </a:spcAft>
            </a:pPr>
            <a:r>
              <a:rPr lang="en-US" dirty="0">
                <a:solidFill>
                  <a:schemeClr val="accent6">
                    <a:lumMod val="40000"/>
                    <a:lumOff val="60000"/>
                  </a:schemeClr>
                </a:solidFill>
              </a:rPr>
              <a:t>		</a:t>
            </a:r>
            <a:r>
              <a:rPr lang="en-US" i="1" dirty="0">
                <a:solidFill>
                  <a:srgbClr val="800000"/>
                </a:solidFill>
              </a:rPr>
              <a:t>- view at</a:t>
            </a:r>
            <a:r>
              <a:rPr lang="en-US" i="1" dirty="0">
                <a:solidFill>
                  <a:schemeClr val="tx2">
                    <a:lumMod val="60000"/>
                    <a:lumOff val="40000"/>
                  </a:schemeClr>
                </a:solidFill>
              </a:rPr>
              <a:t> </a:t>
            </a:r>
            <a:r>
              <a:rPr lang="en-US" i="1" dirty="0">
                <a:solidFill>
                  <a:schemeClr val="accent1">
                    <a:lumMod val="75000"/>
                  </a:schemeClr>
                </a:solidFill>
              </a:rPr>
              <a:t>http://</a:t>
            </a:r>
            <a:r>
              <a:rPr lang="en-US" i="1" dirty="0" err="1">
                <a:solidFill>
                  <a:schemeClr val="accent1">
                    <a:lumMod val="75000"/>
                  </a:schemeClr>
                </a:solidFill>
              </a:rPr>
              <a:t>ceres-iprod.larc.nasa.gov</a:t>
            </a:r>
            <a:r>
              <a:rPr lang="en-US" i="1" dirty="0">
                <a:solidFill>
                  <a:schemeClr val="accent1">
                    <a:lumMod val="75000"/>
                  </a:schemeClr>
                </a:solidFill>
              </a:rPr>
              <a:t>/</a:t>
            </a:r>
            <a:r>
              <a:rPr lang="en-US" i="1" dirty="0" err="1">
                <a:solidFill>
                  <a:schemeClr val="accent1">
                    <a:lumMod val="75000"/>
                  </a:schemeClr>
                </a:solidFill>
              </a:rPr>
              <a:t>CERESVis</a:t>
            </a:r>
            <a:r>
              <a:rPr lang="en-US" i="1" dirty="0">
                <a:solidFill>
                  <a:schemeClr val="accent1">
                    <a:lumMod val="75000"/>
                  </a:schemeClr>
                </a:solidFill>
              </a:rPr>
              <a:t>/</a:t>
            </a:r>
            <a:endParaRPr lang="en-US" i="1" dirty="0" smtClean="0">
              <a:solidFill>
                <a:schemeClr val="accent1">
                  <a:lumMod val="75000"/>
                </a:schemeClr>
              </a:solidFill>
            </a:endParaRPr>
          </a:p>
          <a:p>
            <a:pPr>
              <a:spcAft>
                <a:spcPts val="200"/>
              </a:spcAft>
            </a:pPr>
            <a:r>
              <a:rPr lang="en-US" dirty="0" smtClean="0">
                <a:solidFill>
                  <a:srgbClr val="800000"/>
                </a:solidFill>
              </a:rPr>
              <a:t>	- add simple marine aerosol AOD for clear areas</a:t>
            </a:r>
          </a:p>
          <a:p>
            <a:pPr>
              <a:spcAft>
                <a:spcPts val="200"/>
              </a:spcAft>
            </a:pPr>
            <a:r>
              <a:rPr lang="en-US" dirty="0">
                <a:solidFill>
                  <a:srgbClr val="800000"/>
                </a:solidFill>
              </a:rPr>
              <a:t>	</a:t>
            </a:r>
            <a:r>
              <a:rPr lang="en-US" dirty="0" smtClean="0">
                <a:solidFill>
                  <a:srgbClr val="800000"/>
                </a:solidFill>
              </a:rPr>
              <a:t>- begin documentation</a:t>
            </a:r>
          </a:p>
          <a:p>
            <a:pPr>
              <a:spcBef>
                <a:spcPts val="600"/>
              </a:spcBef>
              <a:spcAft>
                <a:spcPts val="200"/>
              </a:spcAft>
            </a:pPr>
            <a:r>
              <a:rPr lang="en-US" sz="2000" dirty="0" smtClean="0">
                <a:solidFill>
                  <a:schemeClr val="bg1"/>
                </a:solidFill>
              </a:rPr>
              <a:t>• Revise code for NISTAR analysis </a:t>
            </a:r>
          </a:p>
          <a:p>
            <a:pPr>
              <a:spcAft>
                <a:spcPts val="200"/>
              </a:spcAft>
            </a:pPr>
            <a:r>
              <a:rPr lang="en-US" dirty="0">
                <a:solidFill>
                  <a:srgbClr val="800000"/>
                </a:solidFill>
              </a:rPr>
              <a:t>	</a:t>
            </a:r>
            <a:r>
              <a:rPr lang="en-US" dirty="0" smtClean="0">
                <a:solidFill>
                  <a:srgbClr val="800000"/>
                </a:solidFill>
              </a:rPr>
              <a:t>- continue debugging of ADM computations from EPIC composite</a:t>
            </a:r>
          </a:p>
          <a:p>
            <a:pPr>
              <a:spcAft>
                <a:spcPts val="200"/>
              </a:spcAft>
            </a:pPr>
            <a:r>
              <a:rPr lang="en-US" dirty="0">
                <a:solidFill>
                  <a:srgbClr val="800000"/>
                </a:solidFill>
              </a:rPr>
              <a:t>	</a:t>
            </a:r>
            <a:r>
              <a:rPr lang="en-US" dirty="0" smtClean="0">
                <a:solidFill>
                  <a:srgbClr val="800000"/>
                </a:solidFill>
              </a:rPr>
              <a:t>	</a:t>
            </a:r>
            <a:r>
              <a:rPr lang="en-US" i="1" dirty="0" smtClean="0">
                <a:solidFill>
                  <a:srgbClr val="800000"/>
                </a:solidFill>
              </a:rPr>
              <a:t>- test new L1B data from NISTAR</a:t>
            </a:r>
          </a:p>
          <a:p>
            <a:pPr>
              <a:spcAft>
                <a:spcPts val="200"/>
              </a:spcAft>
            </a:pPr>
            <a:r>
              <a:rPr lang="en-US" dirty="0">
                <a:solidFill>
                  <a:srgbClr val="800000"/>
                </a:solidFill>
              </a:rPr>
              <a:t>	</a:t>
            </a:r>
            <a:r>
              <a:rPr lang="en-US" dirty="0" smtClean="0">
                <a:solidFill>
                  <a:srgbClr val="800000"/>
                </a:solidFill>
              </a:rPr>
              <a:t>- develop methods to interpolate ADM, light/dark corrections between EPIC times</a:t>
            </a:r>
          </a:p>
          <a:p>
            <a:pPr>
              <a:spcAft>
                <a:spcPts val="200"/>
              </a:spcAft>
            </a:pPr>
            <a:endParaRPr lang="en-US" dirty="0" smtClean="0">
              <a:solidFill>
                <a:srgbClr val="800000"/>
              </a:solidFill>
            </a:endParaRPr>
          </a:p>
          <a:p>
            <a:pPr>
              <a:spcAft>
                <a:spcPts val="200"/>
              </a:spcAft>
            </a:pPr>
            <a:r>
              <a:rPr lang="en-US" dirty="0">
                <a:solidFill>
                  <a:srgbClr val="800000"/>
                </a:solidFill>
              </a:rPr>
              <a:t>	</a:t>
            </a:r>
            <a:r>
              <a:rPr lang="en-US" dirty="0" smtClean="0">
                <a:solidFill>
                  <a:srgbClr val="800000"/>
                </a:solidFill>
              </a:rPr>
              <a:t>	</a:t>
            </a:r>
            <a:r>
              <a:rPr lang="en-US" i="1" dirty="0" smtClean="0">
                <a:solidFill>
                  <a:srgbClr val="800000"/>
                </a:solidFill>
              </a:rPr>
              <a:t>- generate ERB every 16 minutes </a:t>
            </a:r>
            <a:endParaRPr lang="en-US" i="1" dirty="0">
              <a:solidFill>
                <a:srgbClr val="800000"/>
              </a:solidFill>
            </a:endParaRPr>
          </a:p>
          <a:p>
            <a:pPr>
              <a:spcAft>
                <a:spcPts val="200"/>
              </a:spcAft>
            </a:pPr>
            <a:endParaRPr lang="en-US" sz="1050" dirty="0" smtClean="0">
              <a:solidFill>
                <a:schemeClr val="bg1"/>
              </a:solidFill>
            </a:endParaRPr>
          </a:p>
          <a:p>
            <a:pPr>
              <a:spcAft>
                <a:spcPts val="1200"/>
              </a:spcAft>
            </a:pPr>
            <a:r>
              <a:rPr lang="en-US" sz="2000" dirty="0" smtClean="0">
                <a:solidFill>
                  <a:schemeClr val="bg1"/>
                </a:solidFill>
              </a:rPr>
              <a:t>• Begin work on NIR albedo</a:t>
            </a:r>
          </a:p>
        </p:txBody>
      </p:sp>
    </p:spTree>
    <p:extLst>
      <p:ext uri="{BB962C8B-B14F-4D97-AF65-F5344CB8AC3E}">
        <p14:creationId xmlns:p14="http://schemas.microsoft.com/office/powerpoint/2010/main" val="10392481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3635" y="86640"/>
            <a:ext cx="4821141" cy="461665"/>
          </a:xfrm>
          <a:prstGeom prst="rect">
            <a:avLst/>
          </a:prstGeom>
          <a:noFill/>
        </p:spPr>
        <p:txBody>
          <a:bodyPr wrap="square" rtlCol="0">
            <a:spAutoFit/>
          </a:bodyPr>
          <a:lstStyle/>
          <a:p>
            <a:pPr algn="ctr"/>
            <a:r>
              <a:rPr lang="en-US" sz="2400" dirty="0" smtClean="0">
                <a:solidFill>
                  <a:srgbClr val="FFFF00"/>
                </a:solidFill>
              </a:rPr>
              <a:t>Calibration</a:t>
            </a:r>
            <a:endParaRPr lang="en-US" sz="2400" dirty="0">
              <a:solidFill>
                <a:srgbClr val="FFFF00"/>
              </a:solidFill>
            </a:endParaRPr>
          </a:p>
        </p:txBody>
      </p:sp>
      <p:sp>
        <p:nvSpPr>
          <p:cNvPr id="5" name="TextBox 4"/>
          <p:cNvSpPr txBox="1"/>
          <p:nvPr/>
        </p:nvSpPr>
        <p:spPr>
          <a:xfrm>
            <a:off x="787845" y="752534"/>
            <a:ext cx="7560961" cy="1200329"/>
          </a:xfrm>
          <a:prstGeom prst="rect">
            <a:avLst/>
          </a:prstGeom>
          <a:solidFill>
            <a:srgbClr val="FFFFFF"/>
          </a:solidFill>
        </p:spPr>
        <p:txBody>
          <a:bodyPr wrap="square" rtlCol="0">
            <a:spAutoFit/>
          </a:bodyPr>
          <a:lstStyle/>
          <a:p>
            <a:r>
              <a:rPr lang="en-US" dirty="0" smtClean="0"/>
              <a:t>• Use MODIS and any other reference satellite to calibrate non-UV channels</a:t>
            </a:r>
          </a:p>
          <a:p>
            <a:r>
              <a:rPr lang="en-US" dirty="0"/>
              <a:t>	</a:t>
            </a:r>
            <a:r>
              <a:rPr lang="en-US" dirty="0" smtClean="0"/>
              <a:t>- Match as in Minnis et al. (2002)</a:t>
            </a:r>
          </a:p>
          <a:p>
            <a:r>
              <a:rPr lang="en-US" dirty="0"/>
              <a:t>	</a:t>
            </a:r>
            <a:r>
              <a:rPr lang="en-US" dirty="0" smtClean="0"/>
              <a:t>- correct for spectral differences using SBAFs (</a:t>
            </a:r>
            <a:r>
              <a:rPr lang="en-US" dirty="0" err="1" smtClean="0"/>
              <a:t>Scarino</a:t>
            </a:r>
            <a:r>
              <a:rPr lang="en-US" dirty="0" smtClean="0"/>
              <a:t> et al. 2016)</a:t>
            </a:r>
          </a:p>
          <a:p>
            <a:r>
              <a:rPr lang="en-US" dirty="0"/>
              <a:t>	</a:t>
            </a:r>
            <a:r>
              <a:rPr lang="en-US" dirty="0" smtClean="0"/>
              <a:t>	www-</a:t>
            </a:r>
            <a:r>
              <a:rPr lang="en-US" dirty="0" err="1" smtClean="0"/>
              <a:t>pm.larc.nasa.gov</a:t>
            </a:r>
            <a:r>
              <a:rPr lang="en-US" dirty="0" smtClean="0"/>
              <a:t>/SBAF</a:t>
            </a:r>
          </a:p>
        </p:txBody>
      </p:sp>
      <p:sp>
        <p:nvSpPr>
          <p:cNvPr id="6" name="TextBox 5"/>
          <p:cNvSpPr txBox="1"/>
          <p:nvPr/>
        </p:nvSpPr>
        <p:spPr>
          <a:xfrm>
            <a:off x="787845" y="2291893"/>
            <a:ext cx="7560961" cy="3570209"/>
          </a:xfrm>
          <a:prstGeom prst="rect">
            <a:avLst/>
          </a:prstGeom>
          <a:noFill/>
        </p:spPr>
        <p:txBody>
          <a:bodyPr wrap="square" rtlCol="0">
            <a:spAutoFit/>
          </a:bodyPr>
          <a:lstStyle/>
          <a:p>
            <a:r>
              <a:rPr lang="en-US" b="1" dirty="0" smtClean="0">
                <a:solidFill>
                  <a:srgbClr val="FFFFFF"/>
                </a:solidFill>
              </a:rPr>
              <a:t>• Gridded ray-matching (ATO)</a:t>
            </a:r>
          </a:p>
          <a:p>
            <a:r>
              <a:rPr lang="en-US" dirty="0">
                <a:solidFill>
                  <a:srgbClr val="FFFF00"/>
                </a:solidFill>
              </a:rPr>
              <a:t>	</a:t>
            </a:r>
            <a:r>
              <a:rPr lang="en-US" dirty="0" smtClean="0">
                <a:solidFill>
                  <a:srgbClr val="FFFF00"/>
                </a:solidFill>
              </a:rPr>
              <a:t>- </a:t>
            </a:r>
            <a:r>
              <a:rPr lang="en-US" dirty="0" smtClean="0">
                <a:solidFill>
                  <a:srgbClr val="FFFF00"/>
                </a:solidFill>
                <a:latin typeface="Symbol" charset="2"/>
                <a:cs typeface="Symbol" charset="2"/>
              </a:rPr>
              <a:t>D</a:t>
            </a:r>
            <a:r>
              <a:rPr lang="en-US" dirty="0" smtClean="0">
                <a:solidFill>
                  <a:srgbClr val="FFFF00"/>
                </a:solidFill>
              </a:rPr>
              <a:t>VZA &amp; </a:t>
            </a:r>
            <a:r>
              <a:rPr lang="en-US" dirty="0" smtClean="0">
                <a:solidFill>
                  <a:srgbClr val="FFFF00"/>
                </a:solidFill>
                <a:latin typeface="Symbol" charset="2"/>
                <a:cs typeface="Symbol" charset="2"/>
              </a:rPr>
              <a:t>D</a:t>
            </a:r>
            <a:r>
              <a:rPr lang="en-US" dirty="0" smtClean="0">
                <a:solidFill>
                  <a:srgbClr val="FFFF00"/>
                </a:solidFill>
              </a:rPr>
              <a:t>RAA &lt; 15°, ±15 min, 0.5° regions</a:t>
            </a:r>
          </a:p>
          <a:p>
            <a:r>
              <a:rPr lang="en-US" dirty="0" smtClean="0">
                <a:solidFill>
                  <a:srgbClr val="FFFF00"/>
                </a:solidFill>
              </a:rPr>
              <a:t>	- R</a:t>
            </a:r>
            <a:r>
              <a:rPr lang="en-US" baseline="30000" dirty="0" smtClean="0">
                <a:solidFill>
                  <a:srgbClr val="FFFF00"/>
                </a:solidFill>
              </a:rPr>
              <a:t>2</a:t>
            </a:r>
            <a:r>
              <a:rPr lang="en-US" dirty="0" smtClean="0">
                <a:solidFill>
                  <a:srgbClr val="FFFF00"/>
                </a:solidFill>
              </a:rPr>
              <a:t>-based automated navigation correction applied at 0.25° res, then 	aggregated up to 0.5°</a:t>
            </a:r>
          </a:p>
          <a:p>
            <a:r>
              <a:rPr lang="en-US" dirty="0">
                <a:solidFill>
                  <a:srgbClr val="FFFF00"/>
                </a:solidFill>
              </a:rPr>
              <a:t>	</a:t>
            </a:r>
            <a:r>
              <a:rPr lang="en-US" dirty="0" smtClean="0">
                <a:solidFill>
                  <a:srgbClr val="FFFF00"/>
                </a:solidFill>
              </a:rPr>
              <a:t>- SZA normalization</a:t>
            </a:r>
          </a:p>
          <a:p>
            <a:r>
              <a:rPr lang="en-US" dirty="0">
                <a:solidFill>
                  <a:srgbClr val="FFFF00"/>
                </a:solidFill>
              </a:rPr>
              <a:t>	</a:t>
            </a:r>
            <a:r>
              <a:rPr lang="en-US" dirty="0" smtClean="0">
                <a:solidFill>
                  <a:srgbClr val="FFFF00"/>
                </a:solidFill>
              </a:rPr>
              <a:t>- Tropical ocean scenes only, 30°S – 30°N, all-sky tropical ocean SBAF</a:t>
            </a:r>
          </a:p>
          <a:p>
            <a:r>
              <a:rPr lang="en-US" dirty="0" smtClean="0">
                <a:solidFill>
                  <a:srgbClr val="FFFF00"/>
                </a:solidFill>
              </a:rPr>
              <a:t>	- Spatial heterogeneity filters and graduated angle matching (GAM)</a:t>
            </a:r>
          </a:p>
          <a:p>
            <a:pPr>
              <a:spcBef>
                <a:spcPts val="1200"/>
              </a:spcBef>
              <a:buFont typeface="Arial"/>
              <a:buChar char="•"/>
            </a:pPr>
            <a:r>
              <a:rPr lang="en-US" b="1" dirty="0" smtClean="0">
                <a:solidFill>
                  <a:srgbClr val="FFFFFF"/>
                </a:solidFill>
              </a:rPr>
              <a:t> Deep convective cloud (DCC) ray-matching</a:t>
            </a:r>
          </a:p>
          <a:p>
            <a:pPr lvl="1"/>
            <a:r>
              <a:rPr lang="en-US" dirty="0" smtClean="0">
                <a:solidFill>
                  <a:srgbClr val="FFFF00"/>
                </a:solidFill>
              </a:rPr>
              <a:t>- Similar process to gridded ray-matching except:</a:t>
            </a:r>
          </a:p>
          <a:p>
            <a:pPr lvl="1">
              <a:buFontTx/>
              <a:buChar char="-"/>
            </a:pPr>
            <a:r>
              <a:rPr lang="en-US" dirty="0" smtClean="0">
                <a:solidFill>
                  <a:srgbClr val="FFFF00"/>
                </a:solidFill>
              </a:rPr>
              <a:t> R</a:t>
            </a:r>
            <a:r>
              <a:rPr lang="en-US" baseline="30000" dirty="0" smtClean="0">
                <a:solidFill>
                  <a:srgbClr val="FFFF00"/>
                </a:solidFill>
              </a:rPr>
              <a:t>2</a:t>
            </a:r>
            <a:r>
              <a:rPr lang="en-US" dirty="0" smtClean="0">
                <a:solidFill>
                  <a:srgbClr val="FFFF00"/>
                </a:solidFill>
              </a:rPr>
              <a:t> navigation correction, left at 0.25° regions</a:t>
            </a:r>
          </a:p>
          <a:p>
            <a:pPr lvl="1">
              <a:buFontTx/>
              <a:buChar char="-"/>
            </a:pPr>
            <a:r>
              <a:rPr lang="en-US" dirty="0" smtClean="0">
                <a:solidFill>
                  <a:srgbClr val="FFFF00"/>
                </a:solidFill>
              </a:rPr>
              <a:t> MODIS/VIIRS BT(11µm) &lt; 220K</a:t>
            </a:r>
          </a:p>
          <a:p>
            <a:pPr lvl="1">
              <a:buFontTx/>
              <a:buChar char="-"/>
            </a:pPr>
            <a:r>
              <a:rPr lang="en-US" dirty="0" smtClean="0">
                <a:solidFill>
                  <a:srgbClr val="FFFF00"/>
                </a:solidFill>
              </a:rPr>
              <a:t> Tropical land and ocean scenes, DCC SBAF, no GAM</a:t>
            </a:r>
          </a:p>
        </p:txBody>
      </p:sp>
    </p:spTree>
    <p:extLst>
      <p:ext uri="{BB962C8B-B14F-4D97-AF65-F5344CB8AC3E}">
        <p14:creationId xmlns:p14="http://schemas.microsoft.com/office/powerpoint/2010/main" val="39219128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66700"/>
            <a:ext cx="9144000" cy="6320359"/>
          </a:xfrm>
          <a:prstGeom prst="rect">
            <a:avLst/>
          </a:prstGeom>
        </p:spPr>
      </p:pic>
      <p:sp>
        <p:nvSpPr>
          <p:cNvPr id="3" name="Rectangle 2"/>
          <p:cNvSpPr/>
          <p:nvPr/>
        </p:nvSpPr>
        <p:spPr>
          <a:xfrm>
            <a:off x="2440641" y="661496"/>
            <a:ext cx="4262718" cy="369332"/>
          </a:xfrm>
          <a:prstGeom prst="rect">
            <a:avLst/>
          </a:prstGeom>
        </p:spPr>
        <p:txBody>
          <a:bodyPr wrap="none">
            <a:spAutoFit/>
          </a:bodyPr>
          <a:lstStyle/>
          <a:p>
            <a:r>
              <a:rPr lang="en-US" i="1" dirty="0">
                <a:solidFill>
                  <a:schemeClr val="tx2">
                    <a:lumMod val="60000"/>
                    <a:lumOff val="40000"/>
                  </a:schemeClr>
                </a:solidFill>
              </a:rPr>
              <a:t> </a:t>
            </a:r>
            <a:r>
              <a:rPr lang="en-US" i="1" dirty="0">
                <a:solidFill>
                  <a:schemeClr val="accent1">
                    <a:lumMod val="75000"/>
                  </a:schemeClr>
                </a:solidFill>
              </a:rPr>
              <a:t>http://</a:t>
            </a:r>
            <a:r>
              <a:rPr lang="en-US" i="1" dirty="0" err="1">
                <a:solidFill>
                  <a:schemeClr val="accent1">
                    <a:lumMod val="75000"/>
                  </a:schemeClr>
                </a:solidFill>
              </a:rPr>
              <a:t>ceres-iprod.larc.nasa.gov</a:t>
            </a:r>
            <a:r>
              <a:rPr lang="en-US" i="1" dirty="0">
                <a:solidFill>
                  <a:schemeClr val="accent1">
                    <a:lumMod val="75000"/>
                  </a:schemeClr>
                </a:solidFill>
              </a:rPr>
              <a:t>/</a:t>
            </a:r>
            <a:r>
              <a:rPr lang="en-US" i="1" dirty="0" err="1">
                <a:solidFill>
                  <a:schemeClr val="accent1">
                    <a:lumMod val="75000"/>
                  </a:schemeClr>
                </a:solidFill>
              </a:rPr>
              <a:t>CERESVis</a:t>
            </a:r>
            <a:r>
              <a:rPr lang="en-US" i="1" dirty="0">
                <a:solidFill>
                  <a:schemeClr val="accent1">
                    <a:lumMod val="75000"/>
                  </a:schemeClr>
                </a:solidFill>
              </a:rPr>
              <a:t>/</a:t>
            </a:r>
            <a:endParaRPr lang="en-US" dirty="0"/>
          </a:p>
        </p:txBody>
      </p:sp>
    </p:spTree>
    <p:extLst>
      <p:ext uri="{BB962C8B-B14F-4D97-AF65-F5344CB8AC3E}">
        <p14:creationId xmlns:p14="http://schemas.microsoft.com/office/powerpoint/2010/main" val="369156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6599" y="235167"/>
            <a:ext cx="4821141" cy="461665"/>
          </a:xfrm>
          <a:prstGeom prst="rect">
            <a:avLst/>
          </a:prstGeom>
          <a:noFill/>
        </p:spPr>
        <p:txBody>
          <a:bodyPr wrap="square" rtlCol="0">
            <a:spAutoFit/>
          </a:bodyPr>
          <a:lstStyle/>
          <a:p>
            <a:pPr algn="ctr"/>
            <a:r>
              <a:rPr lang="en-US" sz="2400" dirty="0" smtClean="0">
                <a:solidFill>
                  <a:srgbClr val="FFFF00"/>
                </a:solidFill>
              </a:rPr>
              <a:t>Calibration Summary</a:t>
            </a:r>
            <a:endParaRPr lang="en-US" sz="2400" dirty="0">
              <a:solidFill>
                <a:srgbClr val="FFFF00"/>
              </a:solidFill>
            </a:endParaRPr>
          </a:p>
        </p:txBody>
      </p:sp>
      <p:sp>
        <p:nvSpPr>
          <p:cNvPr id="10" name="TextBox 9"/>
          <p:cNvSpPr txBox="1"/>
          <p:nvPr/>
        </p:nvSpPr>
        <p:spPr>
          <a:xfrm>
            <a:off x="811363" y="5056048"/>
            <a:ext cx="7302265" cy="1431161"/>
          </a:xfrm>
          <a:prstGeom prst="rect">
            <a:avLst/>
          </a:prstGeom>
          <a:noFill/>
        </p:spPr>
        <p:txBody>
          <a:bodyPr wrap="square" rtlCol="0">
            <a:spAutoFit/>
          </a:bodyPr>
          <a:lstStyle/>
          <a:p>
            <a:pPr>
              <a:spcAft>
                <a:spcPts val="600"/>
              </a:spcAft>
            </a:pPr>
            <a:r>
              <a:rPr lang="en-US" dirty="0" smtClean="0">
                <a:solidFill>
                  <a:srgbClr val="FFFF00"/>
                </a:solidFill>
              </a:rPr>
              <a:t>•  DCC and ATO mean gains differ by ~1%, being investigated</a:t>
            </a:r>
          </a:p>
          <a:p>
            <a:pPr>
              <a:spcAft>
                <a:spcPts val="600"/>
              </a:spcAft>
              <a:buFont typeface="Arial"/>
              <a:buChar char="•"/>
            </a:pPr>
            <a:r>
              <a:rPr lang="en-US" dirty="0" smtClean="0">
                <a:solidFill>
                  <a:srgbClr val="FFFF00"/>
                </a:solidFill>
              </a:rPr>
              <a:t>  E5, E6, E7 show minimal/no degradation, E10 shows a bit more</a:t>
            </a:r>
          </a:p>
          <a:p>
            <a:pPr>
              <a:spcAft>
                <a:spcPts val="600"/>
              </a:spcAft>
              <a:buFont typeface="Arial"/>
              <a:buChar char="•"/>
            </a:pPr>
            <a:r>
              <a:rPr lang="en-US" dirty="0" smtClean="0">
                <a:solidFill>
                  <a:srgbClr val="FFFF00"/>
                </a:solidFill>
              </a:rPr>
              <a:t>  Absorption bands are tough to work with and need more investigation</a:t>
            </a:r>
          </a:p>
          <a:p>
            <a:pPr lvl="1">
              <a:spcAft>
                <a:spcPts val="600"/>
              </a:spcAft>
              <a:buFont typeface="Arial"/>
              <a:buChar char="•"/>
            </a:pPr>
            <a:r>
              <a:rPr lang="en-US" sz="1600" i="1" dirty="0">
                <a:solidFill>
                  <a:srgbClr val="FFFF00"/>
                </a:solidFill>
              </a:rPr>
              <a:t> </a:t>
            </a:r>
            <a:r>
              <a:rPr lang="en-US" sz="1600" i="1" dirty="0" smtClean="0">
                <a:solidFill>
                  <a:srgbClr val="FFFF00"/>
                </a:solidFill>
              </a:rPr>
              <a:t>use cloud height information to account for O2 absorption?</a:t>
            </a:r>
            <a:endParaRPr lang="en-US" sz="1600" i="1" dirty="0">
              <a:solidFill>
                <a:srgbClr val="FFFF00"/>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420219574"/>
              </p:ext>
            </p:extLst>
          </p:nvPr>
        </p:nvGraphicFramePr>
        <p:xfrm>
          <a:off x="1230584" y="2066442"/>
          <a:ext cx="7302264" cy="2604630"/>
        </p:xfrm>
        <a:graphic>
          <a:graphicData uri="http://schemas.openxmlformats.org/drawingml/2006/table">
            <a:tbl>
              <a:tblPr firstRow="1" bandRow="1">
                <a:tableStyleId>{5C22544A-7EE6-4342-B048-85BDC9FD1C3A}</a:tableStyleId>
              </a:tblPr>
              <a:tblGrid>
                <a:gridCol w="912783"/>
                <a:gridCol w="912783"/>
                <a:gridCol w="912783"/>
                <a:gridCol w="912783"/>
                <a:gridCol w="912783"/>
                <a:gridCol w="912783"/>
                <a:gridCol w="912783"/>
                <a:gridCol w="912783"/>
              </a:tblGrid>
              <a:tr h="527188">
                <a:tc>
                  <a:txBody>
                    <a:bodyPr/>
                    <a:lstStyle/>
                    <a:p>
                      <a:r>
                        <a:rPr lang="en-US" sz="1600" dirty="0" smtClean="0"/>
                        <a:t>EPIC/</a:t>
                      </a:r>
                    </a:p>
                    <a:p>
                      <a:r>
                        <a:rPr lang="en-US" sz="1600" dirty="0" smtClean="0"/>
                        <a:t>MODIS</a:t>
                      </a:r>
                      <a:endParaRPr lang="en-US" sz="1600" dirty="0"/>
                    </a:p>
                  </a:txBody>
                  <a:tcPr/>
                </a:tc>
                <a:tc>
                  <a:txBody>
                    <a:bodyPr/>
                    <a:lstStyle/>
                    <a:p>
                      <a:r>
                        <a:rPr lang="en-US" sz="1600" dirty="0" smtClean="0"/>
                        <a:t>Mean</a:t>
                      </a:r>
                      <a:r>
                        <a:rPr lang="en-US" sz="1600" baseline="0" dirty="0" smtClean="0"/>
                        <a:t> gain</a:t>
                      </a:r>
                      <a:endParaRPr lang="en-US" sz="1600" dirty="0"/>
                    </a:p>
                  </a:txBody>
                  <a:tcPr/>
                </a:tc>
                <a:tc>
                  <a:txBody>
                    <a:bodyPr/>
                    <a:lstStyle/>
                    <a:p>
                      <a:r>
                        <a:rPr lang="en-US" sz="1600" dirty="0" smtClean="0">
                          <a:latin typeface="Symbol" charset="2"/>
                          <a:ea typeface="Symbol" charset="2"/>
                          <a:cs typeface="Symbol" charset="2"/>
                        </a:rPr>
                        <a:t>s</a:t>
                      </a:r>
                      <a:r>
                        <a:rPr lang="en-US" sz="1600" baseline="0" dirty="0" smtClean="0">
                          <a:latin typeface="+mn-lt"/>
                          <a:ea typeface="Symbol" charset="2"/>
                          <a:cs typeface="Symbol" charset="2"/>
                        </a:rPr>
                        <a:t> (%)</a:t>
                      </a:r>
                      <a:endParaRPr lang="en-US" sz="1600" dirty="0">
                        <a:latin typeface="Symbol" charset="2"/>
                        <a:ea typeface="Symbol" charset="2"/>
                        <a:cs typeface="Symbol" charset="2"/>
                      </a:endParaRPr>
                    </a:p>
                  </a:txBody>
                  <a:tcPr/>
                </a:tc>
                <a:tc>
                  <a:txBody>
                    <a:bodyPr/>
                    <a:lstStyle/>
                    <a:p>
                      <a:r>
                        <a:rPr lang="en-US" sz="1600" dirty="0" smtClean="0"/>
                        <a:t>Tren</a:t>
                      </a:r>
                      <a:r>
                        <a:rPr lang="en-US" sz="1600" baseline="0" dirty="0" smtClean="0"/>
                        <a:t>d</a:t>
                      </a:r>
                    </a:p>
                    <a:p>
                      <a:r>
                        <a:rPr lang="en-US" sz="1600" baseline="0" dirty="0" smtClean="0"/>
                        <a:t>%/</a:t>
                      </a:r>
                      <a:r>
                        <a:rPr lang="en-US" sz="1600" baseline="0" dirty="0" err="1" smtClean="0"/>
                        <a:t>yr</a:t>
                      </a:r>
                      <a:endParaRPr lang="en-US" sz="1600" dirty="0"/>
                    </a:p>
                  </a:txBody>
                  <a:tcPr/>
                </a:tc>
                <a:tc>
                  <a:txBody>
                    <a:bodyPr/>
                    <a:lstStyle/>
                    <a:p>
                      <a:r>
                        <a:rPr lang="en-US" sz="1600" dirty="0" smtClean="0"/>
                        <a:t>Mean</a:t>
                      </a:r>
                      <a:r>
                        <a:rPr lang="en-US" sz="1600" baseline="0" dirty="0" smtClean="0"/>
                        <a:t> gain</a:t>
                      </a:r>
                      <a:endParaRPr lang="en-US" sz="1600" dirty="0"/>
                    </a:p>
                  </a:txBody>
                  <a:tcPr/>
                </a:tc>
                <a:tc>
                  <a:txBody>
                    <a:bodyPr/>
                    <a:lstStyle/>
                    <a:p>
                      <a:r>
                        <a:rPr lang="en-US" sz="1600" dirty="0" smtClean="0">
                          <a:latin typeface="Symbol" charset="2"/>
                          <a:ea typeface="Symbol" charset="2"/>
                          <a:cs typeface="Symbol" charset="2"/>
                        </a:rPr>
                        <a:t>s</a:t>
                      </a:r>
                      <a:r>
                        <a:rPr lang="en-US" sz="1600" baseline="0" dirty="0" smtClean="0">
                          <a:latin typeface="+mn-lt"/>
                          <a:ea typeface="Symbol" charset="2"/>
                          <a:cs typeface="Symbol" charset="2"/>
                        </a:rPr>
                        <a:t> (%)</a:t>
                      </a:r>
                      <a:endParaRPr lang="en-US" sz="1600" dirty="0">
                        <a:latin typeface="Symbol" charset="2"/>
                        <a:ea typeface="Symbol" charset="2"/>
                        <a:cs typeface="Symbol" charset="2"/>
                      </a:endParaRPr>
                    </a:p>
                  </a:txBody>
                  <a:tcPr/>
                </a:tc>
                <a:tc>
                  <a:txBody>
                    <a:bodyPr/>
                    <a:lstStyle/>
                    <a:p>
                      <a:r>
                        <a:rPr lang="en-US" sz="1600" dirty="0" smtClean="0"/>
                        <a:t>Tren</a:t>
                      </a:r>
                      <a:r>
                        <a:rPr lang="en-US" sz="1600" baseline="0" dirty="0" smtClean="0"/>
                        <a:t>d</a:t>
                      </a:r>
                    </a:p>
                    <a:p>
                      <a:r>
                        <a:rPr lang="en-US" sz="1600" baseline="0" dirty="0" smtClean="0"/>
                        <a:t>%/</a:t>
                      </a:r>
                      <a:r>
                        <a:rPr lang="en-US" sz="1600" baseline="0" dirty="0" err="1" smtClean="0"/>
                        <a:t>yr</a:t>
                      </a:r>
                      <a:endParaRPr lang="en-US" sz="1600" dirty="0"/>
                    </a:p>
                  </a:txBody>
                  <a:tcPr/>
                </a:tc>
                <a:tc>
                  <a:txBody>
                    <a:bodyPr/>
                    <a:lstStyle/>
                    <a:p>
                      <a:r>
                        <a:rPr lang="en-US" sz="1600" dirty="0" smtClean="0"/>
                        <a:t>DCC/</a:t>
                      </a:r>
                    </a:p>
                    <a:p>
                      <a:r>
                        <a:rPr lang="en-US" sz="1600" dirty="0" smtClean="0"/>
                        <a:t>ATO (%)</a:t>
                      </a:r>
                      <a:endParaRPr lang="en-US" sz="1600" dirty="0"/>
                    </a:p>
                  </a:txBody>
                  <a:tcPr/>
                </a:tc>
              </a:tr>
              <a:tr h="337585">
                <a:tc>
                  <a:txBody>
                    <a:bodyPr/>
                    <a:lstStyle/>
                    <a:p>
                      <a:r>
                        <a:rPr lang="en-US" sz="1600" dirty="0" smtClean="0"/>
                        <a:t>E5/B3</a:t>
                      </a:r>
                      <a:endParaRPr lang="en-US" sz="1600" dirty="0"/>
                    </a:p>
                  </a:txBody>
                  <a:tcPr/>
                </a:tc>
                <a:tc>
                  <a:txBody>
                    <a:bodyPr/>
                    <a:lstStyle/>
                    <a:p>
                      <a:pPr algn="ctr"/>
                      <a:r>
                        <a:rPr lang="en-US" sz="1600" dirty="0" smtClean="0"/>
                        <a:t>5.364e-3</a:t>
                      </a:r>
                      <a:endParaRPr lang="en-US" sz="1600" dirty="0"/>
                    </a:p>
                  </a:txBody>
                  <a:tcPr/>
                </a:tc>
                <a:tc>
                  <a:txBody>
                    <a:bodyPr/>
                    <a:lstStyle/>
                    <a:p>
                      <a:pPr algn="ctr"/>
                      <a:r>
                        <a:rPr lang="en-US" sz="1600" dirty="0" smtClean="0"/>
                        <a:t>0.9</a:t>
                      </a:r>
                      <a:endParaRPr lang="en-US" sz="1600" dirty="0"/>
                    </a:p>
                  </a:txBody>
                  <a:tcPr/>
                </a:tc>
                <a:tc>
                  <a:txBody>
                    <a:bodyPr/>
                    <a:lstStyle/>
                    <a:p>
                      <a:pPr algn="ctr"/>
                      <a:r>
                        <a:rPr lang="en-US" sz="1600" dirty="0" smtClean="0"/>
                        <a:t>-0.1</a:t>
                      </a:r>
                      <a:endParaRPr lang="en-US" sz="1600" dirty="0"/>
                    </a:p>
                  </a:txBody>
                  <a:tcPr/>
                </a:tc>
                <a:tc>
                  <a:txBody>
                    <a:bodyPr/>
                    <a:lstStyle/>
                    <a:p>
                      <a:pPr algn="ctr"/>
                      <a:r>
                        <a:rPr lang="en-US" sz="1600" dirty="0" smtClean="0"/>
                        <a:t>5.302e-3</a:t>
                      </a:r>
                      <a:endParaRPr lang="en-US" sz="1600" dirty="0"/>
                    </a:p>
                  </a:txBody>
                  <a:tcPr/>
                </a:tc>
                <a:tc>
                  <a:txBody>
                    <a:bodyPr/>
                    <a:lstStyle/>
                    <a:p>
                      <a:pPr algn="ctr"/>
                      <a:r>
                        <a:rPr lang="en-US" sz="1600" dirty="0" smtClean="0"/>
                        <a:t>0.4</a:t>
                      </a:r>
                      <a:endParaRPr lang="en-US" sz="1600" dirty="0"/>
                    </a:p>
                  </a:txBody>
                  <a:tcPr/>
                </a:tc>
                <a:tc>
                  <a:txBody>
                    <a:bodyPr/>
                    <a:lstStyle/>
                    <a:p>
                      <a:pPr algn="ctr"/>
                      <a:r>
                        <a:rPr lang="en-US" sz="1600" dirty="0" smtClean="0"/>
                        <a:t>-0.2</a:t>
                      </a:r>
                      <a:endParaRPr lang="en-US" sz="1600" dirty="0"/>
                    </a:p>
                  </a:txBody>
                  <a:tcPr/>
                </a:tc>
                <a:tc>
                  <a:txBody>
                    <a:bodyPr/>
                    <a:lstStyle/>
                    <a:p>
                      <a:pPr algn="ctr"/>
                      <a:r>
                        <a:rPr lang="en-US" sz="1600" dirty="0" smtClean="0"/>
                        <a:t>+1.2</a:t>
                      </a:r>
                      <a:endParaRPr lang="en-US" sz="1600" dirty="0"/>
                    </a:p>
                  </a:txBody>
                  <a:tcPr/>
                </a:tc>
              </a:tr>
              <a:tr h="337585">
                <a:tc>
                  <a:txBody>
                    <a:bodyPr/>
                    <a:lstStyle/>
                    <a:p>
                      <a:r>
                        <a:rPr lang="en-US" sz="1600" dirty="0" smtClean="0"/>
                        <a:t>E6/B4</a:t>
                      </a:r>
                      <a:endParaRPr lang="en-US" sz="1600" dirty="0"/>
                    </a:p>
                  </a:txBody>
                  <a:tcPr/>
                </a:tc>
                <a:tc>
                  <a:txBody>
                    <a:bodyPr/>
                    <a:lstStyle/>
                    <a:p>
                      <a:pPr algn="ctr"/>
                      <a:r>
                        <a:rPr lang="en-US" sz="1600" dirty="0" smtClean="0"/>
                        <a:t>4.151e-3</a:t>
                      </a:r>
                      <a:endParaRPr lang="en-US" sz="1600" dirty="0"/>
                    </a:p>
                  </a:txBody>
                  <a:tcPr/>
                </a:tc>
                <a:tc>
                  <a:txBody>
                    <a:bodyPr/>
                    <a:lstStyle/>
                    <a:p>
                      <a:pPr algn="ctr"/>
                      <a:r>
                        <a:rPr lang="en-US" sz="1600" dirty="0" smtClean="0"/>
                        <a:t>1.2</a:t>
                      </a:r>
                      <a:endParaRPr lang="en-US" sz="1600" dirty="0"/>
                    </a:p>
                  </a:txBody>
                  <a:tcPr/>
                </a:tc>
                <a:tc>
                  <a:txBody>
                    <a:bodyPr/>
                    <a:lstStyle/>
                    <a:p>
                      <a:pPr algn="ctr"/>
                      <a:r>
                        <a:rPr lang="en-US" sz="1600" dirty="0" smtClean="0"/>
                        <a:t>0.0</a:t>
                      </a:r>
                      <a:endParaRPr lang="en-US" sz="1600" dirty="0"/>
                    </a:p>
                  </a:txBody>
                  <a:tcPr/>
                </a:tc>
                <a:tc>
                  <a:txBody>
                    <a:bodyPr/>
                    <a:lstStyle/>
                    <a:p>
                      <a:pPr algn="ctr"/>
                      <a:r>
                        <a:rPr lang="en-US" sz="1600" dirty="0" smtClean="0"/>
                        <a:t>4.112e-3</a:t>
                      </a:r>
                      <a:endParaRPr lang="en-US" sz="1600" dirty="0"/>
                    </a:p>
                  </a:txBody>
                  <a:tcPr/>
                </a:tc>
                <a:tc>
                  <a:txBody>
                    <a:bodyPr/>
                    <a:lstStyle/>
                    <a:p>
                      <a:pPr algn="ctr"/>
                      <a:r>
                        <a:rPr lang="en-US" sz="1600" dirty="0" smtClean="0"/>
                        <a:t>0.5</a:t>
                      </a:r>
                      <a:endParaRPr lang="en-US" sz="1600" dirty="0"/>
                    </a:p>
                  </a:txBody>
                  <a:tcPr/>
                </a:tc>
                <a:tc>
                  <a:txBody>
                    <a:bodyPr/>
                    <a:lstStyle/>
                    <a:p>
                      <a:pPr algn="ctr"/>
                      <a:r>
                        <a:rPr lang="en-US" sz="1600" dirty="0" smtClean="0"/>
                        <a:t>-0.4</a:t>
                      </a:r>
                      <a:endParaRPr lang="en-US" sz="1600" dirty="0"/>
                    </a:p>
                  </a:txBody>
                  <a:tcPr/>
                </a:tc>
                <a:tc>
                  <a:txBody>
                    <a:bodyPr/>
                    <a:lstStyle/>
                    <a:p>
                      <a:pPr algn="ctr"/>
                      <a:r>
                        <a:rPr lang="en-US" sz="1600" dirty="0" smtClean="0"/>
                        <a:t>+0.9</a:t>
                      </a:r>
                      <a:endParaRPr lang="en-US" sz="1600" dirty="0"/>
                    </a:p>
                  </a:txBody>
                  <a:tcPr/>
                </a:tc>
              </a:tr>
              <a:tr h="337585">
                <a:tc>
                  <a:txBody>
                    <a:bodyPr/>
                    <a:lstStyle/>
                    <a:p>
                      <a:r>
                        <a:rPr lang="en-US" sz="1600" dirty="0" smtClean="0"/>
                        <a:t>E7/B1</a:t>
                      </a:r>
                      <a:endParaRPr lang="en-US" sz="1600" dirty="0"/>
                    </a:p>
                  </a:txBody>
                  <a:tcPr/>
                </a:tc>
                <a:tc>
                  <a:txBody>
                    <a:bodyPr/>
                    <a:lstStyle/>
                    <a:p>
                      <a:pPr algn="ctr"/>
                      <a:r>
                        <a:rPr lang="en-US" sz="1600" dirty="0" smtClean="0"/>
                        <a:t>4.988e-3</a:t>
                      </a:r>
                      <a:endParaRPr lang="en-US" sz="1600" dirty="0"/>
                    </a:p>
                  </a:txBody>
                  <a:tcPr/>
                </a:tc>
                <a:tc>
                  <a:txBody>
                    <a:bodyPr/>
                    <a:lstStyle/>
                    <a:p>
                      <a:pPr algn="ctr"/>
                      <a:r>
                        <a:rPr lang="en-US" sz="1600" dirty="0" smtClean="0"/>
                        <a:t>1.2</a:t>
                      </a:r>
                      <a:endParaRPr lang="en-US" sz="1600" dirty="0"/>
                    </a:p>
                  </a:txBody>
                  <a:tcPr/>
                </a:tc>
                <a:tc>
                  <a:txBody>
                    <a:bodyPr/>
                    <a:lstStyle/>
                    <a:p>
                      <a:pPr algn="ctr"/>
                      <a:r>
                        <a:rPr lang="en-US" sz="1600" dirty="0" smtClean="0"/>
                        <a:t>-0.3</a:t>
                      </a:r>
                      <a:endParaRPr lang="en-US" sz="1600" dirty="0"/>
                    </a:p>
                  </a:txBody>
                  <a:tcPr/>
                </a:tc>
                <a:tc>
                  <a:txBody>
                    <a:bodyPr/>
                    <a:lstStyle/>
                    <a:p>
                      <a:pPr algn="ctr"/>
                      <a:r>
                        <a:rPr lang="en-US" sz="1600" dirty="0" smtClean="0"/>
                        <a:t>4.943e-3</a:t>
                      </a:r>
                      <a:endParaRPr lang="en-US" sz="1600" dirty="0"/>
                    </a:p>
                  </a:txBody>
                  <a:tcPr/>
                </a:tc>
                <a:tc>
                  <a:txBody>
                    <a:bodyPr/>
                    <a:lstStyle/>
                    <a:p>
                      <a:pPr algn="ctr"/>
                      <a:r>
                        <a:rPr lang="en-US" sz="1600" dirty="0" smtClean="0"/>
                        <a:t>0.8</a:t>
                      </a:r>
                      <a:endParaRPr lang="en-US" sz="1600" dirty="0"/>
                    </a:p>
                  </a:txBody>
                  <a:tcPr/>
                </a:tc>
                <a:tc>
                  <a:txBody>
                    <a:bodyPr/>
                    <a:lstStyle/>
                    <a:p>
                      <a:pPr algn="ctr"/>
                      <a:r>
                        <a:rPr lang="en-US" sz="1600" dirty="0" smtClean="0"/>
                        <a:t>-0.1</a:t>
                      </a:r>
                      <a:endParaRPr lang="en-US" sz="1600" dirty="0"/>
                    </a:p>
                  </a:txBody>
                  <a:tcPr/>
                </a:tc>
                <a:tc>
                  <a:txBody>
                    <a:bodyPr/>
                    <a:lstStyle/>
                    <a:p>
                      <a:pPr algn="ctr"/>
                      <a:r>
                        <a:rPr lang="en-US" sz="1600" dirty="0" smtClean="0"/>
                        <a:t>+0.9</a:t>
                      </a:r>
                      <a:endParaRPr lang="en-US" sz="1600" dirty="0"/>
                    </a:p>
                  </a:txBody>
                  <a:tcPr/>
                </a:tc>
              </a:tr>
              <a:tr h="337585">
                <a:tc>
                  <a:txBody>
                    <a:bodyPr/>
                    <a:lstStyle/>
                    <a:p>
                      <a:r>
                        <a:rPr lang="en-US" sz="1600" dirty="0" smtClean="0"/>
                        <a:t>*E8/B1</a:t>
                      </a:r>
                      <a:endParaRPr lang="en-US" sz="1600" dirty="0"/>
                    </a:p>
                  </a:txBody>
                  <a:tcPr/>
                </a:tc>
                <a:tc>
                  <a:txBody>
                    <a:bodyPr/>
                    <a:lstStyle/>
                    <a:p>
                      <a:pPr algn="ctr"/>
                      <a:r>
                        <a:rPr lang="en-US" sz="1600" dirty="0" smtClean="0"/>
                        <a:t>1.163e-2</a:t>
                      </a:r>
                      <a:endParaRPr lang="en-US" sz="1600" dirty="0"/>
                    </a:p>
                  </a:txBody>
                  <a:tcPr/>
                </a:tc>
                <a:tc>
                  <a:txBody>
                    <a:bodyPr/>
                    <a:lstStyle/>
                    <a:p>
                      <a:pPr algn="ctr"/>
                      <a:r>
                        <a:rPr lang="en-US" sz="1600" dirty="0" smtClean="0"/>
                        <a:t>1.0</a:t>
                      </a:r>
                      <a:endParaRPr lang="en-US" sz="1600" dirty="0"/>
                    </a:p>
                  </a:txBody>
                  <a:tcPr/>
                </a:tc>
                <a:tc>
                  <a:txBody>
                    <a:bodyPr/>
                    <a:lstStyle/>
                    <a:p>
                      <a:pPr algn="ctr"/>
                      <a:r>
                        <a:rPr lang="en-US" sz="1600" dirty="0" smtClean="0"/>
                        <a:t>-1.1</a:t>
                      </a:r>
                      <a:endParaRPr lang="en-US" sz="1600" dirty="0"/>
                    </a:p>
                  </a:txBody>
                  <a:tcPr/>
                </a:tc>
                <a:tc>
                  <a:txBody>
                    <a:bodyPr/>
                    <a:lstStyle/>
                    <a:p>
                      <a:pPr algn="ctr"/>
                      <a:r>
                        <a:rPr lang="en-US" sz="1600" dirty="0" smtClean="0"/>
                        <a:t>1.191e-2</a:t>
                      </a:r>
                      <a:endParaRPr lang="en-US" sz="1600" dirty="0"/>
                    </a:p>
                  </a:txBody>
                  <a:tcPr/>
                </a:tc>
                <a:tc>
                  <a:txBody>
                    <a:bodyPr/>
                    <a:lstStyle/>
                    <a:p>
                      <a:pPr algn="ctr"/>
                      <a:r>
                        <a:rPr lang="en-US" sz="1600" dirty="0" smtClean="0"/>
                        <a:t>1.6</a:t>
                      </a:r>
                      <a:endParaRPr lang="en-US" sz="1600" dirty="0"/>
                    </a:p>
                  </a:txBody>
                  <a:tcPr/>
                </a:tc>
                <a:tc>
                  <a:txBody>
                    <a:bodyPr/>
                    <a:lstStyle/>
                    <a:p>
                      <a:pPr algn="ctr"/>
                      <a:r>
                        <a:rPr lang="en-US" sz="1600" dirty="0" smtClean="0"/>
                        <a:t>+2.8</a:t>
                      </a:r>
                      <a:endParaRPr lang="en-US" sz="1600" dirty="0"/>
                    </a:p>
                  </a:txBody>
                  <a:tcPr/>
                </a:tc>
                <a:tc>
                  <a:txBody>
                    <a:bodyPr/>
                    <a:lstStyle/>
                    <a:p>
                      <a:pPr algn="ctr"/>
                      <a:r>
                        <a:rPr lang="en-US" sz="1600" dirty="0" smtClean="0"/>
                        <a:t>-2.4</a:t>
                      </a:r>
                      <a:endParaRPr lang="en-US" sz="1600" dirty="0"/>
                    </a:p>
                  </a:txBody>
                  <a:tcPr/>
                </a:tc>
              </a:tr>
              <a:tr h="337585">
                <a:tc>
                  <a:txBody>
                    <a:bodyPr/>
                    <a:lstStyle/>
                    <a:p>
                      <a:r>
                        <a:rPr lang="en-US" sz="1600" dirty="0" smtClean="0"/>
                        <a:t>*E9/B1</a:t>
                      </a:r>
                      <a:endParaRPr lang="en-US" sz="1600" dirty="0"/>
                    </a:p>
                  </a:txBody>
                  <a:tcPr/>
                </a:tc>
                <a:tc>
                  <a:txBody>
                    <a:bodyPr/>
                    <a:lstStyle/>
                    <a:p>
                      <a:pPr algn="ctr"/>
                      <a:r>
                        <a:rPr lang="en-US" sz="1600" dirty="0" smtClean="0"/>
                        <a:t>1.120e-3</a:t>
                      </a:r>
                      <a:endParaRPr lang="en-US" sz="1600" dirty="0"/>
                    </a:p>
                  </a:txBody>
                  <a:tcPr/>
                </a:tc>
                <a:tc>
                  <a:txBody>
                    <a:bodyPr/>
                    <a:lstStyle/>
                    <a:p>
                      <a:pPr algn="ctr"/>
                      <a:r>
                        <a:rPr lang="en-US" sz="1600" dirty="0" smtClean="0"/>
                        <a:t>1.1</a:t>
                      </a:r>
                      <a:endParaRPr lang="en-US" sz="1600" dirty="0"/>
                    </a:p>
                  </a:txBody>
                  <a:tcPr/>
                </a:tc>
                <a:tc>
                  <a:txBody>
                    <a:bodyPr/>
                    <a:lstStyle/>
                    <a:p>
                      <a:pPr algn="ctr"/>
                      <a:r>
                        <a:rPr lang="en-US" sz="1600" dirty="0" smtClean="0"/>
                        <a:t>-3.3</a:t>
                      </a:r>
                      <a:endParaRPr lang="en-US" sz="1600" dirty="0"/>
                    </a:p>
                  </a:txBody>
                  <a:tcPr/>
                </a:tc>
                <a:tc>
                  <a:txBody>
                    <a:bodyPr/>
                    <a:lstStyle/>
                    <a:p>
                      <a:pPr algn="ctr"/>
                      <a:r>
                        <a:rPr lang="en-US" sz="1600" dirty="0" smtClean="0"/>
                        <a:t>1.156e-3</a:t>
                      </a:r>
                      <a:endParaRPr lang="en-US" sz="1600" dirty="0"/>
                    </a:p>
                  </a:txBody>
                  <a:tcPr/>
                </a:tc>
                <a:tc>
                  <a:txBody>
                    <a:bodyPr/>
                    <a:lstStyle/>
                    <a:p>
                      <a:pPr algn="ctr"/>
                      <a:r>
                        <a:rPr lang="en-US" sz="1600" dirty="0" smtClean="0"/>
                        <a:t>1.9</a:t>
                      </a:r>
                      <a:endParaRPr lang="en-US" sz="1600" dirty="0"/>
                    </a:p>
                  </a:txBody>
                  <a:tcPr/>
                </a:tc>
                <a:tc>
                  <a:txBody>
                    <a:bodyPr/>
                    <a:lstStyle/>
                    <a:p>
                      <a:pPr algn="ctr"/>
                      <a:r>
                        <a:rPr lang="en-US" sz="1600" dirty="0" smtClean="0"/>
                        <a:t>+7.4</a:t>
                      </a:r>
                      <a:endParaRPr lang="en-US" sz="1600" dirty="0"/>
                    </a:p>
                  </a:txBody>
                  <a:tcPr/>
                </a:tc>
                <a:tc>
                  <a:txBody>
                    <a:bodyPr/>
                    <a:lstStyle/>
                    <a:p>
                      <a:pPr algn="ctr"/>
                      <a:r>
                        <a:rPr lang="en-US" sz="1600" dirty="0" smtClean="0"/>
                        <a:t>-3.1</a:t>
                      </a:r>
                      <a:endParaRPr lang="en-US" sz="1600" dirty="0"/>
                    </a:p>
                  </a:txBody>
                  <a:tcPr/>
                </a:tc>
              </a:tr>
              <a:tr h="337585">
                <a:tc>
                  <a:txBody>
                    <a:bodyPr/>
                    <a:lstStyle/>
                    <a:p>
                      <a:r>
                        <a:rPr lang="en-US" sz="1600" dirty="0" smtClean="0"/>
                        <a:t>E10/B1</a:t>
                      </a:r>
                      <a:endParaRPr lang="en-US" sz="1600" dirty="0"/>
                    </a:p>
                  </a:txBody>
                  <a:tcPr/>
                </a:tc>
                <a:tc>
                  <a:txBody>
                    <a:bodyPr/>
                    <a:lstStyle/>
                    <a:p>
                      <a:pPr algn="ctr"/>
                      <a:r>
                        <a:rPr lang="en-US" sz="1600" dirty="0" smtClean="0"/>
                        <a:t>5.709e-3</a:t>
                      </a:r>
                      <a:endParaRPr lang="en-US" sz="1600" dirty="0"/>
                    </a:p>
                  </a:txBody>
                  <a:tcPr/>
                </a:tc>
                <a:tc>
                  <a:txBody>
                    <a:bodyPr/>
                    <a:lstStyle/>
                    <a:p>
                      <a:pPr algn="ctr"/>
                      <a:r>
                        <a:rPr lang="en-US" sz="1600" dirty="0" smtClean="0"/>
                        <a:t>1.3</a:t>
                      </a:r>
                      <a:endParaRPr lang="en-US" sz="1600" dirty="0"/>
                    </a:p>
                  </a:txBody>
                  <a:tcPr/>
                </a:tc>
                <a:tc>
                  <a:txBody>
                    <a:bodyPr/>
                    <a:lstStyle/>
                    <a:p>
                      <a:pPr algn="ctr"/>
                      <a:r>
                        <a:rPr lang="en-US" sz="1600" dirty="0" smtClean="0"/>
                        <a:t>-2.2</a:t>
                      </a:r>
                      <a:endParaRPr lang="en-US" sz="1600" dirty="0"/>
                    </a:p>
                  </a:txBody>
                  <a:tcPr/>
                </a:tc>
                <a:tc>
                  <a:txBody>
                    <a:bodyPr/>
                    <a:lstStyle/>
                    <a:p>
                      <a:pPr algn="ctr"/>
                      <a:r>
                        <a:rPr lang="en-US" sz="1600" dirty="0" smtClean="0"/>
                        <a:t>5.627e-3</a:t>
                      </a:r>
                      <a:endParaRPr lang="en-US" sz="1600" dirty="0"/>
                    </a:p>
                  </a:txBody>
                  <a:tcPr/>
                </a:tc>
                <a:tc>
                  <a:txBody>
                    <a:bodyPr/>
                    <a:lstStyle/>
                    <a:p>
                      <a:pPr algn="ctr"/>
                      <a:r>
                        <a:rPr lang="en-US" sz="1600" dirty="0" smtClean="0"/>
                        <a:t>1.1</a:t>
                      </a:r>
                      <a:endParaRPr lang="en-US" sz="1600" dirty="0"/>
                    </a:p>
                  </a:txBody>
                  <a:tcPr/>
                </a:tc>
                <a:tc>
                  <a:txBody>
                    <a:bodyPr/>
                    <a:lstStyle/>
                    <a:p>
                      <a:pPr algn="ctr"/>
                      <a:r>
                        <a:rPr lang="en-US" sz="1600" dirty="0" smtClean="0"/>
                        <a:t>-2.3</a:t>
                      </a:r>
                      <a:endParaRPr lang="en-US" sz="1600" dirty="0"/>
                    </a:p>
                  </a:txBody>
                  <a:tcPr/>
                </a:tc>
                <a:tc>
                  <a:txBody>
                    <a:bodyPr/>
                    <a:lstStyle/>
                    <a:p>
                      <a:pPr algn="ctr"/>
                      <a:r>
                        <a:rPr lang="en-US" sz="1600" dirty="0" smtClean="0"/>
                        <a:t>+1.5</a:t>
                      </a:r>
                      <a:endParaRPr lang="en-US" sz="1600" dirty="0"/>
                    </a:p>
                  </a:txBody>
                  <a:tcPr/>
                </a:tc>
              </a:tr>
            </a:tbl>
          </a:graphicData>
        </a:graphic>
      </p:graphicFrame>
      <p:sp>
        <p:nvSpPr>
          <p:cNvPr id="13" name="TextBox 12"/>
          <p:cNvSpPr txBox="1"/>
          <p:nvPr/>
        </p:nvSpPr>
        <p:spPr>
          <a:xfrm>
            <a:off x="963763" y="948584"/>
            <a:ext cx="7302265" cy="369332"/>
          </a:xfrm>
          <a:prstGeom prst="rect">
            <a:avLst/>
          </a:prstGeom>
          <a:noFill/>
        </p:spPr>
        <p:txBody>
          <a:bodyPr wrap="square" rtlCol="0">
            <a:spAutoFit/>
          </a:bodyPr>
          <a:lstStyle/>
          <a:p>
            <a:r>
              <a:rPr lang="en-US" dirty="0" smtClean="0">
                <a:solidFill>
                  <a:srgbClr val="FFFF00"/>
                </a:solidFill>
              </a:rPr>
              <a:t>Temporal degradation analysis of version 01 data from ~1 year of data </a:t>
            </a:r>
            <a:endParaRPr lang="en-US" dirty="0">
              <a:solidFill>
                <a:srgbClr val="FFFF00"/>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3953028511"/>
              </p:ext>
            </p:extLst>
          </p:nvPr>
        </p:nvGraphicFramePr>
        <p:xfrm>
          <a:off x="1230584" y="1695602"/>
          <a:ext cx="7302264" cy="370840"/>
        </p:xfrm>
        <a:graphic>
          <a:graphicData uri="http://schemas.openxmlformats.org/drawingml/2006/table">
            <a:tbl>
              <a:tblPr firstRow="1" bandRow="1">
                <a:tableStyleId>{5C22544A-7EE6-4342-B048-85BDC9FD1C3A}</a:tableStyleId>
              </a:tblPr>
              <a:tblGrid>
                <a:gridCol w="912783"/>
                <a:gridCol w="2738349"/>
                <a:gridCol w="2738349"/>
                <a:gridCol w="912783"/>
              </a:tblGrid>
              <a:tr h="370840">
                <a:tc>
                  <a:txBody>
                    <a:bodyPr/>
                    <a:lstStyle/>
                    <a:p>
                      <a:endParaRPr lang="en-US" dirty="0"/>
                    </a:p>
                  </a:txBody>
                  <a:tcPr/>
                </a:tc>
                <a:tc>
                  <a:txBody>
                    <a:bodyPr/>
                    <a:lstStyle/>
                    <a:p>
                      <a:pPr algn="ctr"/>
                      <a:r>
                        <a:rPr lang="en-US" dirty="0" smtClean="0"/>
                        <a:t>DCC</a:t>
                      </a:r>
                      <a:endParaRPr lang="en-US" dirty="0"/>
                    </a:p>
                  </a:txBody>
                  <a:tcPr/>
                </a:tc>
                <a:tc>
                  <a:txBody>
                    <a:bodyPr/>
                    <a:lstStyle/>
                    <a:p>
                      <a:pPr algn="ctr"/>
                      <a:r>
                        <a:rPr lang="en-US" dirty="0" smtClean="0"/>
                        <a:t>ATO</a:t>
                      </a:r>
                      <a:endParaRPr lang="en-US" dirty="0"/>
                    </a:p>
                  </a:txBody>
                  <a:tcPr/>
                </a:tc>
                <a:tc>
                  <a:txBody>
                    <a:bodyPr/>
                    <a:lstStyle/>
                    <a:p>
                      <a:endParaRPr lang="en-US" dirty="0"/>
                    </a:p>
                  </a:txBody>
                  <a:tcPr/>
                </a:tc>
              </a:tr>
            </a:tbl>
          </a:graphicData>
        </a:graphic>
      </p:graphicFrame>
      <p:sp>
        <p:nvSpPr>
          <p:cNvPr id="15" name="TextBox 14"/>
          <p:cNvSpPr txBox="1"/>
          <p:nvPr/>
        </p:nvSpPr>
        <p:spPr>
          <a:xfrm>
            <a:off x="811363" y="4686716"/>
            <a:ext cx="2601080" cy="369332"/>
          </a:xfrm>
          <a:prstGeom prst="rect">
            <a:avLst/>
          </a:prstGeom>
          <a:noFill/>
        </p:spPr>
        <p:txBody>
          <a:bodyPr wrap="none" rtlCol="0">
            <a:spAutoFit/>
          </a:bodyPr>
          <a:lstStyle/>
          <a:p>
            <a:r>
              <a:rPr lang="en-US" dirty="0">
                <a:solidFill>
                  <a:schemeClr val="bg1"/>
                </a:solidFill>
              </a:rPr>
              <a:t>*Visible absorption bands</a:t>
            </a:r>
          </a:p>
        </p:txBody>
      </p:sp>
      <p:graphicFrame>
        <p:nvGraphicFramePr>
          <p:cNvPr id="2" name="Table 1"/>
          <p:cNvGraphicFramePr>
            <a:graphicFrameLocks noGrp="1"/>
          </p:cNvGraphicFramePr>
          <p:nvPr>
            <p:extLst>
              <p:ext uri="{D42A27DB-BD31-4B8C-83A1-F6EECF244321}">
                <p14:modId xmlns:p14="http://schemas.microsoft.com/office/powerpoint/2010/main" val="849872773"/>
              </p:ext>
            </p:extLst>
          </p:nvPr>
        </p:nvGraphicFramePr>
        <p:xfrm>
          <a:off x="300977" y="2274972"/>
          <a:ext cx="929607" cy="2397715"/>
        </p:xfrm>
        <a:graphic>
          <a:graphicData uri="http://schemas.openxmlformats.org/drawingml/2006/table">
            <a:tbl>
              <a:tblPr firstRow="1" bandRow="1">
                <a:tableStyleId>{5C22544A-7EE6-4342-B048-85BDC9FD1C3A}</a:tableStyleId>
              </a:tblPr>
              <a:tblGrid>
                <a:gridCol w="929607"/>
              </a:tblGrid>
              <a:tr h="326420">
                <a:tc>
                  <a:txBody>
                    <a:bodyPr/>
                    <a:lstStyle/>
                    <a:p>
                      <a:pPr algn="ctr"/>
                      <a:r>
                        <a:rPr lang="en-US" sz="1600" dirty="0" smtClean="0">
                          <a:latin typeface="Symbol" charset="2"/>
                          <a:cs typeface="Symbol" charset="2"/>
                        </a:rPr>
                        <a:t>l</a:t>
                      </a:r>
                      <a:r>
                        <a:rPr lang="en-US" sz="1600" dirty="0" smtClean="0"/>
                        <a:t> (µm)</a:t>
                      </a:r>
                      <a:endParaRPr lang="en-US" sz="1600" dirty="0"/>
                    </a:p>
                  </a:txBody>
                  <a:tcPr/>
                </a:tc>
              </a:tr>
              <a:tr h="345431">
                <a:tc>
                  <a:txBody>
                    <a:bodyPr/>
                    <a:lstStyle/>
                    <a:p>
                      <a:pPr algn="ctr"/>
                      <a:r>
                        <a:rPr lang="en-US" sz="1600" dirty="0" smtClean="0"/>
                        <a:t>443</a:t>
                      </a:r>
                      <a:endParaRPr lang="en-US" sz="1600" dirty="0"/>
                    </a:p>
                  </a:txBody>
                  <a:tcPr/>
                </a:tc>
              </a:tr>
              <a:tr h="345431">
                <a:tc>
                  <a:txBody>
                    <a:bodyPr/>
                    <a:lstStyle/>
                    <a:p>
                      <a:pPr algn="ctr"/>
                      <a:r>
                        <a:rPr lang="en-US" sz="1600" dirty="0" smtClean="0"/>
                        <a:t>551</a:t>
                      </a:r>
                      <a:endParaRPr lang="en-US" sz="1600" dirty="0"/>
                    </a:p>
                  </a:txBody>
                  <a:tcPr/>
                </a:tc>
              </a:tr>
              <a:tr h="345431">
                <a:tc>
                  <a:txBody>
                    <a:bodyPr/>
                    <a:lstStyle/>
                    <a:p>
                      <a:pPr algn="ctr"/>
                      <a:r>
                        <a:rPr lang="en-US" sz="1600" dirty="0" smtClean="0"/>
                        <a:t>680</a:t>
                      </a:r>
                      <a:endParaRPr lang="en-US" sz="1600" dirty="0"/>
                    </a:p>
                  </a:txBody>
                  <a:tcPr/>
                </a:tc>
              </a:tr>
              <a:tr h="345431">
                <a:tc>
                  <a:txBody>
                    <a:bodyPr/>
                    <a:lstStyle/>
                    <a:p>
                      <a:pPr algn="ctr"/>
                      <a:r>
                        <a:rPr lang="en-US" sz="1600" dirty="0" smtClean="0"/>
                        <a:t>688</a:t>
                      </a:r>
                      <a:endParaRPr lang="en-US" sz="1600" dirty="0"/>
                    </a:p>
                  </a:txBody>
                  <a:tcPr/>
                </a:tc>
              </a:tr>
              <a:tr h="345431">
                <a:tc>
                  <a:txBody>
                    <a:bodyPr/>
                    <a:lstStyle/>
                    <a:p>
                      <a:pPr algn="ctr"/>
                      <a:r>
                        <a:rPr lang="en-US" sz="1600" dirty="0" smtClean="0"/>
                        <a:t>764</a:t>
                      </a:r>
                      <a:endParaRPr lang="en-US" sz="1600" dirty="0"/>
                    </a:p>
                  </a:txBody>
                  <a:tcPr/>
                </a:tc>
              </a:tr>
              <a:tr h="280074">
                <a:tc>
                  <a:txBody>
                    <a:bodyPr/>
                    <a:lstStyle/>
                    <a:p>
                      <a:pPr algn="ctr"/>
                      <a:r>
                        <a:rPr lang="en-US" sz="1600" dirty="0" smtClean="0"/>
                        <a:t>780</a:t>
                      </a:r>
                      <a:endParaRPr lang="en-US" sz="1600" dirty="0"/>
                    </a:p>
                  </a:txBody>
                  <a:tcPr/>
                </a:tc>
              </a:tr>
            </a:tbl>
          </a:graphicData>
        </a:graphic>
      </p:graphicFrame>
    </p:spTree>
    <p:extLst>
      <p:ext uri="{BB962C8B-B14F-4D97-AF65-F5344CB8AC3E}">
        <p14:creationId xmlns:p14="http://schemas.microsoft.com/office/powerpoint/2010/main" val="5371313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00"/>
                </a:solidFill>
              </a:rPr>
              <a:t>EPIC Version 5 </a:t>
            </a:r>
            <a:r>
              <a:rPr lang="en-US" dirty="0" err="1" smtClean="0">
                <a:solidFill>
                  <a:srgbClr val="FFFF00"/>
                </a:solidFill>
              </a:rPr>
              <a:t>geolocation</a:t>
            </a:r>
            <a:r>
              <a:rPr lang="en-US" dirty="0" smtClean="0">
                <a:solidFill>
                  <a:srgbClr val="FFFF00"/>
                </a:solidFill>
              </a:rPr>
              <a:t> issues</a:t>
            </a:r>
            <a:endParaRPr lang="en-US" dirty="0">
              <a:solidFill>
                <a:srgbClr val="FFFF00"/>
              </a:solidFill>
            </a:endParaRPr>
          </a:p>
        </p:txBody>
      </p:sp>
    </p:spTree>
    <p:extLst>
      <p:ext uri="{BB962C8B-B14F-4D97-AF65-F5344CB8AC3E}">
        <p14:creationId xmlns:p14="http://schemas.microsoft.com/office/powerpoint/2010/main" val="41081570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Samples of version 5 navigation</a:t>
            </a:r>
            <a:endParaRPr lang="en-US" dirty="0">
              <a:solidFill>
                <a:srgbClr val="FFFF00"/>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Order of imagery in following slides:</a:t>
            </a:r>
          </a:p>
          <a:p>
            <a:r>
              <a:rPr lang="en-US" dirty="0" smtClean="0">
                <a:solidFill>
                  <a:schemeClr val="bg1"/>
                </a:solidFill>
              </a:rPr>
              <a:t>Close-ups of 443 nm, 551 nm, and 780 nm images of a coastline show quality of collocation between channels</a:t>
            </a:r>
          </a:p>
          <a:p>
            <a:r>
              <a:rPr lang="en-US" dirty="0" smtClean="0">
                <a:solidFill>
                  <a:schemeClr val="bg1"/>
                </a:solidFill>
              </a:rPr>
              <a:t>Two RGB images (w/o and w/ map) show overall geo-location of image</a:t>
            </a:r>
          </a:p>
          <a:p>
            <a:r>
              <a:rPr lang="en-US" dirty="0" smtClean="0">
                <a:solidFill>
                  <a:schemeClr val="bg1"/>
                </a:solidFill>
              </a:rPr>
              <a:t>Final image is map of pixel centers near the image centroid.  Ideally, pixel centers should line up as squares in this part of the image.</a:t>
            </a:r>
            <a:endParaRPr lang="en-US" dirty="0">
              <a:solidFill>
                <a:schemeClr val="bg1"/>
              </a:solidFill>
            </a:endParaRPr>
          </a:p>
        </p:txBody>
      </p:sp>
    </p:spTree>
    <p:extLst>
      <p:ext uri="{BB962C8B-B14F-4D97-AF65-F5344CB8AC3E}">
        <p14:creationId xmlns:p14="http://schemas.microsoft.com/office/powerpoint/2010/main" val="40110414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pic1a1b2006002_20152480730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pic>
        <p:nvPicPr>
          <p:cNvPr id="5" name="Picture 4" descr="epic1a1b2006002_20152480730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pic>
        <p:nvPicPr>
          <p:cNvPr id="6" name="Picture 5" descr="epic1a1b2006002_20152480730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pic>
        <p:nvPicPr>
          <p:cNvPr id="7" name="Picture 6" descr="epic1a1b2006002_20152480730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pic>
        <p:nvPicPr>
          <p:cNvPr id="8" name="Picture 7" descr="epic1a1b2006002_20152480730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pic>
        <p:nvPicPr>
          <p:cNvPr id="9" name="Picture 8" descr="epic1a1b2006002_20152480730f.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09747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c1a1b1008002_20160101252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3" name="TextBox 2"/>
          <p:cNvSpPr txBox="1"/>
          <p:nvPr/>
        </p:nvSpPr>
        <p:spPr>
          <a:xfrm>
            <a:off x="0" y="1541997"/>
            <a:ext cx="1524351" cy="646331"/>
          </a:xfrm>
          <a:prstGeom prst="rect">
            <a:avLst/>
          </a:prstGeom>
          <a:solidFill>
            <a:schemeClr val="bg1"/>
          </a:solidFill>
        </p:spPr>
        <p:txBody>
          <a:bodyPr wrap="none" rtlCol="0">
            <a:spAutoFit/>
          </a:bodyPr>
          <a:lstStyle/>
          <a:p>
            <a:r>
              <a:rPr lang="en-US" dirty="0" smtClean="0"/>
              <a:t>North-west</a:t>
            </a:r>
          </a:p>
          <a:p>
            <a:r>
              <a:rPr lang="en-US" dirty="0"/>
              <a:t>c</a:t>
            </a:r>
            <a:r>
              <a:rPr lang="en-US" dirty="0" smtClean="0"/>
              <a:t>oast of Africa</a:t>
            </a:r>
            <a:endParaRPr lang="en-US" dirty="0"/>
          </a:p>
        </p:txBody>
      </p:sp>
      <p:pic>
        <p:nvPicPr>
          <p:cNvPr id="4" name="Picture 3" descr="epic1a1b1008002_20160101252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pic>
        <p:nvPicPr>
          <p:cNvPr id="5" name="Picture 4" descr="epic1a1b1008002_20160101252c.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pic>
        <p:nvPicPr>
          <p:cNvPr id="6" name="Picture 5" descr="epic1a1b1008002_20160101252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pic>
        <p:nvPicPr>
          <p:cNvPr id="7" name="Picture 6" descr="epic1a1b1008002_20160101252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pic>
        <p:nvPicPr>
          <p:cNvPr id="8" name="Picture 7" descr="epic1a1b1008002_20160101252f.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3000" y="-36987"/>
            <a:ext cx="6858000" cy="6858000"/>
          </a:xfrm>
          <a:prstGeom prst="rect">
            <a:avLst/>
          </a:prstGeom>
        </p:spPr>
      </p:pic>
    </p:spTree>
    <p:extLst>
      <p:ext uri="{BB962C8B-B14F-4D97-AF65-F5344CB8AC3E}">
        <p14:creationId xmlns:p14="http://schemas.microsoft.com/office/powerpoint/2010/main" val="3517148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8464</TotalTime>
  <Words>1871</Words>
  <Application>Microsoft Macintosh PowerPoint</Application>
  <PresentationFormat>On-screen Show (4:3)</PresentationFormat>
  <Paragraphs>426</Paragraphs>
  <Slides>40</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3" baseType="lpstr">
      <vt:lpstr>Office Theme</vt:lpstr>
      <vt:lpstr>Equation</vt:lpstr>
      <vt:lpstr>Worksheet</vt:lpstr>
      <vt:lpstr>PowerPoint Presentation</vt:lpstr>
      <vt:lpstr>PowerPoint Presentation</vt:lpstr>
      <vt:lpstr>PowerPoint Presentation</vt:lpstr>
      <vt:lpstr>PowerPoint Presentation</vt:lpstr>
      <vt:lpstr>PowerPoint Presentation</vt:lpstr>
      <vt:lpstr>EPIC Version 5 geolocation issues</vt:lpstr>
      <vt:lpstr>Samples of version 5 navigation</vt:lpstr>
      <vt:lpstr>PowerPoint Presentation</vt:lpstr>
      <vt:lpstr>PowerPoint Presentation</vt:lpstr>
      <vt:lpstr>Version 5 has changed how pixels are represented at edge of Earth’s disk</vt:lpstr>
      <vt:lpstr>Version 4</vt:lpstr>
      <vt:lpstr>Summary</vt:lpstr>
      <vt:lpstr>Scene ID &amp; Radiance Weighting </vt:lpstr>
      <vt:lpstr>PowerPoint Presentation</vt:lpstr>
      <vt:lpstr>Global GEO/LEO composite data available on 5-km grid</vt:lpstr>
      <vt:lpstr>Producing Global Multi-Sensor Composites</vt:lpstr>
      <vt:lpstr>Relative time of satellite scans to reference (EPIC image time)</vt:lpstr>
      <vt:lpstr>Satellite radiance/BT and cloud properties</vt:lpstr>
      <vt:lpstr>Producing EPIC Composites</vt:lpstr>
      <vt:lpstr>Producing EPIC Composites</vt:lpstr>
      <vt:lpstr>PowerPoint Presentation</vt:lpstr>
      <vt:lpstr>EPIC RGB, 00:49 UTC, 5 Sept 2015</vt:lpstr>
      <vt:lpstr>EPIC Composite: Cloud Effective Height 00:49 UTC, 5 Sept 2015</vt:lpstr>
      <vt:lpstr>EPIC Composite: Cloud Optical Depth 00:49 UTC, 5 Sept 2015</vt:lpstr>
      <vt:lpstr>Cloud Optical Depth (10 Jan 2016)</vt:lpstr>
      <vt:lpstr>PowerPoint Presentation</vt:lpstr>
      <vt:lpstr>PowerPoint Presentation</vt:lpstr>
      <vt:lpstr>PowerPoint Presentation</vt:lpstr>
      <vt:lpstr>PowerPoint Presentation</vt:lpstr>
      <vt:lpstr>EPIC RGB Image 00:41 UTC 5 September 2015 </vt:lpstr>
      <vt:lpstr>EPIC-view composites are derived from global composites using PSF weighting</vt:lpstr>
      <vt:lpstr>EPIC-view composite – LW flux</vt:lpstr>
      <vt:lpstr>Shortwave flux from DSCOVR</vt:lpstr>
      <vt:lpstr>Longwave flux from DSCOVR</vt:lpstr>
      <vt:lpstr>Angles and clouds for 2015.248.1047</vt:lpstr>
      <vt:lpstr>ADMs, 2015.248.1049</vt:lpstr>
      <vt:lpstr>Clouds and ADMs: 2015.327.1619</vt:lpstr>
      <vt:lpstr>PowerPoint Presentation</vt:lpstr>
      <vt:lpstr>PowerPoint Presentation</vt:lpstr>
      <vt:lpstr>PowerPoint Presentation</vt:lpstr>
    </vt:vector>
  </TitlesOfParts>
  <Company>LaRC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Minnis</dc:creator>
  <cp:lastModifiedBy>Alexander Marshak</cp:lastModifiedBy>
  <cp:revision>170</cp:revision>
  <dcterms:created xsi:type="dcterms:W3CDTF">2014-10-30T18:55:33Z</dcterms:created>
  <dcterms:modified xsi:type="dcterms:W3CDTF">2016-11-01T15:06:29Z</dcterms:modified>
</cp:coreProperties>
</file>