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75" r:id="rId2"/>
    <p:sldId id="276" r:id="rId3"/>
    <p:sldId id="278" r:id="rId4"/>
    <p:sldId id="279" r:id="rId5"/>
    <p:sldId id="284" r:id="rId6"/>
    <p:sldId id="298" r:id="rId7"/>
    <p:sldId id="299" r:id="rId8"/>
    <p:sldId id="296" r:id="rId9"/>
    <p:sldId id="297" r:id="rId10"/>
    <p:sldId id="281" r:id="rId11"/>
    <p:sldId id="282" r:id="rId12"/>
    <p:sldId id="283" r:id="rId13"/>
    <p:sldId id="268" r:id="rId14"/>
    <p:sldId id="270" r:id="rId15"/>
    <p:sldId id="257" r:id="rId16"/>
    <p:sldId id="269" r:id="rId17"/>
    <p:sldId id="261" r:id="rId18"/>
    <p:sldId id="262" r:id="rId19"/>
    <p:sldId id="263" r:id="rId20"/>
    <p:sldId id="265" r:id="rId21"/>
    <p:sldId id="277" r:id="rId22"/>
    <p:sldId id="267" r:id="rId23"/>
    <p:sldId id="272" r:id="rId24"/>
    <p:sldId id="295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73" r:id="rId34"/>
    <p:sldId id="260" r:id="rId35"/>
    <p:sldId id="264" r:id="rId36"/>
    <p:sldId id="266" r:id="rId37"/>
    <p:sldId id="28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23BCA-C368-504C-96D6-BC67F9A49AB5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D4F57-BCA6-9A42-8B36-3B517B957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6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FBD2F01-28CE-D244-BEE7-3E244A475131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en-US">
              <a:cs typeface="Tahom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D5BE300-EDA4-3B48-9810-16546FC9FB25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92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en-US">
              <a:cs typeface="Tahom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DBF1047-81D4-4747-9334-9E2D4F785CF9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1024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en-US">
              <a:cs typeface="Tahom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68C4A92-63C6-A74B-A908-3F18F1582F43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en-US">
              <a:cs typeface="Tahom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7604A6E-B898-FA46-AC88-E63DE9F2CB8C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en-US">
              <a:cs typeface="Tahom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EE267B4-AA65-FE46-A3AB-FBA5E8815DC4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en-US">
              <a:cs typeface="Tahom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7BF3334-1162-9F4F-8011-C09CB7FFD93E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en-US">
              <a:cs typeface="Tahom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6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3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8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17838-1738-3845-AF60-5220054A7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2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3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55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9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4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2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11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BB5EA-7CAE-394F-BCE6-85B851F79A60}" type="datetimeFigureOut">
              <a:rPr lang="en-US" smtClean="0"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48E36-DDBC-7C4F-BF24-C6A00735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7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gif"/><Relationship Id="rId5" Type="http://schemas.openxmlformats.org/officeDocument/2006/relationships/image" Target="../media/image18.gif"/><Relationship Id="rId6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5-19 at 4.08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08" y="4711700"/>
            <a:ext cx="2157791" cy="2142108"/>
          </a:xfrm>
          <a:prstGeom prst="rect">
            <a:avLst/>
          </a:prstGeom>
        </p:spPr>
      </p:pic>
      <p:pic>
        <p:nvPicPr>
          <p:cNvPr id="5" name="Picture 4" descr="RayleighCorrected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t="20371" r="23703" b="29117"/>
          <a:stretch/>
        </p:blipFill>
        <p:spPr>
          <a:xfrm>
            <a:off x="3073400" y="1016000"/>
            <a:ext cx="3017520" cy="3401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1014" y="437665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EPIC 10:56 UTC</a:t>
            </a:r>
            <a:endParaRPr lang="en-US" dirty="0"/>
          </a:p>
        </p:txBody>
      </p:sp>
      <p:pic>
        <p:nvPicPr>
          <p:cNvPr id="2" name="Picture 1" descr="Screen Shot 2016-04-06 at 8.50.13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8"/>
          <a:stretch/>
        </p:blipFill>
        <p:spPr>
          <a:xfrm>
            <a:off x="6083300" y="1016004"/>
            <a:ext cx="3063240" cy="3416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0426" y="4567150"/>
            <a:ext cx="302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MODIS Aqua</a:t>
            </a:r>
          </a:p>
          <a:p>
            <a:pPr algn="ctr"/>
            <a:r>
              <a:rPr lang="en-US" dirty="0" smtClean="0"/>
              <a:t>13:</a:t>
            </a:r>
            <a:r>
              <a:rPr lang="en-US" dirty="0"/>
              <a:t>30 equatorial crossing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47930" y="264636"/>
            <a:ext cx="7158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MODIS/</a:t>
            </a:r>
            <a:r>
              <a:rPr lang="en-US" sz="2800" b="1" dirty="0" err="1" smtClean="0">
                <a:latin typeface="Comic Sans MS"/>
                <a:cs typeface="Comic Sans MS"/>
              </a:rPr>
              <a:t>Terra&amp;Aqua</a:t>
            </a:r>
            <a:r>
              <a:rPr lang="en-US" sz="2800" b="1" dirty="0" smtClean="0">
                <a:latin typeface="Comic Sans MS"/>
                <a:cs typeface="Comic Sans MS"/>
              </a:rPr>
              <a:t> and EPIC/DSCOVR</a:t>
            </a:r>
            <a:endParaRPr lang="en-US" sz="2800" b="1" dirty="0">
              <a:latin typeface="Comic Sans MS"/>
              <a:cs typeface="Comic Sans MS"/>
            </a:endParaRPr>
          </a:p>
        </p:txBody>
      </p:sp>
      <p:pic>
        <p:nvPicPr>
          <p:cNvPr id="9" name="Picture 8" descr="Screen Shot 2016-04-06 at 8.44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6003"/>
            <a:ext cx="3127248" cy="33849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133" y="4458932"/>
            <a:ext cx="302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MODIS Terra</a:t>
            </a:r>
          </a:p>
          <a:p>
            <a:pPr algn="ctr"/>
            <a:r>
              <a:rPr lang="en-US" dirty="0" smtClean="0"/>
              <a:t>10:</a:t>
            </a:r>
            <a:r>
              <a:rPr lang="en-US" dirty="0"/>
              <a:t>30 equatorial crossing </a:t>
            </a:r>
            <a:r>
              <a:rPr lang="en-US" dirty="0" smtClean="0"/>
              <a:t>time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976768" y="1997243"/>
            <a:ext cx="3939969" cy="957178"/>
            <a:chOff x="4976768" y="1997243"/>
            <a:chExt cx="3939969" cy="957178"/>
          </a:xfrm>
        </p:grpSpPr>
        <p:sp>
          <p:nvSpPr>
            <p:cNvPr id="4" name="Rectangle 3"/>
            <p:cNvSpPr/>
            <p:nvPr/>
          </p:nvSpPr>
          <p:spPr>
            <a:xfrm>
              <a:off x="8021053" y="2018632"/>
              <a:ext cx="895684" cy="93578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76768" y="1997243"/>
              <a:ext cx="895684" cy="93578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994435" y="1997039"/>
            <a:ext cx="895684" cy="93578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89413" y="2018632"/>
            <a:ext cx="895684" cy="93578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71877" y="1975650"/>
            <a:ext cx="3939969" cy="957178"/>
            <a:chOff x="4976768" y="1997243"/>
            <a:chExt cx="3939969" cy="957178"/>
          </a:xfrm>
        </p:grpSpPr>
        <p:sp>
          <p:nvSpPr>
            <p:cNvPr id="21" name="Rectangle 20"/>
            <p:cNvSpPr/>
            <p:nvPr/>
          </p:nvSpPr>
          <p:spPr>
            <a:xfrm>
              <a:off x="8021053" y="2018632"/>
              <a:ext cx="895684" cy="93578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76768" y="1997243"/>
              <a:ext cx="895684" cy="93578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543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900" y="241300"/>
            <a:ext cx="872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NDVI (Normalized Difference Vegetation Index)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3900" y="24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900" y="5456242"/>
            <a:ext cx="881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</a:t>
            </a:r>
            <a:r>
              <a:rPr lang="en-US" sz="2000" dirty="0">
                <a:latin typeface="Comic Sans MS"/>
                <a:cs typeface="Comic Sans MS"/>
              </a:rPr>
              <a:t>use of the O2 B-band instead of the ‘red’ channel mitigates the effect of atmosphere on remote sensing of surface reflectance because O2 reduces contribution from the radiation scattered by the atmosphere.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00" y="927268"/>
            <a:ext cx="881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EPIC NDVI is defined as the difference between NIR and ‘red’ channels normalized to their sum </a:t>
            </a:r>
          </a:p>
        </p:txBody>
      </p:sp>
      <p:pic>
        <p:nvPicPr>
          <p:cNvPr id="7" name="Picture 6" descr="RayleighCorrecte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" y="1981768"/>
            <a:ext cx="2844346" cy="284434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77169" y="1988490"/>
            <a:ext cx="3166727" cy="2838825"/>
            <a:chOff x="3077169" y="1752401"/>
            <a:chExt cx="3166727" cy="2838825"/>
          </a:xfrm>
        </p:grpSpPr>
        <p:pic>
          <p:nvPicPr>
            <p:cNvPr id="8" name="Picture 7" descr="NDVI680CM_0_to_7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5" t="7504" r="13281" b="10476"/>
            <a:stretch/>
          </p:blipFill>
          <p:spPr>
            <a:xfrm>
              <a:off x="3077169" y="1752401"/>
              <a:ext cx="3166727" cy="283511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77169" y="4037228"/>
              <a:ext cx="104200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NDVI </a:t>
              </a:r>
            </a:p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780&amp;680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60178" y="1972207"/>
            <a:ext cx="2857380" cy="2848371"/>
            <a:chOff x="6260178" y="1736118"/>
            <a:chExt cx="2857380" cy="2848371"/>
          </a:xfrm>
        </p:grpSpPr>
        <p:pic>
          <p:nvPicPr>
            <p:cNvPr id="10" name="Picture 9" descr="NDVI688CM_0_to_74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5" t="7156" r="18526" b="10795"/>
            <a:stretch/>
          </p:blipFill>
          <p:spPr>
            <a:xfrm>
              <a:off x="6260178" y="1736118"/>
              <a:ext cx="2857380" cy="28483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260178" y="4027527"/>
              <a:ext cx="104200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NDVI </a:t>
              </a:r>
            </a:p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780&amp;688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32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latin typeface="+mn-lt"/>
              </a:rPr>
              <a:t>Leaf albedo and NDVI</a:t>
            </a:r>
            <a:r>
              <a:rPr lang="en-US" altLang="zh-CN" sz="2800" cap="none" dirty="0" smtClean="0">
                <a:latin typeface="+mn-lt"/>
              </a:rPr>
              <a:t>s</a:t>
            </a:r>
            <a:endParaRPr lang="zh-CN" altLang="en-US" sz="2800" dirty="0"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A22D3-0C0B-47F3-9F72-A9D1E5D76320}" type="slidenum">
              <a:rPr lang="zh-CN" altLang="en-US" smtClean="0"/>
              <a:t>11</a:t>
            </a:fld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00788" y="681755"/>
            <a:ext cx="7585092" cy="3342318"/>
            <a:chOff x="654541" y="3635931"/>
            <a:chExt cx="7585092" cy="3342318"/>
          </a:xfrm>
        </p:grpSpPr>
        <p:grpSp>
          <p:nvGrpSpPr>
            <p:cNvPr id="10" name="组合 9"/>
            <p:cNvGrpSpPr/>
            <p:nvPr/>
          </p:nvGrpSpPr>
          <p:grpSpPr>
            <a:xfrm>
              <a:off x="654541" y="3736749"/>
              <a:ext cx="7585092" cy="3241500"/>
              <a:chOff x="654541" y="3736749"/>
              <a:chExt cx="7585092" cy="324150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541" y="3738249"/>
                <a:ext cx="4320000" cy="324000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9633" y="3736749"/>
                <a:ext cx="4320000" cy="3240000"/>
              </a:xfrm>
              <a:prstGeom prst="rect">
                <a:avLst/>
              </a:prstGeom>
            </p:spPr>
          </p:pic>
        </p:grpSp>
        <p:sp>
          <p:nvSpPr>
            <p:cNvPr id="11" name="矩形 10"/>
            <p:cNvSpPr/>
            <p:nvPr/>
          </p:nvSpPr>
          <p:spPr>
            <a:xfrm>
              <a:off x="4617816" y="3681562"/>
              <a:ext cx="325068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>
              <a:spAutoFit/>
            </a:bodyPr>
            <a:lstStyle/>
            <a:p>
              <a:r>
                <a:rPr lang="en-US" altLang="zh-CN" b="1" dirty="0" smtClean="0"/>
                <a:t>False Color W(688-551-680)</a:t>
              </a:r>
              <a:endParaRPr lang="zh-CN" altLang="en-US" b="1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510028" y="3635931"/>
              <a:ext cx="28106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b="1" dirty="0" smtClean="0"/>
                <a:t>True Color(680-551-443)</a:t>
              </a:r>
              <a:endParaRPr lang="zh-CN" altLang="en-US" b="1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34356" y="3661896"/>
            <a:ext cx="7251524" cy="3290447"/>
            <a:chOff x="1000125" y="621153"/>
            <a:chExt cx="7251524" cy="3290447"/>
          </a:xfrm>
        </p:grpSpPr>
        <p:grpSp>
          <p:nvGrpSpPr>
            <p:cNvPr id="7" name="组合 6"/>
            <p:cNvGrpSpPr/>
            <p:nvPr/>
          </p:nvGrpSpPr>
          <p:grpSpPr>
            <a:xfrm>
              <a:off x="1000125" y="673100"/>
              <a:ext cx="7251524" cy="3238500"/>
              <a:chOff x="-666750" y="923925"/>
              <a:chExt cx="9368970" cy="400050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6750" y="923925"/>
                <a:ext cx="5334000" cy="4000500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8221" y="923925"/>
                <a:ext cx="5333999" cy="4000500"/>
              </a:xfrm>
              <a:prstGeom prst="rect">
                <a:avLst/>
              </a:prstGeom>
            </p:spPr>
          </p:pic>
        </p:grpSp>
        <p:sp>
          <p:nvSpPr>
            <p:cNvPr id="13" name="矩形 12"/>
            <p:cNvSpPr/>
            <p:nvPr/>
          </p:nvSpPr>
          <p:spPr>
            <a:xfrm>
              <a:off x="5128608" y="621153"/>
              <a:ext cx="18314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b="1" dirty="0" smtClean="0"/>
                <a:t>NDVI(780,688)</a:t>
              </a:r>
              <a:endParaRPr lang="zh-CN" altLang="en-US" b="1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1960362" y="664131"/>
              <a:ext cx="18314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b="1" dirty="0" smtClean="0"/>
                <a:t>NDVI(780,680)</a:t>
              </a:r>
              <a:endParaRPr lang="zh-CN" altLang="en-US" b="1" dirty="0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13" y="1004385"/>
            <a:ext cx="1921431" cy="5366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54246" y="2565083"/>
            <a:ext cx="14916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Courtesy of </a:t>
            </a:r>
            <a:endParaRPr lang="en-US" sz="1600" i="1" dirty="0" smtClean="0"/>
          </a:p>
          <a:p>
            <a:r>
              <a:rPr lang="en-US" sz="1600" i="1" dirty="0" smtClean="0"/>
              <a:t>Yuri </a:t>
            </a:r>
            <a:r>
              <a:rPr lang="en-US" sz="1600" i="1" dirty="0" err="1" smtClean="0"/>
              <a:t>Knyazikhin</a:t>
            </a:r>
            <a:endParaRPr lang="en-US" sz="16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846411" y="96979"/>
            <a:ext cx="73394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South America: dry season (Sep. 23, 2015)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3481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90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9987" y="218866"/>
            <a:ext cx="821042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/>
                <a:cs typeface="Comic Sans MS"/>
              </a:rPr>
              <a:t>Specular reflection </a:t>
            </a:r>
            <a:endParaRPr lang="en-US" sz="4000" b="1" dirty="0" smtClean="0">
              <a:latin typeface="Comic Sans MS"/>
              <a:cs typeface="Comic Sans MS"/>
            </a:endParaRPr>
          </a:p>
          <a:p>
            <a:pPr algn="ctr"/>
            <a:r>
              <a:rPr lang="en-US" sz="4000" b="1" dirty="0" smtClean="0">
                <a:latin typeface="Comic Sans MS"/>
                <a:cs typeface="Comic Sans MS"/>
              </a:rPr>
              <a:t>from horizontally oriented </a:t>
            </a:r>
            <a:r>
              <a:rPr lang="en-US" sz="4000" b="1" dirty="0">
                <a:latin typeface="Comic Sans MS"/>
                <a:cs typeface="Comic Sans MS"/>
              </a:rPr>
              <a:t>ice crystals </a:t>
            </a:r>
            <a:endParaRPr lang="en-US" sz="4000" b="1" dirty="0" smtClean="0">
              <a:latin typeface="Comic Sans MS"/>
              <a:cs typeface="Comic Sans MS"/>
            </a:endParaRPr>
          </a:p>
          <a:p>
            <a:pPr algn="ctr"/>
            <a:r>
              <a:rPr lang="en-US" sz="4000" b="1" dirty="0" smtClean="0">
                <a:latin typeface="Comic Sans MS"/>
                <a:cs typeface="Comic Sans MS"/>
              </a:rPr>
              <a:t>in EPIC </a:t>
            </a:r>
            <a:r>
              <a:rPr lang="en-US" sz="4000" b="1" dirty="0">
                <a:latin typeface="Comic Sans MS"/>
                <a:cs typeface="Comic Sans MS"/>
              </a:rPr>
              <a:t>observations over </a:t>
            </a:r>
            <a:r>
              <a:rPr lang="en-US" sz="4000" b="1" dirty="0" smtClean="0">
                <a:latin typeface="Comic Sans MS"/>
                <a:cs typeface="Comic Sans MS"/>
              </a:rPr>
              <a:t>land</a:t>
            </a:r>
          </a:p>
          <a:p>
            <a:pPr algn="ctr"/>
            <a:endParaRPr lang="en-US" sz="4000" b="1" dirty="0">
              <a:latin typeface="Comic Sans MS"/>
              <a:cs typeface="Comic Sans MS"/>
            </a:endParaRP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Alexander </a:t>
            </a:r>
            <a:r>
              <a:rPr lang="en-US" sz="2000" dirty="0" smtClean="0">
                <a:latin typeface="Comic Sans MS"/>
                <a:cs typeface="Comic Sans MS"/>
              </a:rPr>
              <a:t>Marshak (GSFC) </a:t>
            </a:r>
            <a:r>
              <a:rPr lang="en-US" sz="2000" dirty="0" smtClean="0">
                <a:latin typeface="Comic Sans MS"/>
                <a:cs typeface="Comic Sans MS"/>
              </a:rPr>
              <a:t>and </a:t>
            </a:r>
            <a:r>
              <a:rPr lang="en-US" sz="2000" dirty="0" err="1" smtClean="0">
                <a:latin typeface="Comic Sans MS"/>
                <a:cs typeface="Comic Sans MS"/>
              </a:rPr>
              <a:t>Tamás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Várnai</a:t>
            </a:r>
            <a:r>
              <a:rPr lang="en-US" sz="2000" dirty="0" smtClean="0">
                <a:latin typeface="Comic Sans MS"/>
                <a:cs typeface="Comic Sans MS"/>
              </a:rPr>
              <a:t> (UMBC)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4" name="Picture 3" descr="RGB_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72" y="3819852"/>
            <a:ext cx="4797743" cy="293605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300958" y="5030549"/>
            <a:ext cx="587037" cy="527193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1137" y="6091975"/>
            <a:ext cx="190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2015-10-28 09:41</a:t>
            </a:r>
          </a:p>
        </p:txBody>
      </p:sp>
    </p:spTree>
    <p:extLst>
      <p:ext uri="{BB962C8B-B14F-4D97-AF65-F5344CB8AC3E}">
        <p14:creationId xmlns:p14="http://schemas.microsoft.com/office/powerpoint/2010/main" val="3655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6321" y="985692"/>
            <a:ext cx="8210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omic Sans MS"/>
                <a:cs typeface="Comic Sans MS"/>
              </a:rPr>
              <a:t>Examples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623" y="2122150"/>
            <a:ext cx="85120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latin typeface="Comic Sans MS"/>
                <a:cs typeface="Comic Sans MS"/>
              </a:rPr>
              <a:t>EPIC images </a:t>
            </a:r>
            <a:r>
              <a:rPr lang="en-US" sz="2400" dirty="0">
                <a:latin typeface="Comic Sans MS"/>
                <a:cs typeface="Comic Sans MS"/>
              </a:rPr>
              <a:t>often reveal bright colorful spots near the center of the </a:t>
            </a:r>
            <a:r>
              <a:rPr lang="en-US" sz="2400" dirty="0" smtClean="0">
                <a:latin typeface="Comic Sans MS"/>
                <a:cs typeface="Comic Sans MS"/>
              </a:rPr>
              <a:t>images.</a:t>
            </a:r>
          </a:p>
          <a:p>
            <a:r>
              <a:rPr lang="en-US" sz="2400" dirty="0" smtClean="0">
                <a:latin typeface="Comic Sans MS"/>
                <a:cs typeface="Comic Sans MS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Comic Sans MS"/>
                <a:cs typeface="Comic Sans MS"/>
              </a:rPr>
              <a:t>The spots are of different colors because of a </a:t>
            </a:r>
            <a:r>
              <a:rPr lang="en-US" sz="2400" dirty="0">
                <a:latin typeface="Comic Sans MS"/>
                <a:cs typeface="Comic Sans MS"/>
              </a:rPr>
              <a:t>time lag between the images for </a:t>
            </a:r>
            <a:r>
              <a:rPr lang="en-US" sz="2400" dirty="0" smtClean="0">
                <a:latin typeface="Comic Sans MS"/>
                <a:cs typeface="Comic Sans MS"/>
              </a:rPr>
              <a:t>dif. </a:t>
            </a:r>
            <a:r>
              <a:rPr lang="en-US" sz="2400" dirty="0">
                <a:latin typeface="Comic Sans MS"/>
                <a:cs typeface="Comic Sans MS"/>
              </a:rPr>
              <a:t>wavelengths: </a:t>
            </a:r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dirty="0" smtClean="0">
                <a:latin typeface="Comic Sans MS"/>
                <a:cs typeface="Comic Sans MS"/>
              </a:rPr>
              <a:t>		</a:t>
            </a:r>
            <a:r>
              <a:rPr lang="en-US" sz="2400" dirty="0">
                <a:latin typeface="Comic Sans MS"/>
                <a:cs typeface="Comic Sans MS"/>
              </a:rPr>
              <a:t>- ~3 min dif. between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blue</a:t>
            </a:r>
            <a:r>
              <a:rPr lang="en-US" sz="2400" dirty="0">
                <a:latin typeface="Comic Sans MS"/>
                <a:cs typeface="Comic Sans MS"/>
              </a:rPr>
              <a:t> and </a:t>
            </a:r>
            <a:r>
              <a:rPr lang="en-US" sz="2400" dirty="0">
                <a:solidFill>
                  <a:srgbClr val="008000"/>
                </a:solidFill>
                <a:latin typeface="Comic Sans MS"/>
                <a:cs typeface="Comic Sans MS"/>
              </a:rPr>
              <a:t>green</a:t>
            </a:r>
            <a:r>
              <a:rPr lang="en-US" sz="2400" dirty="0">
                <a:latin typeface="Comic Sans MS"/>
                <a:cs typeface="Comic Sans MS"/>
              </a:rPr>
              <a:t>, </a:t>
            </a:r>
          </a:p>
          <a:p>
            <a:r>
              <a:rPr lang="en-US" sz="2400" dirty="0" smtClean="0">
                <a:latin typeface="Comic Sans MS"/>
                <a:cs typeface="Comic Sans MS"/>
              </a:rPr>
              <a:t>		- ~4 </a:t>
            </a:r>
            <a:r>
              <a:rPr lang="en-US" sz="2400" dirty="0">
                <a:latin typeface="Comic Sans MS"/>
                <a:cs typeface="Comic Sans MS"/>
              </a:rPr>
              <a:t>min dif. between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blue</a:t>
            </a:r>
            <a:r>
              <a:rPr lang="en-US" sz="2400" dirty="0">
                <a:latin typeface="Comic Sans MS"/>
                <a:cs typeface="Comic Sans MS"/>
              </a:rPr>
              <a:t> and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red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	</a:t>
            </a:r>
            <a:r>
              <a:rPr lang="en-US" sz="2400" dirty="0" smtClean="0">
                <a:latin typeface="Comic Sans MS"/>
                <a:cs typeface="Comic Sans MS"/>
              </a:rPr>
              <a:t>	- 54 </a:t>
            </a:r>
            <a:r>
              <a:rPr lang="en-US" sz="2400" dirty="0">
                <a:latin typeface="Comic Sans MS"/>
                <a:cs typeface="Comic Sans MS"/>
              </a:rPr>
              <a:t>s </a:t>
            </a:r>
            <a:r>
              <a:rPr lang="en-US" sz="2400" dirty="0" smtClean="0">
                <a:latin typeface="Comic Sans MS"/>
                <a:cs typeface="Comic Sans MS"/>
              </a:rPr>
              <a:t>dif. between </a:t>
            </a:r>
            <a:r>
              <a:rPr lang="en-US" sz="2400" dirty="0">
                <a:solidFill>
                  <a:srgbClr val="008000"/>
                </a:solidFill>
                <a:latin typeface="Comic Sans MS"/>
                <a:cs typeface="Comic Sans MS"/>
              </a:rPr>
              <a:t>green</a:t>
            </a:r>
            <a:r>
              <a:rPr lang="en-US" sz="2400" dirty="0">
                <a:latin typeface="Comic Sans MS"/>
                <a:cs typeface="Comic Sans MS"/>
              </a:rPr>
              <a:t> and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red</a:t>
            </a:r>
            <a:r>
              <a:rPr lang="en-US" sz="2400" dirty="0" smtClean="0">
                <a:latin typeface="Comic Sans MS"/>
                <a:cs typeface="Comic Sans MS"/>
              </a:rPr>
              <a:t>. 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6459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pic_1b_20160317094607_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11948" r="10114" b="12033"/>
          <a:stretch/>
        </p:blipFill>
        <p:spPr>
          <a:xfrm>
            <a:off x="111640" y="139572"/>
            <a:ext cx="4179506" cy="4114795"/>
          </a:xfrm>
          <a:prstGeom prst="rect">
            <a:avLst/>
          </a:prstGeom>
        </p:spPr>
      </p:pic>
      <p:pic>
        <p:nvPicPr>
          <p:cNvPr id="5" name="Picture 4" descr="Screen Shot 2016-09-12 at 1.06.5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540"/>
          <a:stretch/>
        </p:blipFill>
        <p:spPr>
          <a:xfrm>
            <a:off x="841985" y="4254367"/>
            <a:ext cx="2297886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10" y="82663"/>
            <a:ext cx="182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20160317094607</a:t>
            </a:r>
            <a:endParaRPr lang="en-US" dirty="0"/>
          </a:p>
        </p:txBody>
      </p:sp>
      <p:pic>
        <p:nvPicPr>
          <p:cNvPr id="2" name="Picture 1" descr="epic_1b_20151028094609_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t="8955" r="8191" b="8827"/>
          <a:stretch/>
        </p:blipFill>
        <p:spPr>
          <a:xfrm>
            <a:off x="4772603" y="139567"/>
            <a:ext cx="4165195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1050" y="163076"/>
            <a:ext cx="182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20151028094609</a:t>
            </a:r>
            <a:endParaRPr lang="en-US" dirty="0"/>
          </a:p>
        </p:txBody>
      </p:sp>
      <p:pic>
        <p:nvPicPr>
          <p:cNvPr id="3" name="Picture 2" descr="Screen Shot 2016-09-12 at 1.18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80" y="4254367"/>
            <a:ext cx="2280608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2880" y="5940047"/>
            <a:ext cx="182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20151028094609</a:t>
            </a:r>
          </a:p>
          <a:p>
            <a:pPr algn="ctr"/>
            <a:r>
              <a:rPr lang="fi-FI" dirty="0" err="1" smtClean="0">
                <a:solidFill>
                  <a:schemeClr val="bg1"/>
                </a:solidFill>
              </a:rPr>
              <a:t>zoom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1985" y="5938920"/>
            <a:ext cx="182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2016031709460</a:t>
            </a:r>
            <a:r>
              <a:rPr lang="fi-FI" dirty="0">
                <a:solidFill>
                  <a:schemeClr val="bg1"/>
                </a:solidFill>
              </a:rPr>
              <a:t>7</a:t>
            </a:r>
            <a:endParaRPr lang="fi-FI" dirty="0" smtClean="0">
              <a:solidFill>
                <a:schemeClr val="bg1"/>
              </a:solidFill>
            </a:endParaRPr>
          </a:p>
          <a:p>
            <a:pPr algn="ctr"/>
            <a:r>
              <a:rPr lang="fi-FI" dirty="0" err="1" smtClean="0">
                <a:solidFill>
                  <a:schemeClr val="bg1"/>
                </a:solidFill>
              </a:rPr>
              <a:t>zoom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56505" y="1936750"/>
            <a:ext cx="355861" cy="3397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69099" y="2105026"/>
            <a:ext cx="403225" cy="4127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4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zoom_correc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70" y="4353229"/>
            <a:ext cx="2244679" cy="2140833"/>
          </a:xfrm>
          <a:prstGeom prst="rect">
            <a:avLst/>
          </a:prstGeom>
        </p:spPr>
      </p:pic>
      <p:pic>
        <p:nvPicPr>
          <p:cNvPr id="11" name="Picture 10" descr="epic_1b_20160317094607_00AtmCor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11782" r="10978" b="10890"/>
          <a:stretch/>
        </p:blipFill>
        <p:spPr>
          <a:xfrm>
            <a:off x="4864715" y="238429"/>
            <a:ext cx="4152081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4715" y="142573"/>
            <a:ext cx="182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20160317094607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55890" y="6094686"/>
            <a:ext cx="182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2016031709460</a:t>
            </a:r>
            <a:r>
              <a:rPr lang="fi-FI" dirty="0" smtClean="0">
                <a:solidFill>
                  <a:schemeClr val="bg1"/>
                </a:solidFill>
              </a:rPr>
              <a:t>9</a:t>
            </a:r>
          </a:p>
          <a:p>
            <a:pPr algn="ctr"/>
            <a:r>
              <a:rPr lang="fi-FI" dirty="0" err="1" smtClean="0">
                <a:solidFill>
                  <a:schemeClr val="bg1"/>
                </a:solidFill>
              </a:rPr>
              <a:t>zoom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70410" y="1996660"/>
            <a:ext cx="355861" cy="3397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epic_1b_20160317094607_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11948" r="10114" b="12033"/>
          <a:stretch/>
        </p:blipFill>
        <p:spPr>
          <a:xfrm>
            <a:off x="111640" y="139572"/>
            <a:ext cx="4179506" cy="4114795"/>
          </a:xfrm>
          <a:prstGeom prst="rect">
            <a:avLst/>
          </a:prstGeom>
        </p:spPr>
      </p:pic>
      <p:pic>
        <p:nvPicPr>
          <p:cNvPr id="19" name="Picture 18" descr="Screen Shot 2016-09-12 at 1.06.53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540"/>
          <a:stretch/>
        </p:blipFill>
        <p:spPr>
          <a:xfrm>
            <a:off x="841985" y="4254367"/>
            <a:ext cx="2297886" cy="2286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810" y="82663"/>
            <a:ext cx="182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20160317094607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41985" y="5938920"/>
            <a:ext cx="182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2016031709460</a:t>
            </a:r>
            <a:r>
              <a:rPr lang="fi-FI" dirty="0" smtClean="0">
                <a:solidFill>
                  <a:schemeClr val="bg1"/>
                </a:solidFill>
              </a:rPr>
              <a:t>9</a:t>
            </a:r>
          </a:p>
          <a:p>
            <a:pPr algn="ctr"/>
            <a:r>
              <a:rPr lang="fi-FI" dirty="0" err="1" smtClean="0">
                <a:solidFill>
                  <a:schemeClr val="bg1"/>
                </a:solidFill>
              </a:rPr>
              <a:t>zoom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056505" y="1936750"/>
            <a:ext cx="355861" cy="3397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6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16328" y="193998"/>
            <a:ext cx="47307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mic Sans MS"/>
                <a:cs typeface="Comic Sans MS"/>
              </a:rPr>
              <a:t>Latitude and Longitude</a:t>
            </a:r>
            <a:endParaRPr lang="en-US" sz="3200" b="1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6" y="1228909"/>
            <a:ext cx="4572000" cy="4541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106" y="1259118"/>
            <a:ext cx="4572000" cy="4511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606" y="5811526"/>
            <a:ext cx="8885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of the Earth’s axial tilt (23.4</a:t>
            </a:r>
            <a:r>
              <a:rPr lang="en-US" baseline="30000" dirty="0"/>
              <a:t>o</a:t>
            </a:r>
            <a:r>
              <a:rPr lang="en-US" dirty="0"/>
              <a:t>), the subsuns reach the most southern latitude in the </a:t>
            </a:r>
            <a:r>
              <a:rPr lang="en-US" dirty="0" smtClean="0"/>
              <a:t>S. </a:t>
            </a:r>
            <a:r>
              <a:rPr lang="en-US" dirty="0"/>
              <a:t>Hemisphere (~25° S) around </a:t>
            </a:r>
            <a:r>
              <a:rPr lang="en-US" dirty="0" smtClean="0"/>
              <a:t>Dec </a:t>
            </a:r>
            <a:r>
              <a:rPr lang="en-US" dirty="0"/>
              <a:t>22, while they </a:t>
            </a:r>
            <a:r>
              <a:rPr lang="en-US" dirty="0" smtClean="0"/>
              <a:t>reach </a:t>
            </a:r>
            <a:r>
              <a:rPr lang="en-US" dirty="0"/>
              <a:t>~25° N around June </a:t>
            </a:r>
            <a:r>
              <a:rPr lang="en-US" dirty="0" smtClean="0"/>
              <a:t>22.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5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74656" y="157110"/>
            <a:ext cx="2608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SZA and VZA</a:t>
            </a:r>
            <a:endParaRPr lang="en-US" sz="2800" b="1" dirty="0">
              <a:latin typeface="Comic Sans MS"/>
              <a:cs typeface="Comic Sans M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88000" y="4584086"/>
            <a:ext cx="1361407" cy="2019905"/>
            <a:chOff x="3988000" y="4584086"/>
            <a:chExt cx="1361407" cy="2019905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4131703" y="5435591"/>
              <a:ext cx="474258" cy="1168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3988000" y="4584086"/>
              <a:ext cx="1361407" cy="2019905"/>
              <a:chOff x="3988000" y="4584086"/>
              <a:chExt cx="1361407" cy="2019905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H="1">
                <a:off x="4639796" y="5491229"/>
                <a:ext cx="474258" cy="11127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4639796" y="4584086"/>
                <a:ext cx="0" cy="1935238"/>
              </a:xfrm>
              <a:prstGeom prst="line">
                <a:avLst/>
              </a:prstGeom>
              <a:ln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177639" y="5435591"/>
                <a:ext cx="4924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VZA</a:t>
                </a:r>
                <a:endParaRPr lang="en-US" sz="14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632414" y="5454946"/>
                <a:ext cx="4667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S</a:t>
                </a:r>
                <a:r>
                  <a:rPr lang="en-US" sz="1400" b="1" dirty="0" smtClean="0"/>
                  <a:t>ZA</a:t>
                </a:r>
                <a:endParaRPr lang="en-US" sz="1400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77984" y="5868956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SEV</a:t>
                </a:r>
                <a:endParaRPr lang="en-US" b="1" dirty="0"/>
              </a:p>
            </p:txBody>
          </p:sp>
          <p:sp>
            <p:nvSpPr>
              <p:cNvPr id="23" name="Sun 22"/>
              <p:cNvSpPr/>
              <p:nvPr/>
            </p:nvSpPr>
            <p:spPr>
              <a:xfrm>
                <a:off x="5017294" y="5136770"/>
                <a:ext cx="332113" cy="318185"/>
              </a:xfrm>
              <a:prstGeom prst="su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Extract 23"/>
              <p:cNvSpPr/>
              <p:nvPr/>
            </p:nvSpPr>
            <p:spPr>
              <a:xfrm>
                <a:off x="3988000" y="5062163"/>
                <a:ext cx="263215" cy="349238"/>
              </a:xfrm>
              <a:prstGeom prst="flowChartExtra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4" y="584582"/>
            <a:ext cx="4480560" cy="467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739" y="651063"/>
            <a:ext cx="4480560" cy="4658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5961" y="5812160"/>
            <a:ext cx="3060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SEV = Sun – Earth </a:t>
            </a:r>
            <a:r>
              <a:rPr lang="en-US" sz="2000" b="1" dirty="0"/>
              <a:t>–</a:t>
            </a:r>
            <a:r>
              <a:rPr lang="en-US" sz="2000" b="1" dirty="0" smtClean="0"/>
              <a:t> Vehicle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662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481" y="5294005"/>
            <a:ext cx="29290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SZA + VZA = SEV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925" y="608995"/>
            <a:ext cx="4102631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7" y="608995"/>
            <a:ext cx="4459004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6167" y="5294005"/>
            <a:ext cx="31454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SAA - VAA = ±180</a:t>
            </a:r>
            <a:endParaRPr lang="en-US" sz="32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3988000" y="4584086"/>
            <a:ext cx="1361407" cy="2019905"/>
            <a:chOff x="3988000" y="4584086"/>
            <a:chExt cx="1361407" cy="2019905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4131703" y="5435591"/>
              <a:ext cx="474258" cy="1168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3988000" y="4584086"/>
              <a:ext cx="1361407" cy="2019905"/>
              <a:chOff x="3988000" y="4584086"/>
              <a:chExt cx="1361407" cy="2019905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H="1">
                <a:off x="4639796" y="5491229"/>
                <a:ext cx="474258" cy="11127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639796" y="4584086"/>
                <a:ext cx="0" cy="1935238"/>
              </a:xfrm>
              <a:prstGeom prst="line">
                <a:avLst/>
              </a:prstGeom>
              <a:ln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4177639" y="5435591"/>
                <a:ext cx="4924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VZA</a:t>
                </a:r>
                <a:endParaRPr lang="en-US" sz="14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32414" y="5454946"/>
                <a:ext cx="4667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S</a:t>
                </a:r>
                <a:r>
                  <a:rPr lang="en-US" sz="1400" b="1" dirty="0" smtClean="0"/>
                  <a:t>ZA</a:t>
                </a:r>
                <a:endParaRPr lang="en-US" sz="14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377984" y="5868956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SEV</a:t>
                </a:r>
                <a:endParaRPr lang="en-US" b="1" dirty="0"/>
              </a:p>
            </p:txBody>
          </p:sp>
          <p:sp>
            <p:nvSpPr>
              <p:cNvPr id="19" name="Sun 18"/>
              <p:cNvSpPr/>
              <p:nvPr/>
            </p:nvSpPr>
            <p:spPr>
              <a:xfrm>
                <a:off x="5017294" y="5136770"/>
                <a:ext cx="332113" cy="318185"/>
              </a:xfrm>
              <a:prstGeom prst="su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0" name="Extract 19"/>
              <p:cNvSpPr/>
              <p:nvPr/>
            </p:nvSpPr>
            <p:spPr>
              <a:xfrm>
                <a:off x="3988000" y="5062163"/>
                <a:ext cx="263215" cy="349238"/>
              </a:xfrm>
              <a:prstGeom prst="flowChartExtra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5017294" y="5896105"/>
            <a:ext cx="4104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location of the detected subsuns is very close to the sunglint location </a:t>
            </a:r>
          </a:p>
        </p:txBody>
      </p:sp>
    </p:spTree>
    <p:extLst>
      <p:ext uri="{BB962C8B-B14F-4D97-AF65-F5344CB8AC3E}">
        <p14:creationId xmlns:p14="http://schemas.microsoft.com/office/powerpoint/2010/main" val="415715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6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77800" y="205555"/>
            <a:ext cx="7811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Deviation from the direction of specular reflection</a:t>
            </a:r>
            <a:endParaRPr lang="en-US" sz="2400" b="1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90" y="805543"/>
            <a:ext cx="4530903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014" y="5753961"/>
            <a:ext cx="8914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~</a:t>
            </a:r>
            <a:r>
              <a:rPr lang="en-US" dirty="0">
                <a:latin typeface="Comic Sans MS"/>
                <a:cs typeface="Comic Sans MS"/>
              </a:rPr>
              <a:t>90% of all cases have the deviation angle </a:t>
            </a:r>
            <a:r>
              <a:rPr lang="en-US" dirty="0" smtClean="0">
                <a:latin typeface="Comic Sans MS"/>
                <a:cs typeface="Comic Sans MS"/>
              </a:rPr>
              <a:t>&lt; 1</a:t>
            </a:r>
            <a:r>
              <a:rPr lang="en-US" baseline="30000" dirty="0" smtClean="0">
                <a:latin typeface="Comic Sans MS"/>
                <a:cs typeface="Comic Sans MS"/>
              </a:rPr>
              <a:t>o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while ~99% cases </a:t>
            </a:r>
            <a:r>
              <a:rPr lang="en-US" dirty="0" smtClean="0">
                <a:latin typeface="Comic Sans MS"/>
                <a:cs typeface="Comic Sans MS"/>
              </a:rPr>
              <a:t>&lt; 2</a:t>
            </a:r>
            <a:r>
              <a:rPr lang="en-US" baseline="30000" dirty="0" smtClean="0">
                <a:latin typeface="Comic Sans MS"/>
                <a:cs typeface="Comic Sans MS"/>
              </a:rPr>
              <a:t>o</a:t>
            </a:r>
            <a:r>
              <a:rPr lang="en-US" dirty="0" smtClean="0">
                <a:latin typeface="Comic Sans MS"/>
                <a:cs typeface="Comic Sans MS"/>
              </a:rPr>
              <a:t>.  </a:t>
            </a:r>
          </a:p>
          <a:p>
            <a:r>
              <a:rPr lang="en-US" dirty="0" smtClean="0">
                <a:latin typeface="Comic Sans MS"/>
                <a:cs typeface="Comic Sans MS"/>
              </a:rPr>
              <a:t>The </a:t>
            </a:r>
            <a:r>
              <a:rPr lang="en-US" dirty="0">
                <a:latin typeface="Comic Sans MS"/>
                <a:cs typeface="Comic Sans MS"/>
              </a:rPr>
              <a:t>aerodynamic model </a:t>
            </a:r>
            <a:r>
              <a:rPr lang="en-US" dirty="0" smtClean="0">
                <a:latin typeface="Comic Sans MS"/>
                <a:cs typeface="Comic Sans MS"/>
              </a:rPr>
              <a:t>predicts </a:t>
            </a:r>
            <a:r>
              <a:rPr lang="en-US" dirty="0">
                <a:latin typeface="Comic Sans MS"/>
                <a:cs typeface="Comic Sans MS"/>
              </a:rPr>
              <a:t>that a typical tilt angle varies “</a:t>
            </a:r>
            <a:r>
              <a:rPr lang="en-US" i="1" dirty="0">
                <a:latin typeface="Comic Sans MS"/>
                <a:cs typeface="Comic Sans MS"/>
              </a:rPr>
              <a:t>between 0.5</a:t>
            </a:r>
            <a:r>
              <a:rPr lang="en-US" i="1" baseline="30000" dirty="0">
                <a:latin typeface="Comic Sans MS"/>
                <a:cs typeface="Comic Sans MS"/>
              </a:rPr>
              <a:t>o</a:t>
            </a:r>
            <a:r>
              <a:rPr lang="en-US" i="1" dirty="0">
                <a:latin typeface="Comic Sans MS"/>
                <a:cs typeface="Comic Sans MS"/>
              </a:rPr>
              <a:t> and a few degrees from weak to strong turbulence.</a:t>
            </a:r>
            <a:r>
              <a:rPr lang="en-US" dirty="0">
                <a:latin typeface="Comic Sans MS"/>
                <a:cs typeface="Comic Sans MS"/>
              </a:rPr>
              <a:t>” </a:t>
            </a:r>
          </a:p>
        </p:txBody>
      </p:sp>
      <p:pic>
        <p:nvPicPr>
          <p:cNvPr id="2" name="Picture 1" descr="Screen Shot 2016-10-18 at 9.51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714" y="1179860"/>
            <a:ext cx="3389481" cy="3151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3370" y="4331370"/>
            <a:ext cx="168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from Lynch, 1994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33755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1558" y="256352"/>
            <a:ext cx="5767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Number of detected </a:t>
            </a:r>
            <a:r>
              <a:rPr lang="en-US" sz="2400" b="1" dirty="0" err="1" smtClean="0">
                <a:latin typeface="Comic Sans MS"/>
                <a:cs typeface="Comic Sans MS"/>
              </a:rPr>
              <a:t>subsuns</a:t>
            </a:r>
            <a:r>
              <a:rPr lang="en-US" sz="2400" b="1" dirty="0" smtClean="0">
                <a:latin typeface="Comic Sans MS"/>
                <a:cs typeface="Comic Sans MS"/>
              </a:rPr>
              <a:t> per day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813" y="6047317"/>
            <a:ext cx="899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The </a:t>
            </a:r>
            <a:r>
              <a:rPr lang="en-US" dirty="0" smtClean="0">
                <a:latin typeface="Comic Sans MS"/>
                <a:cs typeface="Comic Sans MS"/>
              </a:rPr>
              <a:t>averaged number of images per day is ~</a:t>
            </a:r>
            <a:r>
              <a:rPr lang="en-US" dirty="0" smtClean="0">
                <a:latin typeface="Comic Sans MS"/>
                <a:cs typeface="Comic Sans MS"/>
              </a:rPr>
              <a:t>10.3; </a:t>
            </a:r>
            <a:r>
              <a:rPr lang="en-US" dirty="0" smtClean="0">
                <a:latin typeface="Comic Sans MS"/>
                <a:cs typeface="Comic Sans MS"/>
              </a:rPr>
              <a:t>thus the frequency of detecting a </a:t>
            </a:r>
            <a:r>
              <a:rPr lang="en-US" dirty="0" err="1" smtClean="0">
                <a:latin typeface="Comic Sans MS"/>
                <a:cs typeface="Comic Sans MS"/>
              </a:rPr>
              <a:t>subsun</a:t>
            </a:r>
            <a:r>
              <a:rPr lang="en-US" dirty="0" smtClean="0">
                <a:latin typeface="Comic Sans MS"/>
                <a:cs typeface="Comic Sans MS"/>
              </a:rPr>
              <a:t> per image is </a:t>
            </a:r>
            <a:r>
              <a:rPr lang="en-US" dirty="0" smtClean="0">
                <a:latin typeface="Comic Sans MS"/>
                <a:cs typeface="Comic Sans MS"/>
              </a:rPr>
              <a:t>~7.7%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45" y="718017"/>
            <a:ext cx="5246582" cy="514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1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6968" y="256352"/>
            <a:ext cx="349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Height of the subsuns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59808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As was detected by </a:t>
            </a:r>
            <a:r>
              <a:rPr lang="en-US" sz="1600" dirty="0" smtClean="0">
                <a:latin typeface="Comic Sans MS"/>
                <a:cs typeface="Comic Sans MS"/>
              </a:rPr>
              <a:t>POLDER, </a:t>
            </a:r>
            <a:r>
              <a:rPr lang="en-US" sz="1600" dirty="0">
                <a:latin typeface="Comic Sans MS"/>
                <a:cs typeface="Comic Sans MS"/>
              </a:rPr>
              <a:t>the clouds that are higher than 5.5 km </a:t>
            </a:r>
            <a:r>
              <a:rPr lang="en-US" sz="1600" dirty="0" smtClean="0">
                <a:latin typeface="Comic Sans MS"/>
                <a:cs typeface="Comic Sans MS"/>
              </a:rPr>
              <a:t>(~500 </a:t>
            </a:r>
            <a:r>
              <a:rPr lang="en-US" sz="1600" dirty="0" err="1">
                <a:latin typeface="Comic Sans MS"/>
                <a:cs typeface="Comic Sans MS"/>
              </a:rPr>
              <a:t>hPa</a:t>
            </a:r>
            <a:r>
              <a:rPr lang="en-US" sz="1600" dirty="0">
                <a:latin typeface="Comic Sans MS"/>
                <a:cs typeface="Comic Sans MS"/>
              </a:rPr>
              <a:t>) have less </a:t>
            </a:r>
            <a:r>
              <a:rPr lang="en-US" sz="1600" dirty="0" err="1" smtClean="0">
                <a:latin typeface="Comic Sans MS"/>
                <a:cs typeface="Comic Sans MS"/>
              </a:rPr>
              <a:t>horiz</a:t>
            </a:r>
            <a:r>
              <a:rPr lang="en-US" sz="1600" dirty="0" smtClean="0">
                <a:latin typeface="Comic Sans MS"/>
                <a:cs typeface="Comic Sans MS"/>
              </a:rPr>
              <a:t>. </a:t>
            </a:r>
            <a:r>
              <a:rPr lang="en-US" sz="1600" dirty="0">
                <a:latin typeface="Comic Sans MS"/>
                <a:cs typeface="Comic Sans MS"/>
              </a:rPr>
              <a:t>oriented plates than clouds between 3.5 and 5.5 km </a:t>
            </a:r>
            <a:r>
              <a:rPr lang="en-US" sz="1600" dirty="0" smtClean="0">
                <a:latin typeface="Comic Sans MS"/>
                <a:cs typeface="Comic Sans MS"/>
              </a:rPr>
              <a:t>(~ </a:t>
            </a:r>
            <a:r>
              <a:rPr lang="en-US" sz="1600" dirty="0">
                <a:latin typeface="Comic Sans MS"/>
                <a:cs typeface="Comic Sans MS"/>
              </a:rPr>
              <a:t>500-700 </a:t>
            </a:r>
            <a:r>
              <a:rPr lang="en-US" sz="1600" dirty="0" err="1">
                <a:latin typeface="Comic Sans MS"/>
                <a:cs typeface="Comic Sans MS"/>
              </a:rPr>
              <a:t>hPa</a:t>
            </a:r>
            <a:r>
              <a:rPr lang="en-US" sz="1600" dirty="0">
                <a:latin typeface="Comic Sans MS"/>
                <a:cs typeface="Comic Sans MS"/>
              </a:rPr>
              <a:t>).  This is consistent </a:t>
            </a:r>
            <a:r>
              <a:rPr lang="en-US" sz="1600" dirty="0" smtClean="0">
                <a:latin typeface="Comic Sans MS"/>
                <a:cs typeface="Comic Sans MS"/>
              </a:rPr>
              <a:t>the </a:t>
            </a:r>
            <a:r>
              <a:rPr lang="en-US" sz="1600" dirty="0">
                <a:latin typeface="Comic Sans MS"/>
                <a:cs typeface="Comic Sans MS"/>
              </a:rPr>
              <a:t>CALIPSO results: the presence of the </a:t>
            </a:r>
            <a:r>
              <a:rPr lang="en-US" sz="1600" dirty="0" err="1" smtClean="0">
                <a:latin typeface="Comic Sans MS"/>
                <a:cs typeface="Comic Sans MS"/>
              </a:rPr>
              <a:t>horiz</a:t>
            </a:r>
            <a:r>
              <a:rPr lang="en-US" sz="1600" dirty="0" smtClean="0">
                <a:latin typeface="Comic Sans MS"/>
                <a:cs typeface="Comic Sans MS"/>
              </a:rPr>
              <a:t>. </a:t>
            </a:r>
            <a:r>
              <a:rPr lang="en-US" sz="1600" dirty="0">
                <a:latin typeface="Comic Sans MS"/>
                <a:cs typeface="Comic Sans MS"/>
              </a:rPr>
              <a:t>oriented crystals is most frequent between -30</a:t>
            </a:r>
            <a:r>
              <a:rPr lang="en-US" sz="1600" baseline="30000" dirty="0">
                <a:latin typeface="Comic Sans MS"/>
                <a:cs typeface="Comic Sans MS"/>
              </a:rPr>
              <a:t>o</a:t>
            </a:r>
            <a:r>
              <a:rPr lang="en-US" sz="1600" dirty="0">
                <a:latin typeface="Comic Sans MS"/>
                <a:cs typeface="Comic Sans MS"/>
              </a:rPr>
              <a:t>C and -10</a:t>
            </a:r>
            <a:r>
              <a:rPr lang="en-US" sz="1600" baseline="30000" dirty="0">
                <a:latin typeface="Comic Sans MS"/>
                <a:cs typeface="Comic Sans MS"/>
              </a:rPr>
              <a:t>o</a:t>
            </a:r>
            <a:r>
              <a:rPr lang="en-US" sz="1600" dirty="0">
                <a:latin typeface="Comic Sans MS"/>
                <a:cs typeface="Comic Sans MS"/>
              </a:rPr>
              <a:t>C and they are almost nonexistent in ice clouds colder than -30</a:t>
            </a:r>
            <a:r>
              <a:rPr lang="en-US" sz="1600" baseline="30000" dirty="0">
                <a:latin typeface="Comic Sans MS"/>
                <a:cs typeface="Comic Sans MS"/>
              </a:rPr>
              <a:t>o</a:t>
            </a:r>
            <a:r>
              <a:rPr lang="en-US" sz="1600" dirty="0">
                <a:latin typeface="Comic Sans MS"/>
                <a:cs typeface="Comic Sans MS"/>
              </a:rPr>
              <a:t>C.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19158"/>
            <a:ext cx="4572000" cy="4623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355" y="919158"/>
            <a:ext cx="4572000" cy="44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1558" y="256352"/>
            <a:ext cx="664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Frequency of horizontally oriented crystals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753" y="1136086"/>
            <a:ext cx="8160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Based on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(</a:t>
            </a:r>
            <a:r>
              <a:rPr lang="en-US" sz="2000" dirty="0" err="1" smtClean="0">
                <a:latin typeface="Comic Sans MS"/>
                <a:cs typeface="Comic Sans MS"/>
              </a:rPr>
              <a:t>i</a:t>
            </a:r>
            <a:r>
              <a:rPr lang="en-US" sz="2000" dirty="0" smtClean="0">
                <a:latin typeface="Comic Sans MS"/>
                <a:cs typeface="Comic Sans MS"/>
              </a:rPr>
              <a:t>) # of detected subsuns as a function of deviation from a direction of specular reflection; 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(ii) average size of a </a:t>
            </a:r>
            <a:r>
              <a:rPr lang="en-US" sz="2000" dirty="0" err="1" smtClean="0">
                <a:latin typeface="Comic Sans MS"/>
                <a:cs typeface="Comic Sans MS"/>
              </a:rPr>
              <a:t>subsun</a:t>
            </a:r>
            <a:r>
              <a:rPr lang="en-US" sz="2000" dirty="0" smtClean="0">
                <a:latin typeface="Comic Sans MS"/>
                <a:cs typeface="Comic Sans MS"/>
              </a:rPr>
              <a:t>;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(iii) # of </a:t>
            </a:r>
            <a:r>
              <a:rPr lang="en-US" sz="2000" dirty="0" err="1" smtClean="0">
                <a:latin typeface="Comic Sans MS"/>
                <a:cs typeface="Comic Sans MS"/>
              </a:rPr>
              <a:t>subsuns</a:t>
            </a:r>
            <a:r>
              <a:rPr lang="en-US" sz="2000" dirty="0" smtClean="0">
                <a:latin typeface="Comic Sans MS"/>
                <a:cs typeface="Comic Sans MS"/>
              </a:rPr>
              <a:t> per day and per image;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(iv) fraction of over land pixels between 25S and 25N;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(v) fraction of ice clouds;</a:t>
            </a:r>
          </a:p>
          <a:p>
            <a:endParaRPr lang="en-US" sz="2000" dirty="0" smtClean="0">
              <a:latin typeface="Comic Sans MS"/>
              <a:cs typeface="Comic Sans MS"/>
            </a:endParaRPr>
          </a:p>
          <a:p>
            <a:r>
              <a:rPr lang="en-US" sz="2800" dirty="0" smtClean="0">
                <a:latin typeface="Comic Sans MS"/>
                <a:cs typeface="Comic Sans MS"/>
              </a:rPr>
              <a:t>we estimated the frequency of horizontally oriented ice crystals as ~3-4%</a:t>
            </a:r>
            <a:endParaRPr lang="en-US" sz="1600" dirty="0" smtClean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13879"/>
            <a:ext cx="8956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omic Sans MS"/>
                <a:cs typeface="Comic Sans MS"/>
              </a:rPr>
              <a:t> If </a:t>
            </a:r>
            <a:r>
              <a:rPr lang="en-US" sz="2000" i="1" dirty="0" smtClean="0">
                <a:latin typeface="Comic Sans MS"/>
                <a:cs typeface="Comic Sans MS"/>
              </a:rPr>
              <a:t>crystals are horizontally oriented, there is a </a:t>
            </a:r>
            <a:r>
              <a:rPr lang="en-US" sz="2000" i="1" dirty="0">
                <a:latin typeface="Comic Sans MS"/>
                <a:cs typeface="Comic Sans MS"/>
              </a:rPr>
              <a:t>very strong specular </a:t>
            </a:r>
            <a:r>
              <a:rPr lang="en-US" sz="2000" i="1" dirty="0" smtClean="0">
                <a:latin typeface="Comic Sans MS"/>
                <a:cs typeface="Comic Sans MS"/>
              </a:rPr>
              <a:t>reflection which increases </a:t>
            </a:r>
            <a:r>
              <a:rPr lang="en-US" sz="2000" i="1" dirty="0">
                <a:latin typeface="Comic Sans MS"/>
                <a:cs typeface="Comic Sans MS"/>
              </a:rPr>
              <a:t>cloud albedo by </a:t>
            </a:r>
            <a:r>
              <a:rPr lang="en-US" sz="2000" i="1" dirty="0" smtClean="0">
                <a:latin typeface="Comic Sans MS"/>
                <a:cs typeface="Comic Sans MS"/>
              </a:rPr>
              <a:t>~40</a:t>
            </a:r>
            <a:r>
              <a:rPr lang="en-US" sz="2000" i="1" dirty="0">
                <a:latin typeface="Comic Sans MS"/>
                <a:cs typeface="Comic Sans MS"/>
              </a:rPr>
              <a:t>% </a:t>
            </a:r>
            <a:r>
              <a:rPr lang="en-US" sz="2000" i="1" dirty="0" smtClean="0">
                <a:latin typeface="Comic Sans MS"/>
                <a:cs typeface="Comic Sans MS"/>
              </a:rPr>
              <a:t>compared to </a:t>
            </a:r>
            <a:r>
              <a:rPr lang="en-US" sz="2000" i="1" dirty="0">
                <a:latin typeface="Comic Sans MS"/>
                <a:cs typeface="Comic Sans MS"/>
              </a:rPr>
              <a:t>randomly oriented crystals </a:t>
            </a:r>
            <a:r>
              <a:rPr lang="en-US" sz="2000" i="1" dirty="0" smtClean="0">
                <a:latin typeface="Comic Sans MS"/>
                <a:cs typeface="Comic Sans MS"/>
              </a:rPr>
              <a:t>[Yang et al., 2003]</a:t>
            </a:r>
            <a:r>
              <a:rPr lang="en-US" sz="2000" i="1" dirty="0">
                <a:latin typeface="Comic Sans MS"/>
                <a:cs typeface="Comic Sans M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491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66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62720" cy="1496318"/>
          </a:xfrm>
        </p:spPr>
        <p:txBody>
          <a:bodyPr tIns="35268"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600" b="1" dirty="0">
                <a:latin typeface="Comic Sans MS"/>
                <a:cs typeface="Comic Sans MS"/>
              </a:rPr>
              <a:t>EPIC Calibration using MODIS and </a:t>
            </a:r>
            <a:r>
              <a:rPr lang="en-US" sz="3600" b="1" dirty="0" smtClean="0">
                <a:latin typeface="Comic Sans MS"/>
                <a:cs typeface="Comic Sans MS"/>
              </a:rPr>
              <a:t>Moon</a:t>
            </a:r>
            <a:br>
              <a:rPr lang="en-US" sz="3600" b="1" dirty="0" smtClean="0">
                <a:latin typeface="Comic Sans MS"/>
                <a:cs typeface="Comic Sans MS"/>
              </a:rPr>
            </a:br>
            <a:r>
              <a:rPr lang="en-US" sz="3600" b="1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/>
            </a:r>
            <a:br>
              <a:rPr lang="en-US" b="1" dirty="0" smtClean="0">
                <a:latin typeface="Comic Sans MS"/>
                <a:cs typeface="Comic Sans MS"/>
              </a:rPr>
            </a:br>
            <a:r>
              <a:rPr lang="en-US" sz="2200" dirty="0" err="1">
                <a:latin typeface="Comic Sans MS"/>
                <a:cs typeface="Comic Sans MS"/>
              </a:rPr>
              <a:t>Geogdzhayev</a:t>
            </a:r>
            <a:r>
              <a:rPr lang="en-US" sz="2200" dirty="0">
                <a:latin typeface="Comic Sans MS"/>
                <a:cs typeface="Comic Sans MS"/>
              </a:rPr>
              <a:t> (Columbia University) and Marshak (GSFC</a:t>
            </a:r>
            <a:r>
              <a:rPr lang="en-US" sz="2200" b="1" dirty="0">
                <a:latin typeface="Comic Sans MS"/>
                <a:cs typeface="Comic Sans MS"/>
              </a:rPr>
              <a:t>)</a:t>
            </a:r>
          </a:p>
        </p:txBody>
      </p:sp>
      <p:graphicFrame>
        <p:nvGraphicFramePr>
          <p:cNvPr id="307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964638"/>
              </p:ext>
            </p:extLst>
          </p:nvPr>
        </p:nvGraphicFramePr>
        <p:xfrm>
          <a:off x="1944522" y="3825324"/>
          <a:ext cx="4978080" cy="2918166"/>
        </p:xfrm>
        <a:graphic>
          <a:graphicData uri="http://schemas.openxmlformats.org/drawingml/2006/table">
            <a:tbl>
              <a:tblPr/>
              <a:tblGrid>
                <a:gridCol w="2489760"/>
                <a:gridCol w="2488320"/>
              </a:tblGrid>
              <a:tr h="92527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EPIC channel</a:t>
                      </a:r>
                    </a:p>
                  </a:txBody>
                  <a:tcPr marL="81638" marR="81638" marT="92801" marB="42464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MODIS Band (Bandwidth)</a:t>
                      </a:r>
                    </a:p>
                  </a:txBody>
                  <a:tcPr marL="81638" marR="81638" marT="92801" marB="42464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4982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443 nm</a:t>
                      </a:r>
                    </a:p>
                  </a:txBody>
                  <a:tcPr marL="81638" marR="81638" marT="83590" marB="42464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3 (459-479nm)</a:t>
                      </a:r>
                    </a:p>
                  </a:txBody>
                  <a:tcPr marL="81638" marR="81638" marT="83590" marB="42464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82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551 nm</a:t>
                      </a:r>
                    </a:p>
                  </a:txBody>
                  <a:tcPr marL="81638" marR="81638" marT="83590" marB="42464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4 (545-565nm)</a:t>
                      </a:r>
                    </a:p>
                  </a:txBody>
                  <a:tcPr marL="81638" marR="81638" marT="83590" marB="42464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982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680 nm </a:t>
                      </a:r>
                    </a:p>
                  </a:txBody>
                  <a:tcPr marL="81638" marR="81638" marT="83590" marB="42464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1 (620-670nm)</a:t>
                      </a:r>
                    </a:p>
                  </a:txBody>
                  <a:tcPr marL="81638" marR="81638" marT="83590" marB="42464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82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780 nm</a:t>
                      </a:r>
                    </a:p>
                  </a:txBody>
                  <a:tcPr marL="81638" marR="81638" marT="83590" marB="42464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2 (841-876nm)</a:t>
                      </a:r>
                    </a:p>
                  </a:txBody>
                  <a:tcPr marL="81638" marR="81638" marT="83590" marB="42464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148320" y="2253837"/>
            <a:ext cx="8778240" cy="145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900" rIns="0" bIns="0" anchor="ctr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 marL="0" indent="0">
              <a:buSzPct val="45000"/>
              <a:defRPr/>
            </a:pPr>
            <a:r>
              <a:rPr lang="en-US" sz="2400" b="1" dirty="0">
                <a:latin typeface="Comic Sans MS"/>
                <a:cs typeface="Comic Sans MS"/>
              </a:rPr>
              <a:t>MODIS Aqua and Terra </a:t>
            </a:r>
            <a:r>
              <a:rPr lang="en-US" sz="2400" dirty="0">
                <a:latin typeface="Comic Sans MS"/>
                <a:cs typeface="Comic Sans MS"/>
              </a:rPr>
              <a:t>L1B 1km reflectance for four EPIC visible and NIR channels.  Measurements made between June 2015 and June 2016 are employed. </a:t>
            </a:r>
          </a:p>
        </p:txBody>
      </p:sp>
    </p:spTree>
    <p:extLst>
      <p:ext uri="{BB962C8B-B14F-4D97-AF65-F5344CB8AC3E}">
        <p14:creationId xmlns:p14="http://schemas.microsoft.com/office/powerpoint/2010/main" val="37635536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10892"/>
            <a:ext cx="8228160" cy="967782"/>
          </a:xfrm>
        </p:spPr>
        <p:txBody>
          <a:bodyPr tIns="35268">
            <a:norm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4000" b="1" dirty="0" smtClean="0">
                <a:latin typeface="Comic Sans MS"/>
                <a:cs typeface="Comic Sans MS"/>
              </a:rPr>
              <a:t>Pixel matching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8320" y="1009546"/>
            <a:ext cx="8995680" cy="5530181"/>
          </a:xfrm>
        </p:spPr>
        <p:txBody>
          <a:bodyPr tIns="20900"/>
          <a:lstStyle/>
          <a:p>
            <a:pPr marL="0" indent="97921">
              <a:buNone/>
              <a:tabLst>
                <a:tab pos="0" algn="l"/>
                <a:tab pos="102242" algn="l"/>
                <a:tab pos="516968" algn="l"/>
                <a:tab pos="931694" algn="l"/>
                <a:tab pos="1346420" algn="l"/>
                <a:tab pos="1761146" algn="l"/>
                <a:tab pos="2175873" algn="l"/>
                <a:tab pos="2590599" algn="l"/>
                <a:tab pos="3005325" algn="l"/>
                <a:tab pos="3420051" algn="l"/>
                <a:tab pos="3834777" algn="l"/>
                <a:tab pos="4249503" algn="l"/>
                <a:tab pos="4664229" algn="l"/>
                <a:tab pos="5078955" algn="l"/>
                <a:tab pos="5493682" algn="l"/>
                <a:tab pos="5908408" algn="l"/>
                <a:tab pos="6323134" algn="l"/>
                <a:tab pos="6737860" algn="l"/>
                <a:tab pos="7152586" algn="l"/>
                <a:tab pos="7567312" algn="l"/>
                <a:tab pos="7982038" algn="l"/>
              </a:tabLst>
              <a:defRPr/>
            </a:pPr>
            <a:r>
              <a:rPr lang="en-US" sz="2400" b="1" dirty="0">
                <a:latin typeface="Comic Sans MS"/>
                <a:cs typeface="Comic Sans MS"/>
              </a:rPr>
              <a:t>For each EPIC image MODIS pixels are identified as</a:t>
            </a:r>
            <a:r>
              <a:rPr lang="en-US" sz="2400" dirty="0">
                <a:latin typeface="Comic Sans MS"/>
                <a:cs typeface="Comic Sans MS"/>
              </a:rPr>
              <a:t>:</a:t>
            </a:r>
          </a:p>
          <a:p>
            <a:pPr marL="390246" indent="-293764">
              <a:buSzPct val="45000"/>
              <a:buFont typeface="Wingdings" charset="0"/>
              <a:buChar char=""/>
              <a:tabLst>
                <a:tab pos="0" algn="l"/>
                <a:tab pos="102242" algn="l"/>
                <a:tab pos="516968" algn="l"/>
                <a:tab pos="931694" algn="l"/>
                <a:tab pos="1346420" algn="l"/>
                <a:tab pos="1761146" algn="l"/>
                <a:tab pos="2175873" algn="l"/>
                <a:tab pos="2590599" algn="l"/>
                <a:tab pos="3005325" algn="l"/>
                <a:tab pos="3420051" algn="l"/>
                <a:tab pos="3834777" algn="l"/>
                <a:tab pos="4249503" algn="l"/>
                <a:tab pos="4664229" algn="l"/>
                <a:tab pos="5078955" algn="l"/>
                <a:tab pos="5493682" algn="l"/>
                <a:tab pos="5908408" algn="l"/>
                <a:tab pos="6323134" algn="l"/>
                <a:tab pos="6737860" algn="l"/>
                <a:tab pos="7152586" algn="l"/>
                <a:tab pos="7567312" algn="l"/>
                <a:tab pos="7982038" algn="l"/>
              </a:tabLst>
              <a:defRPr/>
            </a:pPr>
            <a:r>
              <a:rPr lang="en-US" sz="2400" dirty="0">
                <a:latin typeface="Comic Sans MS"/>
                <a:cs typeface="Comic Sans MS"/>
              </a:rPr>
              <a:t>scattering angle should match to within 0.5 </a:t>
            </a:r>
            <a:r>
              <a:rPr lang="en-US" sz="2400" dirty="0" err="1">
                <a:latin typeface="Comic Sans MS"/>
                <a:cs typeface="Comic Sans MS"/>
              </a:rPr>
              <a:t>deg</a:t>
            </a:r>
            <a:r>
              <a:rPr lang="en-US" sz="2400" dirty="0">
                <a:latin typeface="Comic Sans MS"/>
                <a:cs typeface="Comic Sans MS"/>
              </a:rPr>
              <a:t>;</a:t>
            </a:r>
          </a:p>
          <a:p>
            <a:pPr marL="390246" indent="-293764">
              <a:buSzPct val="45000"/>
              <a:buFont typeface="Wingdings" charset="0"/>
              <a:buChar char=""/>
              <a:tabLst>
                <a:tab pos="0" algn="l"/>
                <a:tab pos="102242" algn="l"/>
                <a:tab pos="516968" algn="l"/>
                <a:tab pos="931694" algn="l"/>
                <a:tab pos="1346420" algn="l"/>
                <a:tab pos="1761146" algn="l"/>
                <a:tab pos="2175873" algn="l"/>
                <a:tab pos="2590599" algn="l"/>
                <a:tab pos="3005325" algn="l"/>
                <a:tab pos="3420051" algn="l"/>
                <a:tab pos="3834777" algn="l"/>
                <a:tab pos="4249503" algn="l"/>
                <a:tab pos="4664229" algn="l"/>
                <a:tab pos="5078955" algn="l"/>
                <a:tab pos="5493682" algn="l"/>
                <a:tab pos="5908408" algn="l"/>
                <a:tab pos="6323134" algn="l"/>
                <a:tab pos="6737860" algn="l"/>
                <a:tab pos="7152586" algn="l"/>
                <a:tab pos="7567312" algn="l"/>
                <a:tab pos="7982038" algn="l"/>
              </a:tabLst>
              <a:defRPr/>
            </a:pPr>
            <a:r>
              <a:rPr lang="en-US" sz="2400" dirty="0">
                <a:latin typeface="Comic Sans MS"/>
                <a:cs typeface="Comic Sans MS"/>
              </a:rPr>
              <a:t>temporarily collocated to within 10 min;  </a:t>
            </a:r>
          </a:p>
          <a:p>
            <a:pPr marL="390246" indent="-293764">
              <a:buSzPct val="45000"/>
              <a:buFont typeface="Wingdings" charset="0"/>
              <a:buChar char=""/>
              <a:tabLst>
                <a:tab pos="0" algn="l"/>
                <a:tab pos="102242" algn="l"/>
                <a:tab pos="516968" algn="l"/>
                <a:tab pos="931694" algn="l"/>
                <a:tab pos="1346420" algn="l"/>
                <a:tab pos="1761146" algn="l"/>
                <a:tab pos="2175873" algn="l"/>
                <a:tab pos="2590599" algn="l"/>
                <a:tab pos="3005325" algn="l"/>
                <a:tab pos="3420051" algn="l"/>
                <a:tab pos="3834777" algn="l"/>
                <a:tab pos="4249503" algn="l"/>
                <a:tab pos="4664229" algn="l"/>
                <a:tab pos="5078955" algn="l"/>
                <a:tab pos="5493682" algn="l"/>
                <a:tab pos="5908408" algn="l"/>
                <a:tab pos="6323134" algn="l"/>
                <a:tab pos="6737860" algn="l"/>
                <a:tab pos="7152586" algn="l"/>
                <a:tab pos="7567312" algn="l"/>
                <a:tab pos="7982038" algn="l"/>
              </a:tabLst>
              <a:defRPr/>
            </a:pPr>
            <a:r>
              <a:rPr lang="en-US" sz="2400" dirty="0">
                <a:latin typeface="Comic Sans MS"/>
                <a:cs typeface="Comic Sans MS"/>
              </a:rPr>
              <a:t>spatially collocated to within 25 km radius;  </a:t>
            </a:r>
          </a:p>
          <a:p>
            <a:pPr marL="390246" indent="-293764">
              <a:buSzPct val="45000"/>
              <a:buFont typeface="Wingdings" charset="0"/>
              <a:buChar char=""/>
              <a:tabLst>
                <a:tab pos="0" algn="l"/>
                <a:tab pos="102242" algn="l"/>
                <a:tab pos="516968" algn="l"/>
                <a:tab pos="931694" algn="l"/>
                <a:tab pos="1346420" algn="l"/>
                <a:tab pos="1761146" algn="l"/>
                <a:tab pos="2175873" algn="l"/>
                <a:tab pos="2590599" algn="l"/>
                <a:tab pos="3005325" algn="l"/>
                <a:tab pos="3420051" algn="l"/>
                <a:tab pos="3834777" algn="l"/>
                <a:tab pos="4249503" algn="l"/>
                <a:tab pos="4664229" algn="l"/>
                <a:tab pos="5078955" algn="l"/>
                <a:tab pos="5493682" algn="l"/>
                <a:tab pos="5908408" algn="l"/>
                <a:tab pos="6323134" algn="l"/>
                <a:tab pos="6737860" algn="l"/>
                <a:tab pos="7152586" algn="l"/>
                <a:tab pos="7567312" algn="l"/>
                <a:tab pos="7982038" algn="l"/>
              </a:tabLst>
              <a:defRPr/>
            </a:pPr>
            <a:r>
              <a:rPr lang="en-US" sz="2400" dirty="0">
                <a:latin typeface="Comic Sans MS"/>
                <a:cs typeface="Comic Sans MS"/>
              </a:rPr>
              <a:t>relative </a:t>
            </a:r>
            <a:r>
              <a:rPr lang="en-US" sz="2400" dirty="0" err="1">
                <a:latin typeface="Comic Sans MS"/>
                <a:cs typeface="Comic Sans MS"/>
              </a:rPr>
              <a:t>std</a:t>
            </a:r>
            <a:r>
              <a:rPr lang="en-US" sz="2400" dirty="0">
                <a:latin typeface="Comic Sans MS"/>
                <a:cs typeface="Comic Sans MS"/>
              </a:rPr>
              <a:t> dev. is found for each EPIC pixel using 5x5 pixel neighborhood and for collocated MODIS pixels;</a:t>
            </a:r>
          </a:p>
          <a:p>
            <a:pPr marL="390246" indent="-293764">
              <a:buSzPct val="45000"/>
              <a:buFont typeface="Wingdings" charset="0"/>
              <a:buChar char=""/>
              <a:tabLst>
                <a:tab pos="0" algn="l"/>
                <a:tab pos="102242" algn="l"/>
                <a:tab pos="516968" algn="l"/>
                <a:tab pos="931694" algn="l"/>
                <a:tab pos="1346420" algn="l"/>
                <a:tab pos="1761146" algn="l"/>
                <a:tab pos="2175873" algn="l"/>
                <a:tab pos="2590599" algn="l"/>
                <a:tab pos="3005325" algn="l"/>
                <a:tab pos="3420051" algn="l"/>
                <a:tab pos="3834777" algn="l"/>
                <a:tab pos="4249503" algn="l"/>
                <a:tab pos="4664229" algn="l"/>
                <a:tab pos="5078955" algn="l"/>
                <a:tab pos="5493682" algn="l"/>
                <a:tab pos="5908408" algn="l"/>
                <a:tab pos="6323134" algn="l"/>
                <a:tab pos="6737860" algn="l"/>
                <a:tab pos="7152586" algn="l"/>
                <a:tab pos="7567312" algn="l"/>
                <a:tab pos="7982038" algn="l"/>
              </a:tabLst>
              <a:defRPr/>
            </a:pPr>
            <a:r>
              <a:rPr lang="en-US" sz="2400" dirty="0" err="1">
                <a:latin typeface="Comic Sans MS"/>
                <a:cs typeface="Comic Sans MS"/>
              </a:rPr>
              <a:t>std</a:t>
            </a:r>
            <a:r>
              <a:rPr lang="en-US" sz="2400" dirty="0">
                <a:latin typeface="Comic Sans MS"/>
                <a:cs typeface="Comic Sans MS"/>
              </a:rPr>
              <a:t> dev. is used to select the most homogeneous scenes.  </a:t>
            </a:r>
          </a:p>
          <a:p>
            <a:pPr marL="0" indent="97921">
              <a:buNone/>
              <a:tabLst>
                <a:tab pos="0" algn="l"/>
                <a:tab pos="102242" algn="l"/>
                <a:tab pos="516968" algn="l"/>
                <a:tab pos="931694" algn="l"/>
                <a:tab pos="1346420" algn="l"/>
                <a:tab pos="1761146" algn="l"/>
                <a:tab pos="2175873" algn="l"/>
                <a:tab pos="2590599" algn="l"/>
                <a:tab pos="3005325" algn="l"/>
                <a:tab pos="3420051" algn="l"/>
                <a:tab pos="3834777" algn="l"/>
                <a:tab pos="4249503" algn="l"/>
                <a:tab pos="4664229" algn="l"/>
                <a:tab pos="5078955" algn="l"/>
                <a:tab pos="5493682" algn="l"/>
                <a:tab pos="5908408" algn="l"/>
                <a:tab pos="6323134" algn="l"/>
                <a:tab pos="6737860" algn="l"/>
                <a:tab pos="7152586" algn="l"/>
                <a:tab pos="7567312" algn="l"/>
                <a:tab pos="7982038" algn="l"/>
              </a:tabLst>
              <a:defRPr/>
            </a:pPr>
            <a:endParaRPr lang="en-US" sz="2400" b="1" dirty="0">
              <a:latin typeface="Comic Sans MS"/>
              <a:cs typeface="Comic Sans MS"/>
            </a:endParaRPr>
          </a:p>
          <a:p>
            <a:pPr marL="0" indent="97921">
              <a:buNone/>
              <a:tabLst>
                <a:tab pos="0" algn="l"/>
                <a:tab pos="102242" algn="l"/>
                <a:tab pos="516968" algn="l"/>
                <a:tab pos="931694" algn="l"/>
                <a:tab pos="1346420" algn="l"/>
                <a:tab pos="1761146" algn="l"/>
                <a:tab pos="2175873" algn="l"/>
                <a:tab pos="2590599" algn="l"/>
                <a:tab pos="3005325" algn="l"/>
                <a:tab pos="3420051" algn="l"/>
                <a:tab pos="3834777" algn="l"/>
                <a:tab pos="4249503" algn="l"/>
                <a:tab pos="4664229" algn="l"/>
                <a:tab pos="5078955" algn="l"/>
                <a:tab pos="5493682" algn="l"/>
                <a:tab pos="5908408" algn="l"/>
                <a:tab pos="6323134" algn="l"/>
                <a:tab pos="6737860" algn="l"/>
                <a:tab pos="7152586" algn="l"/>
                <a:tab pos="7567312" algn="l"/>
                <a:tab pos="7982038" algn="l"/>
              </a:tabLst>
              <a:defRPr/>
            </a:pPr>
            <a:r>
              <a:rPr lang="en-US" sz="2400" b="1" dirty="0">
                <a:latin typeface="Comic Sans MS"/>
                <a:cs typeface="Comic Sans MS"/>
              </a:rPr>
              <a:t>Two methods are used to determine </a:t>
            </a:r>
            <a:r>
              <a:rPr lang="en-US" sz="2400" b="1" dirty="0" smtClean="0">
                <a:latin typeface="Comic Sans MS"/>
                <a:cs typeface="Comic Sans MS"/>
              </a:rPr>
              <a:t>calibration factors</a:t>
            </a:r>
            <a:r>
              <a:rPr lang="en-US" sz="2400" dirty="0" smtClean="0">
                <a:latin typeface="Comic Sans MS"/>
                <a:cs typeface="Comic Sans MS"/>
              </a:rPr>
              <a:t>:</a:t>
            </a:r>
            <a:endParaRPr lang="en-US" sz="2400" dirty="0">
              <a:latin typeface="Comic Sans MS"/>
              <a:cs typeface="Comic Sans MS"/>
            </a:endParaRPr>
          </a:p>
          <a:p>
            <a:pPr marL="390246" indent="-293764">
              <a:buSzPct val="45000"/>
              <a:buFont typeface="Wingdings" charset="0"/>
              <a:buChar char=""/>
              <a:tabLst>
                <a:tab pos="0" algn="l"/>
                <a:tab pos="102242" algn="l"/>
                <a:tab pos="516968" algn="l"/>
                <a:tab pos="931694" algn="l"/>
                <a:tab pos="1346420" algn="l"/>
                <a:tab pos="1761146" algn="l"/>
                <a:tab pos="2175873" algn="l"/>
                <a:tab pos="2590599" algn="l"/>
                <a:tab pos="3005325" algn="l"/>
                <a:tab pos="3420051" algn="l"/>
                <a:tab pos="3834777" algn="l"/>
                <a:tab pos="4249503" algn="l"/>
                <a:tab pos="4664229" algn="l"/>
                <a:tab pos="5078955" algn="l"/>
                <a:tab pos="5493682" algn="l"/>
                <a:tab pos="5908408" algn="l"/>
                <a:tab pos="6323134" algn="l"/>
                <a:tab pos="6737860" algn="l"/>
                <a:tab pos="7152586" algn="l"/>
                <a:tab pos="7567312" algn="l"/>
                <a:tab pos="7982038" algn="l"/>
              </a:tabLst>
              <a:defRPr/>
            </a:pPr>
            <a:r>
              <a:rPr lang="en-US" sz="2400" dirty="0">
                <a:latin typeface="Comic Sans MS"/>
                <a:cs typeface="Comic Sans MS"/>
              </a:rPr>
              <a:t>linear regression between EPIC counts and MODIS </a:t>
            </a:r>
            <a:r>
              <a:rPr lang="en-US" sz="2400" dirty="0" err="1">
                <a:latin typeface="Comic Sans MS"/>
                <a:cs typeface="Comic Sans MS"/>
              </a:rPr>
              <a:t>refls</a:t>
            </a:r>
            <a:r>
              <a:rPr lang="en-US" sz="2400" dirty="0">
                <a:latin typeface="Comic Sans MS"/>
                <a:cs typeface="Comic Sans MS"/>
              </a:rPr>
              <a:t>;</a:t>
            </a:r>
          </a:p>
          <a:p>
            <a:pPr marL="390246" indent="-293764">
              <a:buSzPct val="45000"/>
              <a:buFont typeface="Wingdings" charset="0"/>
              <a:buChar char=""/>
              <a:tabLst>
                <a:tab pos="0" algn="l"/>
                <a:tab pos="102242" algn="l"/>
                <a:tab pos="516968" algn="l"/>
                <a:tab pos="931694" algn="l"/>
                <a:tab pos="1346420" algn="l"/>
                <a:tab pos="1761146" algn="l"/>
                <a:tab pos="2175873" algn="l"/>
                <a:tab pos="2590599" algn="l"/>
                <a:tab pos="3005325" algn="l"/>
                <a:tab pos="3420051" algn="l"/>
                <a:tab pos="3834777" algn="l"/>
                <a:tab pos="4249503" algn="l"/>
                <a:tab pos="4664229" algn="l"/>
                <a:tab pos="5078955" algn="l"/>
                <a:tab pos="5493682" algn="l"/>
                <a:tab pos="5908408" algn="l"/>
                <a:tab pos="6323134" algn="l"/>
                <a:tab pos="6737860" algn="l"/>
                <a:tab pos="7152586" algn="l"/>
                <a:tab pos="7567312" algn="l"/>
                <a:tab pos="7982038" algn="l"/>
              </a:tabLst>
              <a:defRPr/>
            </a:pPr>
            <a:r>
              <a:rPr lang="en-US" sz="2400" dirty="0">
                <a:latin typeface="Comic Sans MS"/>
                <a:cs typeface="Comic Sans MS"/>
              </a:rPr>
              <a:t>mean MODIS/EPIC ratio for MODIS reflectance &gt; 0.6.</a:t>
            </a:r>
          </a:p>
          <a:p>
            <a:pPr marL="0" indent="97921">
              <a:buNone/>
              <a:tabLst>
                <a:tab pos="0" algn="l"/>
                <a:tab pos="102242" algn="l"/>
                <a:tab pos="516968" algn="l"/>
                <a:tab pos="931694" algn="l"/>
                <a:tab pos="1346420" algn="l"/>
                <a:tab pos="1761146" algn="l"/>
                <a:tab pos="2175873" algn="l"/>
                <a:tab pos="2590599" algn="l"/>
                <a:tab pos="3005325" algn="l"/>
                <a:tab pos="3420051" algn="l"/>
                <a:tab pos="3834777" algn="l"/>
                <a:tab pos="4249503" algn="l"/>
                <a:tab pos="4664229" algn="l"/>
                <a:tab pos="5078955" algn="l"/>
                <a:tab pos="5493682" algn="l"/>
                <a:tab pos="5908408" algn="l"/>
                <a:tab pos="6323134" algn="l"/>
                <a:tab pos="6737860" algn="l"/>
                <a:tab pos="7152586" algn="l"/>
                <a:tab pos="7567312" algn="l"/>
                <a:tab pos="7982038" algn="l"/>
              </a:tabLs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21261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14720" y="72008"/>
            <a:ext cx="8228160" cy="868412"/>
          </a:xfrm>
        </p:spPr>
        <p:txBody>
          <a:bodyPr tIns="35268">
            <a:norm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600" b="1" dirty="0" smtClean="0">
                <a:latin typeface="Comic Sans MS"/>
                <a:cs typeface="Comic Sans MS"/>
              </a:rPr>
              <a:t>Regression analysis</a:t>
            </a:r>
          </a:p>
        </p:txBody>
      </p:sp>
      <p:pic>
        <p:nvPicPr>
          <p:cNvPr id="194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20" y="871293"/>
            <a:ext cx="2903040" cy="28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720" y="940419"/>
            <a:ext cx="2903040" cy="28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" y="3982019"/>
            <a:ext cx="2903040" cy="287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720" y="3967617"/>
            <a:ext cx="2903040" cy="289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8086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414720" y="72008"/>
            <a:ext cx="8228160" cy="8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35268" rIns="0" bIns="0" anchor="ctr"/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 eaLnBrk="1">
              <a:buClrTx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600" b="1" dirty="0" smtClean="0">
                <a:latin typeface="Comic Sans MS"/>
                <a:cs typeface="Comic Sans MS"/>
              </a:rPr>
              <a:t>MODIS to EPIC ratio</a:t>
            </a:r>
          </a:p>
        </p:txBody>
      </p:sp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60" y="1147801"/>
            <a:ext cx="5564160" cy="543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36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-66247"/>
            <a:ext cx="8228160" cy="937539"/>
          </a:xfrm>
        </p:spPr>
        <p:txBody>
          <a:bodyPr tIns="35268">
            <a:norm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600" b="1" dirty="0" smtClean="0">
                <a:latin typeface="Comic Sans MS"/>
                <a:cs typeface="Comic Sans MS"/>
              </a:rPr>
              <a:t>Seasonal dependence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8320" y="6212813"/>
            <a:ext cx="8778240" cy="603424"/>
          </a:xfrm>
        </p:spPr>
        <p:txBody>
          <a:bodyPr>
            <a:normAutofit lnSpcReduction="10000"/>
          </a:bodyPr>
          <a:lstStyle/>
          <a:p>
            <a:pPr marL="96482" indent="0">
              <a:buSzPct val="45000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sz="1800" dirty="0">
                <a:latin typeface="Comic Sans MS"/>
                <a:cs typeface="Comic Sans MS"/>
              </a:rPr>
              <a:t>Seasonal dependence of the regression coefficients derived from M/E ratios for points with relative standard deviation &lt; 0.1</a:t>
            </a:r>
          </a:p>
        </p:txBody>
      </p:sp>
      <p:pic>
        <p:nvPicPr>
          <p:cNvPr id="2253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0" y="663910"/>
            <a:ext cx="2903040" cy="28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0" y="3429001"/>
            <a:ext cx="2903040" cy="285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720" y="663910"/>
            <a:ext cx="2903040" cy="290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720" y="3447722"/>
            <a:ext cx="2903040" cy="281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1669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leighCorrecte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35" y="1901784"/>
            <a:ext cx="4572000" cy="4572000"/>
          </a:xfrm>
          <a:prstGeom prst="rect">
            <a:avLst/>
          </a:prstGeom>
        </p:spPr>
      </p:pic>
      <p:pic>
        <p:nvPicPr>
          <p:cNvPr id="4" name="Picture 3" descr="epic_1b_20160322105644_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" y="1901784"/>
            <a:ext cx="4572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288" y="5813384"/>
            <a:ext cx="3564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March 22, 2016@10-56-44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269" y="228600"/>
            <a:ext cx="81341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Using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the </a:t>
            </a:r>
            <a:r>
              <a:rPr lang="en-US" sz="2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EPIC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O2 B-band </a:t>
            </a:r>
            <a:r>
              <a:rPr lang="en-US" sz="2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for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monitoring </a:t>
            </a:r>
            <a:r>
              <a:rPr lang="en-US" sz="2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vegetation</a:t>
            </a:r>
          </a:p>
          <a:p>
            <a:pPr algn="ctr"/>
            <a:endParaRPr lang="en-US" sz="2400" b="1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Yuri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Knyazikhin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(Boston University) and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Alexander Marshak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(GSFC) </a:t>
            </a:r>
          </a:p>
        </p:txBody>
      </p:sp>
    </p:spTree>
    <p:extLst>
      <p:ext uri="{BB962C8B-B14F-4D97-AF65-F5344CB8AC3E}">
        <p14:creationId xmlns:p14="http://schemas.microsoft.com/office/powerpoint/2010/main" val="130796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10892"/>
            <a:ext cx="8228160" cy="1144920"/>
          </a:xfrm>
        </p:spPr>
        <p:txBody>
          <a:bodyPr tIns="35268">
            <a:norm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4000" b="1" dirty="0" smtClean="0">
                <a:latin typeface="Comic Sans MS"/>
                <a:cs typeface="Comic Sans MS"/>
              </a:rPr>
              <a:t>Error estimates</a:t>
            </a:r>
          </a:p>
        </p:txBody>
      </p:sp>
      <p:graphicFrame>
        <p:nvGraphicFramePr>
          <p:cNvPr id="717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10978"/>
              </p:ext>
            </p:extLst>
          </p:nvPr>
        </p:nvGraphicFramePr>
        <p:xfrm>
          <a:off x="632161" y="1147802"/>
          <a:ext cx="7731360" cy="3092003"/>
        </p:xfrm>
        <a:graphic>
          <a:graphicData uri="http://schemas.openxmlformats.org/drawingml/2006/table">
            <a:tbl>
              <a:tblPr/>
              <a:tblGrid>
                <a:gridCol w="1932480"/>
                <a:gridCol w="1933920"/>
                <a:gridCol w="1932480"/>
                <a:gridCol w="1932480"/>
              </a:tblGrid>
              <a:tr h="11060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EPIC Channel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Calibration coefficient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Ratio-regression difference, %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Seasonal variability, %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4968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443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8.80E-6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2.79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ahoma" charset="0"/>
                      </a:endParaRP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2.8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68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551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6.90E-6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1.98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ahoma" charset="0"/>
                      </a:endParaRP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3.4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968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680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1.00E-5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1.01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ahoma" charset="0"/>
                      </a:endParaRP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2.84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54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780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1.50E-5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0.41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ahoma" charset="0"/>
                        </a:rPr>
                        <a:t>3.33</a:t>
                      </a:r>
                    </a:p>
                  </a:txBody>
                  <a:tcPr marL="81638" marR="81638" marT="83573" marB="42456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7240" name="Text Box 72"/>
          <p:cNvSpPr txBox="1">
            <a:spLocks noChangeArrowheads="1"/>
          </p:cNvSpPr>
          <p:nvPr/>
        </p:nvSpPr>
        <p:spPr bwMode="auto">
          <a:xfrm>
            <a:off x="498240" y="4895075"/>
            <a:ext cx="8290080" cy="164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471" rIns="0" bIns="0"/>
          <a:lstStyle>
            <a:lvl1pPr marL="430213" indent="-323850"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 algn="ctr">
              <a:spcAft>
                <a:spcPts val="1293"/>
              </a:spcAft>
              <a:buSzPct val="45000"/>
              <a:defRPr/>
            </a:pPr>
            <a:r>
              <a:rPr lang="en-US" sz="3600" b="1" dirty="0">
                <a:latin typeface="Comic Sans MS"/>
                <a:cs typeface="Comic Sans MS"/>
              </a:rPr>
              <a:t>Conclusion</a:t>
            </a:r>
          </a:p>
          <a:p>
            <a:pPr marL="96482" indent="0">
              <a:spcAft>
                <a:spcPts val="1293"/>
              </a:spcAft>
              <a:buSzPct val="45000"/>
              <a:defRPr/>
            </a:pPr>
            <a:r>
              <a:rPr lang="en-US" sz="2900" dirty="0">
                <a:latin typeface="Comic Sans MS"/>
                <a:cs typeface="Comic Sans MS"/>
              </a:rPr>
              <a:t>The accuracy of the calibration coefficients to be better than 3%</a:t>
            </a:r>
          </a:p>
        </p:txBody>
      </p:sp>
    </p:spTree>
    <p:extLst>
      <p:ext uri="{BB962C8B-B14F-4D97-AF65-F5344CB8AC3E}">
        <p14:creationId xmlns:p14="http://schemas.microsoft.com/office/powerpoint/2010/main" val="40977154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10892"/>
            <a:ext cx="8228160" cy="1144920"/>
          </a:xfrm>
        </p:spPr>
        <p:txBody>
          <a:bodyPr tIns="35268"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600" b="1" dirty="0">
                <a:latin typeface="Comic Sans MS"/>
                <a:cs typeface="Comic Sans MS"/>
              </a:rPr>
              <a:t>O2 bands calibration</a:t>
            </a:r>
            <a:br>
              <a:rPr lang="en-US" sz="3600" b="1" dirty="0">
                <a:latin typeface="Comic Sans MS"/>
                <a:cs typeface="Comic Sans MS"/>
              </a:rPr>
            </a:br>
            <a:r>
              <a:rPr lang="en-US" sz="3600" b="1" dirty="0">
                <a:latin typeface="Comic Sans MS"/>
                <a:cs typeface="Comic Sans MS"/>
              </a:rPr>
              <a:t>using Moon</a:t>
            </a:r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40" y="1493438"/>
            <a:ext cx="5391360" cy="497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2221921" y="6401473"/>
            <a:ext cx="5504045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omic Sans MS" charset="0"/>
                <a:cs typeface="Comic Sans MS" charset="0"/>
              </a:rPr>
              <a:t>Only one Full Moon event was used for calibration</a:t>
            </a:r>
            <a:r>
              <a:rPr lang="en-US">
                <a:latin typeface="Comic Sans MS" charset="0"/>
                <a:cs typeface="Comic Sans M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78567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10892"/>
            <a:ext cx="8228160" cy="1144920"/>
          </a:xfrm>
        </p:spPr>
        <p:txBody>
          <a:bodyPr tIns="35268"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600" b="1" dirty="0">
                <a:latin typeface="Comic Sans MS"/>
                <a:cs typeface="Comic Sans MS"/>
              </a:rPr>
              <a:t>O2 bands calibration</a:t>
            </a:r>
            <a:br>
              <a:rPr lang="en-US" sz="3600" b="1" dirty="0">
                <a:latin typeface="Comic Sans MS"/>
                <a:cs typeface="Comic Sans MS"/>
              </a:rPr>
            </a:br>
            <a:r>
              <a:rPr lang="en-US" sz="3600" b="1" dirty="0">
                <a:latin typeface="Comic Sans MS"/>
                <a:cs typeface="Comic Sans MS"/>
              </a:rPr>
              <a:t>using Moon</a:t>
            </a:r>
          </a:p>
        </p:txBody>
      </p:sp>
      <p:pic>
        <p:nvPicPr>
          <p:cNvPr id="2867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40" y="1216929"/>
            <a:ext cx="4147200" cy="406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0" y="1286056"/>
            <a:ext cx="4147200" cy="398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701280" y="5268074"/>
            <a:ext cx="4442220" cy="143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de-DE" sz="22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680	MODIS	1.00 x 10-5</a:t>
            </a:r>
          </a:p>
          <a:p>
            <a:r>
              <a:rPr lang="fr-FR" sz="22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688	Moon		2.16 x 10-5</a:t>
            </a:r>
          </a:p>
          <a:p>
            <a:r>
              <a:rPr lang="fr-FR" sz="22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764	Moon		2.52 x 10-5</a:t>
            </a:r>
          </a:p>
          <a:p>
            <a:r>
              <a:rPr lang="de-DE" sz="22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780	MODIS	1.50 x 10-5</a:t>
            </a:r>
            <a:endParaRPr lang="en-US" sz="2200" dirty="0">
              <a:solidFill>
                <a:srgbClr val="00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6023520" y="5848455"/>
            <a:ext cx="3014443" cy="53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Comic Sans MS" charset="0"/>
                <a:cs typeface="Comic Sans MS" charset="0"/>
              </a:rPr>
              <a:t>Better than 3%</a:t>
            </a:r>
          </a:p>
        </p:txBody>
      </p:sp>
    </p:spTree>
    <p:extLst>
      <p:ext uri="{BB962C8B-B14F-4D97-AF65-F5344CB8AC3E}">
        <p14:creationId xmlns:p14="http://schemas.microsoft.com/office/powerpoint/2010/main" val="14933779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67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095715"/>
              </p:ext>
            </p:extLst>
          </p:nvPr>
        </p:nvGraphicFramePr>
        <p:xfrm>
          <a:off x="96762" y="725537"/>
          <a:ext cx="8914190" cy="5942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Document" r:id="rId3" imgW="5486400" imgH="3657600" progId="Word.Document.12">
                  <p:embed/>
                </p:oleObj>
              </mc:Choice>
              <mc:Fallback>
                <p:oleObj name="Document" r:id="rId3" imgW="5486400" imgH="3657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762" y="725537"/>
                        <a:ext cx="8914190" cy="5942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3138" y="171939"/>
            <a:ext cx="834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Reflectance </a:t>
            </a:r>
            <a:r>
              <a:rPr lang="en-US" sz="2000" b="1" dirty="0">
                <a:latin typeface="Comic Sans MS"/>
                <a:cs typeface="Comic Sans MS"/>
              </a:rPr>
              <a:t>values for the detected green, blue and red </a:t>
            </a:r>
            <a:r>
              <a:rPr lang="en-US" sz="2000" b="1" dirty="0" smtClean="0">
                <a:latin typeface="Comic Sans MS"/>
                <a:cs typeface="Comic Sans MS"/>
              </a:rPr>
              <a:t>subsuns</a:t>
            </a:r>
            <a:endParaRPr lang="en-US" sz="2000" b="1" dirty="0">
              <a:latin typeface="Comic Sans MS"/>
              <a:cs typeface="Comic Sans MS"/>
            </a:endParaRPr>
          </a:p>
        </p:txBody>
      </p:sp>
      <p:pic>
        <p:nvPicPr>
          <p:cNvPr id="5" name="Picture 4" descr="Screen Shot 2016-10-05 at 3.43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10" y="1364064"/>
            <a:ext cx="1657048" cy="232333"/>
          </a:xfrm>
          <a:prstGeom prst="rect">
            <a:avLst/>
          </a:prstGeom>
        </p:spPr>
      </p:pic>
      <p:pic>
        <p:nvPicPr>
          <p:cNvPr id="6" name="Picture 5" descr="Screen Shot 2016-10-05 at 3.45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4" y="2916746"/>
            <a:ext cx="1825662" cy="202135"/>
          </a:xfrm>
          <a:prstGeom prst="rect">
            <a:avLst/>
          </a:prstGeom>
        </p:spPr>
      </p:pic>
      <p:pic>
        <p:nvPicPr>
          <p:cNvPr id="7" name="Picture 6" descr="Screen Shot 2016-10-05 at 3.46.0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87" y="2916747"/>
            <a:ext cx="1802190" cy="202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9905" y="4522624"/>
            <a:ext cx="103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R</a:t>
            </a:r>
            <a:r>
              <a:rPr lang="en-US" baseline="-25000" dirty="0" smtClean="0">
                <a:solidFill>
                  <a:srgbClr val="008000"/>
                </a:solidFill>
              </a:rPr>
              <a:t>551</a:t>
            </a:r>
            <a:r>
              <a:rPr lang="en-US" dirty="0" smtClean="0"/>
              <a:t>&gt;</a:t>
            </a:r>
            <a:r>
              <a:rPr lang="en-US" i="1" dirty="0">
                <a:solidFill>
                  <a:srgbClr val="FF0000"/>
                </a:solidFill>
              </a:rPr>
              <a:t>R</a:t>
            </a:r>
            <a:r>
              <a:rPr lang="en-US" baseline="-25000" dirty="0" smtClean="0">
                <a:solidFill>
                  <a:srgbClr val="FF0000"/>
                </a:solidFill>
              </a:rPr>
              <a:t>680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1638" y="5654738"/>
            <a:ext cx="103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R</a:t>
            </a:r>
            <a:r>
              <a:rPr lang="en-US" baseline="-25000" dirty="0" smtClean="0">
                <a:solidFill>
                  <a:srgbClr val="008000"/>
                </a:solidFill>
              </a:rPr>
              <a:t>551</a:t>
            </a:r>
            <a:r>
              <a:rPr lang="en-US" dirty="0" smtClean="0"/>
              <a:t>&lt;</a:t>
            </a:r>
            <a:r>
              <a:rPr lang="en-US" i="1" dirty="0" smtClean="0">
                <a:solidFill>
                  <a:srgbClr val="FF0000"/>
                </a:solidFill>
              </a:rPr>
              <a:t>R</a:t>
            </a:r>
            <a:r>
              <a:rPr lang="en-US" baseline="-25000" dirty="0" smtClean="0">
                <a:solidFill>
                  <a:srgbClr val="FF0000"/>
                </a:solidFill>
              </a:rPr>
              <a:t>680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9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216"/>
            <a:ext cx="4746661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073" y="1238216"/>
            <a:ext cx="4746661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5933" y="205555"/>
            <a:ext cx="2516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Location in CCD</a:t>
            </a:r>
            <a:endParaRPr lang="en-US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3072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6968" y="256352"/>
            <a:ext cx="3148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Size of the subsuns</a:t>
            </a:r>
            <a:endParaRPr lang="en-US" sz="2400" b="1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82" y="978356"/>
            <a:ext cx="4695290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417" y="5635736"/>
            <a:ext cx="8994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The mean value is </a:t>
            </a:r>
            <a:r>
              <a:rPr lang="en-US" dirty="0" smtClean="0">
                <a:latin typeface="Comic Sans MS"/>
                <a:cs typeface="Comic Sans MS"/>
              </a:rPr>
              <a:t>~20 </a:t>
            </a:r>
            <a:r>
              <a:rPr lang="en-US" dirty="0">
                <a:latin typeface="Comic Sans MS"/>
                <a:cs typeface="Comic Sans MS"/>
              </a:rPr>
              <a:t>or </a:t>
            </a:r>
            <a:r>
              <a:rPr lang="en-US" dirty="0" smtClean="0">
                <a:latin typeface="Comic Sans MS"/>
                <a:cs typeface="Comic Sans MS"/>
              </a:rPr>
              <a:t>~4</a:t>
            </a:r>
            <a:r>
              <a:rPr lang="en-US" dirty="0">
                <a:latin typeface="Comic Sans MS"/>
                <a:cs typeface="Comic Sans MS"/>
              </a:rPr>
              <a:t>-5 pixels on each side.  9% of all subsuns consists of only </a:t>
            </a:r>
            <a:r>
              <a:rPr lang="en-US" dirty="0" smtClean="0">
                <a:latin typeface="Comic Sans MS"/>
                <a:cs typeface="Comic Sans MS"/>
              </a:rPr>
              <a:t>1 pixel</a:t>
            </a:r>
            <a:r>
              <a:rPr lang="en-US" dirty="0">
                <a:latin typeface="Comic Sans MS"/>
                <a:cs typeface="Comic Sans MS"/>
              </a:rPr>
              <a:t>, 45% have </a:t>
            </a:r>
            <a:r>
              <a:rPr lang="en-US" dirty="0" smtClean="0">
                <a:latin typeface="Comic Sans MS"/>
                <a:cs typeface="Comic Sans MS"/>
              </a:rPr>
              <a:t>&lt;10 </a:t>
            </a:r>
            <a:r>
              <a:rPr lang="en-US" dirty="0">
                <a:latin typeface="Comic Sans MS"/>
                <a:cs typeface="Comic Sans MS"/>
              </a:rPr>
              <a:t>pixels while 97% have </a:t>
            </a:r>
            <a:r>
              <a:rPr lang="en-US" dirty="0" smtClean="0">
                <a:latin typeface="Comic Sans MS"/>
                <a:cs typeface="Comic Sans MS"/>
              </a:rPr>
              <a:t>&lt;80 pixels, </a:t>
            </a:r>
            <a:r>
              <a:rPr lang="en-US" dirty="0">
                <a:latin typeface="Comic Sans MS"/>
                <a:cs typeface="Comic Sans MS"/>
              </a:rPr>
              <a:t>which is </a:t>
            </a:r>
            <a:r>
              <a:rPr lang="en-US" dirty="0" smtClean="0">
                <a:latin typeface="Comic Sans MS"/>
                <a:cs typeface="Comic Sans MS"/>
              </a:rPr>
              <a:t>~1</a:t>
            </a:r>
            <a:r>
              <a:rPr lang="en-US" baseline="30000" dirty="0" smtClean="0">
                <a:latin typeface="Comic Sans MS"/>
                <a:cs typeface="Comic Sans MS"/>
              </a:rPr>
              <a:t>o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in the range of deviation from the direction of specular reflection of the horizontally oriented crystals. </a:t>
            </a:r>
          </a:p>
        </p:txBody>
      </p:sp>
    </p:spTree>
    <p:extLst>
      <p:ext uri="{BB962C8B-B14F-4D97-AF65-F5344CB8AC3E}">
        <p14:creationId xmlns:p14="http://schemas.microsoft.com/office/powerpoint/2010/main" val="398023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900" y="99913"/>
            <a:ext cx="7031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DSCOVR Land Cover Map, 10 km, SIN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3900" y="24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LandCoverMap_10km_Africa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1087" b="14955"/>
          <a:stretch/>
        </p:blipFill>
        <p:spPr>
          <a:xfrm>
            <a:off x="770227" y="908691"/>
            <a:ext cx="7137092" cy="536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4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4-13 at 9.28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1" y="1117601"/>
            <a:ext cx="5196344" cy="5473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7220" y="74594"/>
            <a:ext cx="8375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RGB image and three bands used for NDVI: </a:t>
            </a: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red (680 nm), O2 B-band (688 nm) and NIR (780 nm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pic>
        <p:nvPicPr>
          <p:cNvPr id="4" name="Picture 3" descr="Screen Shot 2016-10-24 at 2.36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638299"/>
            <a:ext cx="3180324" cy="2044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1" y="4241800"/>
            <a:ext cx="31598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/>
              <a:t>Back-scattering region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4</a:t>
            </a:r>
            <a:r>
              <a:rPr lang="en-US" b="1" baseline="30000" dirty="0" smtClean="0"/>
              <a:t>o</a:t>
            </a:r>
            <a:r>
              <a:rPr lang="en-US" b="1" dirty="0" smtClean="0"/>
              <a:t>-12</a:t>
            </a:r>
            <a:r>
              <a:rPr lang="en-US" b="1" baseline="30000" dirty="0" smtClean="0"/>
              <a:t>o</a:t>
            </a:r>
            <a:r>
              <a:rPr lang="en-US" b="1" dirty="0" smtClean="0"/>
              <a:t> phase angl</a:t>
            </a:r>
            <a:r>
              <a:rPr lang="en-US" b="1" dirty="0"/>
              <a:t>e</a:t>
            </a:r>
            <a:endParaRPr lang="en-US" b="1" dirty="0" smtClean="0"/>
          </a:p>
          <a:p>
            <a:pPr marL="285750" indent="-285750">
              <a:buFontTx/>
              <a:buChar char="-"/>
            </a:pPr>
            <a:endParaRPr lang="en-US" b="1" dirty="0" smtClean="0"/>
          </a:p>
          <a:p>
            <a:pPr marL="285750" indent="-285750">
              <a:buFontTx/>
              <a:buChar char="-"/>
            </a:pPr>
            <a:r>
              <a:rPr lang="en-US" b="1" dirty="0" smtClean="0"/>
              <a:t>Reduced multiple scattering</a:t>
            </a:r>
          </a:p>
          <a:p>
            <a:r>
              <a:rPr lang="en-US" b="1" dirty="0" smtClean="0"/>
              <a:t>     @ 688 compared to 680 nm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060622" y="1821212"/>
            <a:ext cx="179704" cy="154563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8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900" y="241300"/>
            <a:ext cx="872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NDVI (Normalized Difference Vegetation Index)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3900" y="24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900" y="5456242"/>
            <a:ext cx="881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</a:t>
            </a:r>
            <a:r>
              <a:rPr lang="en-US" sz="2000" dirty="0">
                <a:latin typeface="Comic Sans MS"/>
                <a:cs typeface="Comic Sans MS"/>
              </a:rPr>
              <a:t>use of the O2 B-band instead of the ‘red’ channel mitigates the effect of atmosphere on remote sensing of surface reflectance because O2 reduces contribution from the radiation scattered by the atmosphere.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00" y="927268"/>
            <a:ext cx="881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EPIC NDVI is defined as the difference between NIR and ‘red’ channels normalized to their sum </a:t>
            </a:r>
          </a:p>
        </p:txBody>
      </p:sp>
      <p:pic>
        <p:nvPicPr>
          <p:cNvPr id="2" name="Picture 1" descr="RGB_enchanc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7067" r="15125" b="10935"/>
          <a:stretch/>
        </p:blipFill>
        <p:spPr>
          <a:xfrm>
            <a:off x="57834" y="1942289"/>
            <a:ext cx="2966840" cy="29757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12261" y="1959001"/>
            <a:ext cx="2953799" cy="3229934"/>
            <a:chOff x="3112261" y="1959001"/>
            <a:chExt cx="2953799" cy="3229934"/>
          </a:xfrm>
        </p:grpSpPr>
        <p:pic>
          <p:nvPicPr>
            <p:cNvPr id="7" name="Picture 6" descr="NDVI680cu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5" t="7431" r="14207" b="11301"/>
            <a:stretch/>
          </p:blipFill>
          <p:spPr>
            <a:xfrm>
              <a:off x="3112261" y="1959001"/>
              <a:ext cx="2953799" cy="32299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12261" y="4348202"/>
              <a:ext cx="104200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NDVI </a:t>
              </a:r>
            </a:p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780&amp;680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63617" y="1951037"/>
            <a:ext cx="2966343" cy="3237897"/>
            <a:chOff x="6163617" y="1951037"/>
            <a:chExt cx="2966343" cy="3237897"/>
          </a:xfrm>
        </p:grpSpPr>
        <p:pic>
          <p:nvPicPr>
            <p:cNvPr id="8" name="Picture 7" descr="NDVI688cu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7" t="7189" r="14062" b="11423"/>
            <a:stretch/>
          </p:blipFill>
          <p:spPr>
            <a:xfrm>
              <a:off x="6163617" y="1951037"/>
              <a:ext cx="2966343" cy="32378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63617" y="4348202"/>
              <a:ext cx="104200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NDVI </a:t>
              </a:r>
            </a:p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780&amp;688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235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andCoverMap_10km_Africa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1087" b="14955"/>
          <a:stretch/>
        </p:blipFill>
        <p:spPr>
          <a:xfrm>
            <a:off x="3003547" y="1951035"/>
            <a:ext cx="3945984" cy="29670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900" y="241300"/>
            <a:ext cx="872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NDVI (Normalized Difference Vegetation Index)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3900" y="24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900" y="5464436"/>
            <a:ext cx="881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</a:t>
            </a:r>
            <a:r>
              <a:rPr lang="en-US" sz="2000" dirty="0">
                <a:latin typeface="Comic Sans MS"/>
                <a:cs typeface="Comic Sans MS"/>
              </a:rPr>
              <a:t>use of the O2 B-band instead of the ‘red’ channel mitigates the effect of atmosphere on remote sensing of surface reflectance because O2 reduces contribution from the radiation scattered by the atmosphere.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00" y="927268"/>
            <a:ext cx="881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EPIC NDVI is defined as the difference between NIR and ‘red’ channels normalized to their sum </a:t>
            </a:r>
          </a:p>
        </p:txBody>
      </p:sp>
      <p:pic>
        <p:nvPicPr>
          <p:cNvPr id="2" name="Picture 1" descr="RGB_enchanc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7067" r="15125" b="10935"/>
          <a:stretch/>
        </p:blipFill>
        <p:spPr>
          <a:xfrm>
            <a:off x="57834" y="1942289"/>
            <a:ext cx="2966840" cy="29757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63617" y="1951037"/>
            <a:ext cx="2966343" cy="3237897"/>
            <a:chOff x="6163617" y="1951037"/>
            <a:chExt cx="2966343" cy="3237897"/>
          </a:xfrm>
        </p:grpSpPr>
        <p:pic>
          <p:nvPicPr>
            <p:cNvPr id="8" name="Picture 7" descr="NDVI688cu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7" t="7189" r="14062" b="11423"/>
            <a:stretch/>
          </p:blipFill>
          <p:spPr>
            <a:xfrm>
              <a:off x="6163617" y="1951037"/>
              <a:ext cx="2966343" cy="32378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63617" y="4348202"/>
              <a:ext cx="104200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NDVI </a:t>
              </a:r>
            </a:p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780&amp;688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065341" y="1966025"/>
            <a:ext cx="30982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Land </a:t>
            </a:r>
            <a:r>
              <a:rPr lang="en-US" sz="1600" b="1" dirty="0">
                <a:solidFill>
                  <a:schemeClr val="bg1"/>
                </a:solidFill>
                <a:latin typeface="Comic Sans MS"/>
                <a:cs typeface="Comic Sans MS"/>
              </a:rPr>
              <a:t>Cover Map, 10 km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1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andCoverMap_10km_Africa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1087" b="14955"/>
          <a:stretch/>
        </p:blipFill>
        <p:spPr>
          <a:xfrm>
            <a:off x="3003547" y="1951035"/>
            <a:ext cx="3945984" cy="29670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900" y="241300"/>
            <a:ext cx="872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NDVI (Normalized Difference Vegetation Index)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3900" y="24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900" y="5464436"/>
            <a:ext cx="881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</a:t>
            </a:r>
            <a:r>
              <a:rPr lang="en-US" sz="2000" dirty="0">
                <a:latin typeface="Comic Sans MS"/>
                <a:cs typeface="Comic Sans MS"/>
              </a:rPr>
              <a:t>use of the O2 B-band instead of the ‘red’ channel mitigates the effect of atmosphere on remote sensing of surface reflectance because O2 reduces contribution from the radiation scattered by the atmosphere.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00" y="927268"/>
            <a:ext cx="881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EPIC NDVI is defined as the difference between NIR and ‘red’ channels normalized to their sum </a:t>
            </a:r>
          </a:p>
        </p:txBody>
      </p:sp>
      <p:pic>
        <p:nvPicPr>
          <p:cNvPr id="2" name="Picture 1" descr="RGB_enchanc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7067" r="15125" b="10935"/>
          <a:stretch/>
        </p:blipFill>
        <p:spPr>
          <a:xfrm>
            <a:off x="57834" y="1942289"/>
            <a:ext cx="2966840" cy="29757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63617" y="1951037"/>
            <a:ext cx="2966343" cy="3237897"/>
            <a:chOff x="6163617" y="1951037"/>
            <a:chExt cx="2966343" cy="3237897"/>
          </a:xfrm>
        </p:grpSpPr>
        <p:pic>
          <p:nvPicPr>
            <p:cNvPr id="8" name="Picture 7" descr="NDVI688cu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7" t="7189" r="14062" b="11423"/>
            <a:stretch/>
          </p:blipFill>
          <p:spPr>
            <a:xfrm>
              <a:off x="6163617" y="1951037"/>
              <a:ext cx="2966343" cy="32378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63617" y="4348202"/>
              <a:ext cx="104200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NDVI </a:t>
              </a:r>
            </a:p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780&amp;688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65341" y="1966025"/>
            <a:ext cx="30982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Land </a:t>
            </a:r>
            <a:r>
              <a:rPr lang="en-US" sz="1600" b="1" dirty="0">
                <a:solidFill>
                  <a:schemeClr val="bg1"/>
                </a:solidFill>
                <a:latin typeface="Comic Sans MS"/>
                <a:cs typeface="Comic Sans MS"/>
              </a:rPr>
              <a:t>Cover Map, 10 km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2146317" y="3661177"/>
            <a:ext cx="2042611" cy="215444"/>
          </a:xfrm>
          <a:prstGeom prst="rect">
            <a:avLst/>
          </a:prstGeom>
        </p:spPr>
        <p:txBody>
          <a:bodyPr wrap="square" tIns="0" rIns="0" bIns="0">
            <a:spAutoFit/>
          </a:bodyPr>
          <a:lstStyle/>
          <a:p>
            <a:pPr algn="ctr"/>
            <a:r>
              <a:rPr lang="en-US" sz="1400" b="1" dirty="0" smtClean="0">
                <a:latin typeface="Comic Sans MS"/>
                <a:cs typeface="Comic Sans MS"/>
              </a:rPr>
              <a:t>Annual mean LAI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4171989" y="3429000"/>
            <a:ext cx="628662" cy="184666"/>
          </a:xfrm>
          <a:prstGeom prst="rect">
            <a:avLst/>
          </a:prstGeom>
        </p:spPr>
        <p:txBody>
          <a:bodyPr wrap="square" tIns="0" rIns="0" bIns="0">
            <a:spAutoFit/>
          </a:bodyPr>
          <a:lstStyle/>
          <a:p>
            <a:r>
              <a:rPr lang="en-US" sz="1200" b="1" dirty="0" smtClean="0">
                <a:latin typeface="Comic Sans MS"/>
                <a:cs typeface="Comic Sans MS"/>
              </a:rPr>
              <a:t>~5.5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4324389" y="3868938"/>
            <a:ext cx="388395" cy="184666"/>
          </a:xfrm>
          <a:prstGeom prst="rect">
            <a:avLst/>
          </a:prstGeom>
        </p:spPr>
        <p:txBody>
          <a:bodyPr wrap="square" tIns="0" rIns="0" bIns="0">
            <a:spAutoFit/>
          </a:bodyPr>
          <a:lstStyle/>
          <a:p>
            <a:r>
              <a:rPr lang="en-US" sz="1200" b="1" dirty="0" smtClean="0">
                <a:latin typeface="Comic Sans MS"/>
                <a:cs typeface="Comic Sans MS"/>
              </a:rPr>
              <a:t>~2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4171989" y="4375946"/>
            <a:ext cx="476262" cy="184666"/>
          </a:xfrm>
          <a:prstGeom prst="rect">
            <a:avLst/>
          </a:prstGeom>
        </p:spPr>
        <p:txBody>
          <a:bodyPr wrap="square" tIns="0" rIns="0" bIns="0">
            <a:spAutoFit/>
          </a:bodyPr>
          <a:lstStyle/>
          <a:p>
            <a:r>
              <a:rPr lang="en-US" sz="1200" b="1" dirty="0" smtClean="0">
                <a:latin typeface="Comic Sans MS"/>
                <a:cs typeface="Comic Sans MS"/>
              </a:rPr>
              <a:t>~0.1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4324389" y="3182683"/>
            <a:ext cx="388395" cy="184666"/>
          </a:xfrm>
          <a:prstGeom prst="rect">
            <a:avLst/>
          </a:prstGeom>
        </p:spPr>
        <p:txBody>
          <a:bodyPr wrap="square" tIns="0" rIns="0" bIns="0">
            <a:spAutoFit/>
          </a:bodyPr>
          <a:lstStyle/>
          <a:p>
            <a:r>
              <a:rPr lang="en-US" sz="1200" b="1" dirty="0" smtClean="0">
                <a:latin typeface="Comic Sans MS"/>
                <a:cs typeface="Comic Sans MS"/>
              </a:rPr>
              <a:t>~2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4086258" y="3013601"/>
            <a:ext cx="476262" cy="184666"/>
          </a:xfrm>
          <a:prstGeom prst="rect">
            <a:avLst/>
          </a:prstGeom>
        </p:spPr>
        <p:txBody>
          <a:bodyPr wrap="square" tIns="0" rIns="0" bIns="0">
            <a:spAutoFit/>
          </a:bodyPr>
          <a:lstStyle/>
          <a:p>
            <a:r>
              <a:rPr lang="en-US" sz="1200" b="1" smtClean="0">
                <a:latin typeface="Comic Sans MS"/>
                <a:cs typeface="Comic Sans MS"/>
              </a:rPr>
              <a:t>~0.1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786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IS_NDVI_March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74" y="2091455"/>
            <a:ext cx="3582335" cy="2826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900" y="241300"/>
            <a:ext cx="872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NDVI (Normalized Difference Vegetation Index)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3900" y="24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900" y="5456242"/>
            <a:ext cx="881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</a:t>
            </a:r>
            <a:r>
              <a:rPr lang="en-US" sz="2000" dirty="0">
                <a:latin typeface="Comic Sans MS"/>
                <a:cs typeface="Comic Sans MS"/>
              </a:rPr>
              <a:t>use of the O2 B-band instead of the ‘red’ channel mitigates the effect of atmosphere on remote sensing of surface reflectance because O2 reduces contribution from the radiation scattered by the atmosphere.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00" y="927268"/>
            <a:ext cx="881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EPIC NDVI is defined as the difference between NIR and ‘red’ channels normalized to their sum </a:t>
            </a:r>
          </a:p>
        </p:txBody>
      </p:sp>
      <p:pic>
        <p:nvPicPr>
          <p:cNvPr id="2" name="Picture 1" descr="RGB_enchanc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7067" r="15125" b="10935"/>
          <a:stretch/>
        </p:blipFill>
        <p:spPr>
          <a:xfrm>
            <a:off x="57834" y="1942289"/>
            <a:ext cx="2966840" cy="29757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63617" y="1951037"/>
            <a:ext cx="2966343" cy="3237897"/>
            <a:chOff x="6163617" y="1951037"/>
            <a:chExt cx="2966343" cy="3237897"/>
          </a:xfrm>
        </p:grpSpPr>
        <p:pic>
          <p:nvPicPr>
            <p:cNvPr id="8" name="Picture 7" descr="NDVI688cu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7" t="7189" r="14062" b="11423"/>
            <a:stretch/>
          </p:blipFill>
          <p:spPr>
            <a:xfrm>
              <a:off x="6163617" y="1951037"/>
              <a:ext cx="2966343" cy="32378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63617" y="4348202"/>
              <a:ext cx="104200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NDVI </a:t>
              </a:r>
            </a:p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780&amp;688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88174" y="4025036"/>
            <a:ext cx="1406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MODIS NDVI</a:t>
            </a:r>
          </a:p>
          <a:p>
            <a:r>
              <a:rPr lang="en-US" b="1" dirty="0" smtClean="0"/>
              <a:t>March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740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IS_NDVI_March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74" y="2091455"/>
            <a:ext cx="3582335" cy="2826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900" y="241300"/>
            <a:ext cx="872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NDVI (Normalized Difference Vegetation Index)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3900" y="24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900" y="5456242"/>
            <a:ext cx="881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</a:t>
            </a:r>
            <a:r>
              <a:rPr lang="en-US" sz="2000" dirty="0">
                <a:latin typeface="Comic Sans MS"/>
                <a:cs typeface="Comic Sans MS"/>
              </a:rPr>
              <a:t>use of the O2 B-band instead of the ‘red’ channel mitigates the effect of atmosphere on remote sensing of surface reflectance because O2 reduces contribution from the radiation scattered by the atmosphere.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00" y="927268"/>
            <a:ext cx="881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EPIC NDVI is defined as the difference between NIR and ‘red’ channels normalized to their sum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163617" y="1951037"/>
            <a:ext cx="2966343" cy="3237897"/>
            <a:chOff x="6163617" y="1951037"/>
            <a:chExt cx="2966343" cy="3237897"/>
          </a:xfrm>
        </p:grpSpPr>
        <p:pic>
          <p:nvPicPr>
            <p:cNvPr id="8" name="Picture 7" descr="NDVI688cu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7" t="7189" r="14062" b="11423"/>
            <a:stretch/>
          </p:blipFill>
          <p:spPr>
            <a:xfrm>
              <a:off x="6163617" y="1951037"/>
              <a:ext cx="2966343" cy="32378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63617" y="4348202"/>
              <a:ext cx="104200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NDVI </a:t>
              </a:r>
            </a:p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780&amp;688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88174" y="4025036"/>
            <a:ext cx="1406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MODIS NDVI</a:t>
            </a:r>
          </a:p>
          <a:p>
            <a:r>
              <a:rPr lang="en-US" b="1" dirty="0" smtClean="0"/>
              <a:t>March 2016</a:t>
            </a:r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64261" y="1959001"/>
            <a:ext cx="2953799" cy="3229934"/>
            <a:chOff x="3112261" y="1959001"/>
            <a:chExt cx="2953799" cy="3229934"/>
          </a:xfrm>
        </p:grpSpPr>
        <p:pic>
          <p:nvPicPr>
            <p:cNvPr id="13" name="Picture 12" descr="NDVI680cu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5" t="7431" r="14207" b="11301"/>
            <a:stretch/>
          </p:blipFill>
          <p:spPr>
            <a:xfrm>
              <a:off x="3112261" y="1959001"/>
              <a:ext cx="2953799" cy="322993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112261" y="4348202"/>
              <a:ext cx="104200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NDVI </a:t>
              </a:r>
            </a:p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780&amp;680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68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1382</Words>
  <Application>Microsoft Macintosh PowerPoint</Application>
  <PresentationFormat>On-screen Show (4:3)</PresentationFormat>
  <Paragraphs>203</Paragraphs>
  <Slides>37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Leaf albedo and NDVIs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EPIC Calibration using MODIS and Moon   Geogdzhayev (Columbia University) and Marshak (GSFC)</vt:lpstr>
      <vt:lpstr>Pixel matching</vt:lpstr>
      <vt:lpstr>Regression analysis</vt:lpstr>
      <vt:lpstr>PowerPoint Presentation</vt:lpstr>
      <vt:lpstr>Seasonal dependence</vt:lpstr>
      <vt:lpstr>Error estimates</vt:lpstr>
      <vt:lpstr>O2 bands calibration using Moon</vt:lpstr>
      <vt:lpstr>O2 bands calibration using Moon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NASA/GSFC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Marshak</dc:creator>
  <cp:lastModifiedBy>Alexander Marshak</cp:lastModifiedBy>
  <cp:revision>56</cp:revision>
  <dcterms:created xsi:type="dcterms:W3CDTF">2016-10-04T19:06:48Z</dcterms:created>
  <dcterms:modified xsi:type="dcterms:W3CDTF">2016-10-31T00:15:11Z</dcterms:modified>
</cp:coreProperties>
</file>