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9" r:id="rId4"/>
    <p:sldId id="260" r:id="rId5"/>
    <p:sldId id="257" r:id="rId6"/>
    <p:sldId id="259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909C5-0699-4347-A483-3EB8F100A1C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4789-FE40-44DA-9CC3-12B29624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4789-FE40-44DA-9CC3-12B296244C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5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CEE9-9C44-4D75-AEF5-CBDEFE8489EF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62D3-B85C-4541-B5D4-92AB161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Validation of Ozone Derived from EPIC Measured Radiances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J. Herman, L. Huang, and R. </a:t>
            </a:r>
            <a:r>
              <a:rPr lang="en-US" sz="2000" b="1" dirty="0" err="1" smtClean="0">
                <a:solidFill>
                  <a:schemeClr val="bg1"/>
                </a:solidFill>
              </a:rPr>
              <a:t>McPeters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05175"/>
            <a:ext cx="288036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15446"/>
            <a:ext cx="3366666" cy="337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3021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23 November 2015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99" y="888062"/>
            <a:ext cx="3421201" cy="278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2" y="914400"/>
            <a:ext cx="3358458" cy="27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0102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EPIC comparison at Boulder, Colorado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433" y="5334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Daily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2037" y="501874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Monthly Average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1148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EPIC ozone data follows the monthly variations</a:t>
            </a:r>
          </a:p>
          <a:p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nd has a small difference in the annual average ozone amount (</a:t>
            </a:r>
            <a:r>
              <a:rPr lang="en-US" b="1" dirty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%).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However, the differences on a monthly average basis are still too large.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6" y="3886200"/>
            <a:ext cx="3373860" cy="27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86630"/>
            <a:ext cx="3276601" cy="26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0" y="3810000"/>
            <a:ext cx="357432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429000" cy="279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41148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EPIC ozone data follows the monthly variations</a:t>
            </a:r>
          </a:p>
          <a:p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nd has a small difference in the annual average ozone amount (5%).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However, the differences on a monthly average basis are still too large.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0102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EPIC comparison at NASA Headquarters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8525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9921" y="380999"/>
            <a:ext cx="780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EPIC Zonal Average Ozone Compared with NOAA-19 SBUV-2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96427"/>
            <a:ext cx="140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Summary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Validation of EPIC with ground-based instruments requires nearly continuous measurements because of the varying local time throughout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Low latitude comparison with LEO satellite data is only possible for a narrow strip of EPIC data centered around the equator crossing time ± ~ 1 hour.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High latitude comparisons with LEO satellite data require a latitude dependent time shift of the central time ± ~ 1 hour.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Comparison of EPIC preliminary Ozone data shows reasonably good agreement with satellite and ground-based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Boulder Colorado: Mean Difference = 8.7 ± 16  DU  or 3%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Slope = -0.7 ± 1.5 DU/Year or -0.2%/</a:t>
            </a:r>
            <a:r>
              <a:rPr lang="en-US" b="1" dirty="0" err="1" smtClean="0">
                <a:solidFill>
                  <a:schemeClr val="bg1"/>
                </a:solidFill>
              </a:rPr>
              <a:t>Yr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Four Corners New Mexico: Mean = 4.4 ± 16 DU  or  1.4%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Slope = -11 ± 1.8 DU/Year or 3.5%/</a:t>
            </a:r>
            <a:r>
              <a:rPr lang="en-US" b="1" dirty="0" err="1" smtClean="0">
                <a:solidFill>
                  <a:schemeClr val="bg1"/>
                </a:solidFill>
              </a:rPr>
              <a:t>Yr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NASA HQ Washington DC: </a:t>
            </a:r>
            <a:r>
              <a:rPr lang="en-US" b="1" dirty="0">
                <a:solidFill>
                  <a:schemeClr val="bg1"/>
                </a:solidFill>
              </a:rPr>
              <a:t>Mean = </a:t>
            </a:r>
            <a:r>
              <a:rPr lang="en-US" b="1" dirty="0" smtClean="0">
                <a:solidFill>
                  <a:schemeClr val="bg1"/>
                </a:solidFill>
              </a:rPr>
              <a:t>16 </a:t>
            </a:r>
            <a:r>
              <a:rPr lang="en-US" b="1" dirty="0">
                <a:solidFill>
                  <a:schemeClr val="bg1"/>
                </a:solidFill>
              </a:rPr>
              <a:t>± </a:t>
            </a:r>
            <a:r>
              <a:rPr lang="en-US" b="1" dirty="0" smtClean="0">
                <a:solidFill>
                  <a:schemeClr val="bg1"/>
                </a:solidFill>
              </a:rPr>
              <a:t>19 </a:t>
            </a:r>
            <a:r>
              <a:rPr lang="en-US" b="1" dirty="0">
                <a:solidFill>
                  <a:schemeClr val="bg1"/>
                </a:solidFill>
              </a:rPr>
              <a:t>DU  or  5</a:t>
            </a:r>
            <a:r>
              <a:rPr lang="en-US" b="1" dirty="0" smtClean="0">
                <a:solidFill>
                  <a:schemeClr val="bg1"/>
                </a:solidFill>
              </a:rPr>
              <a:t>%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Slope = </a:t>
            </a:r>
            <a:r>
              <a:rPr lang="en-US" b="1" dirty="0" smtClean="0">
                <a:solidFill>
                  <a:schemeClr val="bg1"/>
                </a:solidFill>
              </a:rPr>
              <a:t>0.7 </a:t>
            </a:r>
            <a:r>
              <a:rPr lang="en-US" b="1" dirty="0">
                <a:solidFill>
                  <a:schemeClr val="bg1"/>
                </a:solidFill>
              </a:rPr>
              <a:t>± 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DU/Year or </a:t>
            </a:r>
            <a:r>
              <a:rPr lang="en-US" b="1" dirty="0" smtClean="0">
                <a:solidFill>
                  <a:schemeClr val="bg1"/>
                </a:solidFill>
              </a:rPr>
              <a:t>0.2%/</a:t>
            </a:r>
            <a:r>
              <a:rPr lang="en-US" b="1" dirty="0" err="1" smtClean="0">
                <a:solidFill>
                  <a:schemeClr val="bg1"/>
                </a:solidFill>
              </a:rPr>
              <a:t>Yr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PDOCS\Triana_EPIC\O3-EP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1"/>
            <a:ext cx="9144000" cy="6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6" y="713508"/>
            <a:ext cx="5839692" cy="583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13508"/>
            <a:ext cx="2133600" cy="301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181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695" y="152400"/>
            <a:ext cx="5991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Effect of New Geolocation on Ozone Retrieval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5458" y="168269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4431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 rot="3001416">
            <a:off x="6857623" y="5533991"/>
            <a:ext cx="252425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001416">
            <a:off x="6882658" y="2848009"/>
            <a:ext cx="252425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479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Validation Methods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Direct satellite to satellite comparison   (EPIC compared to OMPS)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EPIC ozone compared to ground-based observations (EPIC compared to Pandora)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Why Pandora?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Pandora measures every 80 seconds from sunrise to sunset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Pandora has been validated against OMI and OMPS satellites and against a traditional ground-based Dobson and Brewer </a:t>
            </a:r>
            <a:r>
              <a:rPr lang="en-US" sz="2000" b="1" dirty="0" err="1" smtClean="0">
                <a:solidFill>
                  <a:schemeClr val="bg1"/>
                </a:solidFill>
              </a:rPr>
              <a:t>spectroradiometers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At a fixed site EPIC measures a maximum of 10 times per day in the summer and 8 times in the winter at varying local times each day.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Useful EPIC ozone measurements are for Solar Zenith and Satellite Zenith angles less than 70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.  This reduces the number per day.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10184" y="1371600"/>
            <a:ext cx="7772400" cy="5266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711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Comparison between OMPS and EPIC Ozone </a:t>
            </a:r>
          </a:p>
        </p:txBody>
      </p:sp>
    </p:spTree>
    <p:extLst>
      <p:ext uri="{BB962C8B-B14F-4D97-AF65-F5344CB8AC3E}">
        <p14:creationId xmlns:p14="http://schemas.microsoft.com/office/powerpoint/2010/main" val="1895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300" y="3384604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Boulder, CO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981200"/>
            <a:ext cx="133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Four Corners, NM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554" y="150167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Pandora Sites in the US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762000"/>
            <a:ext cx="205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28176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NASA HQ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0574"/>
            <a:ext cx="9067800" cy="55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0953" y="3197041"/>
            <a:ext cx="1190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Boulder CO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951292"/>
            <a:ext cx="1190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Farmington, NM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97619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N</a:t>
            </a:r>
            <a:r>
              <a:rPr lang="en-US" sz="1050" b="1" dirty="0" smtClean="0">
                <a:solidFill>
                  <a:schemeClr val="bg1"/>
                </a:solidFill>
              </a:rPr>
              <a:t>ASA HQ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" y="663834"/>
            <a:ext cx="9134288" cy="596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3369"/>
            <a:ext cx="309535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789" y="4921984"/>
            <a:ext cx="3109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Pandora Spectrometer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Instrument views the sun or sky to derive the amounts of Ozone, 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, Formaldehyde, and </a:t>
            </a:r>
            <a:r>
              <a:rPr lang="en-US" sz="2000" b="1" dirty="0" err="1" smtClean="0">
                <a:solidFill>
                  <a:schemeClr val="bg1"/>
                </a:solidFill>
              </a:rPr>
              <a:t>BrO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582" y="76200"/>
            <a:ext cx="7435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Pandora Spectrometer Instrument Compared with OMI and Dobson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Boulder, Colorado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8299"/>
            <a:ext cx="4057649" cy="299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03894"/>
            <a:ext cx="4047417" cy="28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200" y="198120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OMI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5086290"/>
            <a:ext cx="999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Dobson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495926" cy="46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28599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One Year of EPIC Ozone Data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Four Corners, New Mexico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6" y="838200"/>
            <a:ext cx="3631674" cy="2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4189274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EPIC ozone data follows the monthly variations</a:t>
            </a:r>
          </a:p>
          <a:p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nd has a small difference in the annual average ozone amount (1.4%).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However, the differences on a monthly average basis are still too large.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01024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EPIC comparison at Four Corners New Mexico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710" y="50113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Daily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01874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Monthly Average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6" y="3810000"/>
            <a:ext cx="36354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65" y="858743"/>
            <a:ext cx="3569135" cy="289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442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jrherman</dc:creator>
  <cp:lastModifiedBy>jrherman</cp:lastModifiedBy>
  <cp:revision>26</cp:revision>
  <dcterms:created xsi:type="dcterms:W3CDTF">2016-10-19T12:56:08Z</dcterms:created>
  <dcterms:modified xsi:type="dcterms:W3CDTF">2016-11-01T11:34:25Z</dcterms:modified>
</cp:coreProperties>
</file>