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90" r:id="rId2"/>
    <p:sldId id="258" r:id="rId3"/>
    <p:sldId id="259" r:id="rId4"/>
    <p:sldId id="291" r:id="rId5"/>
    <p:sldId id="260" r:id="rId6"/>
    <p:sldId id="275" r:id="rId7"/>
    <p:sldId id="286" r:id="rId8"/>
    <p:sldId id="287" r:id="rId9"/>
    <p:sldId id="288" r:id="rId10"/>
    <p:sldId id="274" r:id="rId11"/>
    <p:sldId id="262" r:id="rId12"/>
    <p:sldId id="292" r:id="rId13"/>
    <p:sldId id="273" r:id="rId14"/>
    <p:sldId id="272" r:id="rId15"/>
    <p:sldId id="267" r:id="rId16"/>
    <p:sldId id="268" r:id="rId17"/>
    <p:sldId id="263" r:id="rId18"/>
    <p:sldId id="264" r:id="rId19"/>
    <p:sldId id="266" r:id="rId20"/>
    <p:sldId id="284" r:id="rId21"/>
    <p:sldId id="285" r:id="rId22"/>
    <p:sldId id="269" r:id="rId23"/>
    <p:sldId id="281" r:id="rId24"/>
    <p:sldId id="270" r:id="rId25"/>
    <p:sldId id="271" r:id="rId26"/>
    <p:sldId id="277" r:id="rId27"/>
    <p:sldId id="278" r:id="rId28"/>
    <p:sldId id="279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21"/>
  </p:normalViewPr>
  <p:slideViewPr>
    <p:cSldViewPr snapToGrid="0" snapToObjects="1">
      <p:cViewPr varScale="1">
        <p:scale>
          <a:sx n="90" d="100"/>
          <a:sy n="90" d="100"/>
        </p:scale>
        <p:origin x="-108" y="-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289D9-B403-9D44-B2C3-E529D049814F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E3C5D-2733-784B-8B3F-FAF0A9A02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Earth Perspective,</a:t>
            </a:r>
            <a:r>
              <a:rPr lang="en-US" baseline="0" dirty="0" smtClean="0"/>
              <a:t> Includes Curvature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E3C5D-2733-784B-8B3F-FAF0A9A025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14400" y="3439775"/>
            <a:ext cx="103632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June 00, 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smtClean="0"/>
              <a:t>DSCOVR Post Launch Assessment Review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7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June 00, 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smtClean="0"/>
              <a:t>DSCOVR Post Launch Assessment Review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418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June 00, 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smtClean="0"/>
              <a:t>DSCOVR Post Launch Assessment Review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834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5CA973-E361-DC41-8603-11C3F15F9ACE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B2C22D7-C257-3042-9EA1-BD82F206C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7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5FC07-2229-884B-B059-1D39BE94E28A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640CAB7-4756-1645-BD1F-6A141217B9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41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7676"/>
            <a:ext cx="9144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82" y="115384"/>
            <a:ext cx="228631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35" y="116048"/>
            <a:ext cx="1016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June 00, 2015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smtClean="0"/>
              <a:t>DSCOVR Post Launch Assessment Review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153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png"/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jp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14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DSCOVR Science Operations Center</a:t>
            </a:r>
            <a:br>
              <a:rPr lang="en-US" dirty="0" smtClean="0"/>
            </a:br>
            <a:r>
              <a:rPr lang="en-US" dirty="0" smtClean="0"/>
              <a:t>&amp; EPIC Geolocation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Karin Blank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3551" y="4033212"/>
            <a:ext cx="2338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NASA/GSFC Code 586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October 31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8320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Africa is too small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477" y="1600200"/>
            <a:ext cx="702304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27943" y="5802997"/>
            <a:ext cx="164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Credit: Dong </a:t>
            </a:r>
            <a:r>
              <a:rPr lang="en-US" dirty="0" smtClean="0"/>
              <a:t>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size issue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30" y="1647826"/>
            <a:ext cx="5971116" cy="447833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0" y="1675805"/>
            <a:ext cx="5933811" cy="44503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Length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Focal length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Projection size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12</a:t>
            </a:fld>
            <a:endParaRPr lang="en-US"/>
          </a:p>
        </p:txBody>
      </p:sp>
      <p:pic>
        <p:nvPicPr>
          <p:cNvPr id="10" name="Content Placeholder 9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019" y="2174875"/>
            <a:ext cx="5177200" cy="395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hyperphysics.phy-astr.gsu.edu/hbase/class/imgcls/image2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4" y="2880519"/>
            <a:ext cx="49784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5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Manufacturer focal length: 286.2 cm</a:t>
            </a:r>
          </a:p>
          <a:p>
            <a:r>
              <a:rPr lang="en-US" dirty="0" smtClean="0"/>
              <a:t>Estimated focal length:</a:t>
            </a:r>
            <a:r>
              <a:rPr lang="en-US" dirty="0"/>
              <a:t> </a:t>
            </a:r>
            <a:r>
              <a:rPr lang="en-US" dirty="0" smtClean="0"/>
              <a:t>283.82 cm</a:t>
            </a:r>
          </a:p>
          <a:p>
            <a:r>
              <a:rPr lang="en-US" dirty="0" smtClean="0"/>
              <a:t>Difference: 2.38 cm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size after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7675"/>
            <a:ext cx="5877984" cy="440848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695" y="1647826"/>
            <a:ext cx="5971116" cy="4478337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Inconsistent size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Error is lower in the center of projection and increases towards outer edges</a:t>
            </a:r>
          </a:p>
          <a:p>
            <a:r>
              <a:rPr lang="en-US" dirty="0" smtClean="0"/>
              <a:t>Error is less along the equatorial axis than the polar axis</a:t>
            </a:r>
          </a:p>
        </p:txBody>
      </p:sp>
      <p:pic>
        <p:nvPicPr>
          <p:cNvPr id="11" name="error_rotation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8450" y="1647825"/>
            <a:ext cx="4478338" cy="4478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95867" y="4622799"/>
            <a:ext cx="4453466" cy="150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“Once you eliminate the impossible, whatever remains, no matter how improbable, must be the truth”</a:t>
            </a:r>
          </a:p>
          <a:p>
            <a:pPr algn="ctr"/>
            <a:r>
              <a:rPr lang="en-US" dirty="0" smtClean="0"/>
              <a:t>Sherlock Holmes (via Arthur Conan Doyle)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4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3D-&gt;2D transformation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46" y="1658973"/>
            <a:ext cx="5767754" cy="4233642"/>
          </a:xfrm>
        </p:spPr>
        <p:txBody>
          <a:bodyPr>
            <a:normAutofit/>
          </a:bodyPr>
          <a:lstStyle/>
          <a:p>
            <a:r>
              <a:rPr lang="en-US" dirty="0" smtClean="0"/>
              <a:t>Perspective Azimuthal Projection</a:t>
            </a:r>
          </a:p>
          <a:p>
            <a:pPr lvl="1"/>
            <a:r>
              <a:rPr lang="en-US" dirty="0" smtClean="0"/>
              <a:t>For space or aerial based photograph (photogrammetry)</a:t>
            </a:r>
          </a:p>
          <a:p>
            <a:pPr lvl="1"/>
            <a:r>
              <a:rPr lang="en-US" dirty="0" smtClean="0"/>
              <a:t>Accurate to e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 2 formulations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 descr="ttps://www.wired.com/wp-content/uploads/2014/10/azimuth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673" y="1658972"/>
            <a:ext cx="5640996" cy="42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Azimuthal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89" y="1604962"/>
            <a:ext cx="10491872" cy="399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6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effect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733" y="1304828"/>
            <a:ext cx="3963601" cy="43721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157623"/>
            <a:ext cx="4043801" cy="3638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709" y="1548345"/>
            <a:ext cx="1200150" cy="1570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709" y="3962500"/>
            <a:ext cx="1366778" cy="16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“EPIC” Projection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47825"/>
            <a:ext cx="5389033" cy="4478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Calculate XYZ coordinates for model using ellipsoid, geoid, &amp; datum (ECEF)</a:t>
            </a:r>
          </a:p>
          <a:p>
            <a:r>
              <a:rPr lang="en-US" dirty="0" smtClean="0"/>
              <a:t>Rotate model into EPIC’s reference frame</a:t>
            </a:r>
          </a:p>
          <a:p>
            <a:r>
              <a:rPr lang="en-US" dirty="0" smtClean="0"/>
              <a:t>Convert to pixels by dynamically scaling each point as a function of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Distance</a:t>
            </a:r>
          </a:p>
          <a:p>
            <a:pPr lvl="1"/>
            <a:r>
              <a:rPr lang="en-US" dirty="0" smtClean="0"/>
              <a:t>EPIC’s perspective distortion (focal length effect)</a:t>
            </a:r>
          </a:p>
          <a:p>
            <a:pPr lvl="1"/>
            <a:r>
              <a:rPr lang="en-US" dirty="0" smtClean="0"/>
              <a:t>EPIC’s sensor format</a:t>
            </a:r>
          </a:p>
          <a:p>
            <a:r>
              <a:rPr lang="en-US" dirty="0" smtClean="0"/>
              <a:t>Clip points outside of line of sight</a:t>
            </a:r>
          </a:p>
          <a:p>
            <a:r>
              <a:rPr lang="en-US" dirty="0" smtClean="0"/>
              <a:t>Draw model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19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78634" y="1627542"/>
            <a:ext cx="3430894" cy="44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2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EPIC</a:t>
            </a:r>
          </a:p>
          <a:p>
            <a:pPr lvl="1"/>
            <a:r>
              <a:rPr lang="en-US" dirty="0" smtClean="0"/>
              <a:t>Reprocessing finished of version 01</a:t>
            </a:r>
          </a:p>
          <a:p>
            <a:pPr lvl="1"/>
            <a:r>
              <a:rPr lang="en-US" dirty="0" smtClean="0"/>
              <a:t>Public data released in July</a:t>
            </a:r>
          </a:p>
          <a:p>
            <a:r>
              <a:rPr lang="en-US" dirty="0" smtClean="0"/>
              <a:t>NISTAR</a:t>
            </a:r>
          </a:p>
          <a:p>
            <a:pPr lvl="1"/>
            <a:r>
              <a:rPr lang="en-US" dirty="0" smtClean="0"/>
              <a:t>L1A/L1B processed</a:t>
            </a:r>
          </a:p>
          <a:p>
            <a:pPr lvl="1"/>
            <a:r>
              <a:rPr lang="en-US" dirty="0" smtClean="0"/>
              <a:t>L1A publically released in October</a:t>
            </a:r>
          </a:p>
          <a:p>
            <a:pPr lvl="1"/>
            <a:r>
              <a:rPr lang="en-US" dirty="0" smtClean="0"/>
              <a:t>L1B pending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4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changes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Anti-aliasing filter</a:t>
            </a:r>
          </a:p>
          <a:p>
            <a:pPr lvl="1"/>
            <a:r>
              <a:rPr lang="en-US" dirty="0" smtClean="0"/>
              <a:t>Reduce aliasing artifacts in 3D-&gt;2D transformation</a:t>
            </a:r>
          </a:p>
          <a:p>
            <a:r>
              <a:rPr lang="en-US" dirty="0" smtClean="0"/>
              <a:t>Improved geoid model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20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11/9/2016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 Revisions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 Correction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22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11/9/2016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67" y="697438"/>
            <a:ext cx="6331554" cy="572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Simplified ray tracer (</a:t>
            </a:r>
            <a:r>
              <a:rPr lang="en-US" dirty="0" err="1" smtClean="0"/>
              <a:t>Hohenkerk</a:t>
            </a:r>
            <a:r>
              <a:rPr lang="en-US" dirty="0" smtClean="0"/>
              <a:t> &amp; Sinclair)</a:t>
            </a:r>
          </a:p>
          <a:p>
            <a:pPr lvl="1"/>
            <a:r>
              <a:rPr lang="en-US" dirty="0" smtClean="0"/>
              <a:t>Stratosphere limit</a:t>
            </a:r>
          </a:p>
          <a:p>
            <a:pPr lvl="1"/>
            <a:r>
              <a:rPr lang="en-US" dirty="0" smtClean="0"/>
              <a:t>Stratosphere/Troposphere boundary</a:t>
            </a:r>
          </a:p>
          <a:p>
            <a:pPr lvl="1"/>
            <a:r>
              <a:rPr lang="en-US" dirty="0" smtClean="0"/>
              <a:t>Troposphere limit</a:t>
            </a:r>
          </a:p>
          <a:p>
            <a:r>
              <a:rPr lang="en-US" dirty="0" smtClean="0"/>
              <a:t>Algorithm Input</a:t>
            </a:r>
          </a:p>
          <a:p>
            <a:pPr lvl="1"/>
            <a:r>
              <a:rPr lang="en-US" dirty="0" smtClean="0"/>
              <a:t>Viewing angle</a:t>
            </a:r>
          </a:p>
          <a:p>
            <a:pPr lvl="1"/>
            <a:r>
              <a:rPr lang="en-US" dirty="0" smtClean="0"/>
              <a:t>Wavelength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Humidity</a:t>
            </a:r>
          </a:p>
          <a:p>
            <a:pPr lvl="1"/>
            <a:r>
              <a:rPr lang="en-US" dirty="0" smtClean="0"/>
              <a:t>Pressure</a:t>
            </a:r>
          </a:p>
          <a:p>
            <a:pPr lvl="1"/>
            <a:r>
              <a:rPr lang="en-US" dirty="0" smtClean="0"/>
              <a:t>Elevation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delta at different wavelengths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Refraction at 780nm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02" y="2174875"/>
            <a:ext cx="5268384" cy="39512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Refraction at 317nm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427" y="2174875"/>
            <a:ext cx="5268384" cy="39512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8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between 780nm and 317nm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25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 (r06)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Refraction correction</a:t>
            </a:r>
          </a:p>
          <a:p>
            <a:r>
              <a:rPr lang="en-US" dirty="0" smtClean="0"/>
              <a:t>Backpropagation, part 1 </a:t>
            </a:r>
          </a:p>
          <a:p>
            <a:pPr lvl="1"/>
            <a:r>
              <a:rPr lang="en-US" dirty="0" smtClean="0"/>
              <a:t>Time correction</a:t>
            </a:r>
          </a:p>
          <a:p>
            <a:r>
              <a:rPr lang="en-US" dirty="0" smtClean="0"/>
              <a:t>Determining optical distortion (barrel/keystone)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1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 (r07)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Backpropagation, part 2</a:t>
            </a:r>
          </a:p>
          <a:p>
            <a:pPr lvl="1"/>
            <a:r>
              <a:rPr lang="en-US" dirty="0" smtClean="0"/>
              <a:t>Attitude correction</a:t>
            </a:r>
          </a:p>
          <a:p>
            <a:pPr lvl="1"/>
            <a:r>
              <a:rPr lang="en-US" dirty="0" smtClean="0"/>
              <a:t>Ephemeris correction?</a:t>
            </a:r>
          </a:p>
          <a:p>
            <a:r>
              <a:rPr lang="en-US" dirty="0" smtClean="0"/>
              <a:t>Control point correction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R04 results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5716589"/>
            <a:ext cx="5386917" cy="639762"/>
          </a:xfrm>
        </p:spPr>
        <p:txBody>
          <a:bodyPr/>
          <a:lstStyle/>
          <a:p>
            <a:r>
              <a:rPr lang="en-US" dirty="0" smtClean="0"/>
              <a:t>Image with overlay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5" y="1125538"/>
            <a:ext cx="6278033" cy="4708525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6193368" y="5703294"/>
            <a:ext cx="5389033" cy="639762"/>
          </a:xfrm>
        </p:spPr>
        <p:txBody>
          <a:bodyPr/>
          <a:lstStyle/>
          <a:p>
            <a:r>
              <a:rPr lang="en-US" dirty="0" smtClean="0"/>
              <a:t>Error in pixels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731" y="1135195"/>
            <a:ext cx="6260307" cy="4695230"/>
          </a:xfrm>
        </p:spPr>
      </p:pic>
    </p:spTree>
    <p:extLst>
      <p:ext uri="{BB962C8B-B14F-4D97-AF65-F5344CB8AC3E}">
        <p14:creationId xmlns:p14="http://schemas.microsoft.com/office/powerpoint/2010/main" val="5306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R05 results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09083" y="5806282"/>
            <a:ext cx="5386917" cy="639762"/>
          </a:xfrm>
        </p:spPr>
        <p:txBody>
          <a:bodyPr/>
          <a:lstStyle/>
          <a:p>
            <a:r>
              <a:rPr lang="en-US" dirty="0" smtClean="0"/>
              <a:t>Image with overlay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88973"/>
            <a:ext cx="6253427" cy="469007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253427" y="5806282"/>
            <a:ext cx="5389033" cy="639762"/>
          </a:xfrm>
        </p:spPr>
        <p:txBody>
          <a:bodyPr/>
          <a:lstStyle/>
          <a:p>
            <a:r>
              <a:rPr lang="en-US" smtClean="0"/>
              <a:t>Error in pixels</a:t>
            </a:r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542" y="1110457"/>
            <a:ext cx="6481057" cy="476858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1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EPIC</a:t>
            </a:r>
          </a:p>
          <a:p>
            <a:pPr lvl="1"/>
            <a:r>
              <a:rPr lang="en-US" dirty="0" smtClean="0"/>
              <a:t>Version 02 (Winter)</a:t>
            </a:r>
          </a:p>
          <a:p>
            <a:pPr lvl="2"/>
            <a:r>
              <a:rPr lang="en-US" dirty="0" smtClean="0"/>
              <a:t>New flat fielding</a:t>
            </a:r>
          </a:p>
          <a:p>
            <a:pPr lvl="2"/>
            <a:r>
              <a:rPr lang="en-US" dirty="0" smtClean="0"/>
              <a:t>Stray light correction</a:t>
            </a:r>
          </a:p>
          <a:p>
            <a:pPr lvl="2"/>
            <a:r>
              <a:rPr lang="en-US" dirty="0" smtClean="0"/>
              <a:t>Updated geolocation</a:t>
            </a:r>
          </a:p>
          <a:p>
            <a:r>
              <a:rPr lang="en-US" dirty="0" smtClean="0"/>
              <a:t>NISTAR</a:t>
            </a:r>
          </a:p>
          <a:p>
            <a:pPr lvl="1"/>
            <a:r>
              <a:rPr lang="en-US" dirty="0" smtClean="0"/>
              <a:t>Version 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Under New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Carl </a:t>
            </a:r>
            <a:r>
              <a:rPr lang="en-US" dirty="0" err="1" smtClean="0"/>
              <a:t>Hostetter</a:t>
            </a:r>
            <a:r>
              <a:rPr lang="en-US" dirty="0"/>
              <a:t> (</a:t>
            </a:r>
            <a:r>
              <a:rPr lang="en-US" dirty="0" err="1" smtClean="0"/>
              <a:t>carl.f.hostetter@nasa.gov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Geolocation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308049"/>
              </p:ext>
            </p:extLst>
          </p:nvPr>
        </p:nvGraphicFramePr>
        <p:xfrm>
          <a:off x="1947333" y="1417638"/>
          <a:ext cx="8212667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676"/>
                <a:gridCol w="2718676"/>
                <a:gridCol w="27753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Focus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Algorithm</a:t>
                      </a:r>
                      <a:r>
                        <a:rPr lang="en-US" baseline="0" dirty="0" smtClean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Simulator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0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Pre-launch simulator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 Geolocation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First geolocation; website</a:t>
                      </a:r>
                      <a:r>
                        <a:rPr lang="en-US" baseline="0" dirty="0" smtClean="0"/>
                        <a:t> pictures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Mitigation</a:t>
                      </a:r>
                      <a:r>
                        <a:rPr lang="en-US" baseline="0" dirty="0" smtClean="0"/>
                        <a:t> of issues with optical artifacts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Improved cross-band registration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Subpixel</a:t>
                      </a:r>
                      <a:r>
                        <a:rPr lang="en-US" baseline="0" dirty="0" smtClean="0"/>
                        <a:t> registration L1b (Kai Yang’s algorithm)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Absolute</a:t>
                      </a:r>
                      <a:r>
                        <a:rPr lang="en-US" baseline="0" dirty="0" smtClean="0"/>
                        <a:t> Geolocation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Revision 5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Initial fixes for absolution geolocation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8374671" y="0"/>
            <a:ext cx="228968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2D Model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88597" y="-6458"/>
            <a:ext cx="228968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2D Transform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98916" y="-6458"/>
            <a:ext cx="2289681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3D Model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24001" y="0"/>
            <a:ext cx="22896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Input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4092" y="1094257"/>
            <a:ext cx="1683353" cy="33967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Ephemerides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4092" y="1987526"/>
            <a:ext cx="1683353" cy="33967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34092" y="3026839"/>
            <a:ext cx="1683353" cy="5925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Astronomical </a:t>
            </a:r>
          </a:p>
          <a:p>
            <a:pPr algn="ctr"/>
            <a:r>
              <a:rPr lang="en-US" dirty="0"/>
              <a:t>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4092" y="5146423"/>
            <a:ext cx="1639055" cy="64508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Ellipsoidal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6981" y="1912736"/>
            <a:ext cx="13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angles</a:t>
            </a:r>
          </a:p>
        </p:txBody>
      </p:sp>
      <p:pic>
        <p:nvPicPr>
          <p:cNvPr id="14" name="Picture 13" descr="flatmap_sc_azimuth_angle_cropp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077" y="955118"/>
            <a:ext cx="1218231" cy="957619"/>
          </a:xfrm>
          <a:prstGeom prst="rect">
            <a:avLst/>
          </a:prstGeom>
        </p:spPr>
      </p:pic>
      <p:pic>
        <p:nvPicPr>
          <p:cNvPr id="12" name="Picture 11" descr="flatmap_elevation angle_cropp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980" y="659084"/>
            <a:ext cx="1249642" cy="11223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46980" y="386285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 angles</a:t>
            </a:r>
          </a:p>
        </p:txBody>
      </p:sp>
      <p:pic>
        <p:nvPicPr>
          <p:cNvPr id="17" name="Picture 16" descr="flatmap_sun_azimuth_angle_cropp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367" y="2682901"/>
            <a:ext cx="1313501" cy="1179950"/>
          </a:xfrm>
          <a:prstGeom prst="rect">
            <a:avLst/>
          </a:prstGeom>
        </p:spPr>
      </p:pic>
      <p:pic>
        <p:nvPicPr>
          <p:cNvPr id="15" name="Picture 14" descr="flatmap_sun_elevation_angle_cropp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677" y="2457011"/>
            <a:ext cx="1242165" cy="1162349"/>
          </a:xfrm>
          <a:prstGeom prst="rect">
            <a:avLst/>
          </a:prstGeom>
        </p:spPr>
      </p:pic>
      <p:pic>
        <p:nvPicPr>
          <p:cNvPr id="18" name="Picture 17" descr="x_transform_croppe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739" y="1397687"/>
            <a:ext cx="1714377" cy="1344764"/>
          </a:xfrm>
          <a:prstGeom prst="rect">
            <a:avLst/>
          </a:prstGeom>
        </p:spPr>
      </p:pic>
      <p:pic>
        <p:nvPicPr>
          <p:cNvPr id="19" name="Picture 18" descr="y_transform_croppe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739" y="3266841"/>
            <a:ext cx="1714377" cy="13588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60294" y="4625701"/>
            <a:ext cx="129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transform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0294" y="2696528"/>
            <a:ext cx="129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transform</a:t>
            </a:r>
          </a:p>
        </p:txBody>
      </p:sp>
      <p:pic>
        <p:nvPicPr>
          <p:cNvPr id="23" name="Picture 22" descr="640px-Earth_ellipsoid.sv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916" y="4065161"/>
            <a:ext cx="2194755" cy="1553475"/>
          </a:xfrm>
          <a:prstGeom prst="rect">
            <a:avLst/>
          </a:prstGeom>
        </p:spPr>
      </p:pic>
      <p:pic>
        <p:nvPicPr>
          <p:cNvPr id="26" name="Picture 25" descr="2d_longitude_cropped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268" y="837212"/>
            <a:ext cx="1287815" cy="1150314"/>
          </a:xfrm>
          <a:prstGeom prst="rect">
            <a:avLst/>
          </a:prstGeom>
        </p:spPr>
      </p:pic>
      <p:pic>
        <p:nvPicPr>
          <p:cNvPr id="25" name="Picture 24" descr="2d_latitude_cropped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017" y="659084"/>
            <a:ext cx="1285249" cy="1150314"/>
          </a:xfrm>
          <a:prstGeom prst="rect">
            <a:avLst/>
          </a:prstGeom>
        </p:spPr>
      </p:pic>
      <p:pic>
        <p:nvPicPr>
          <p:cNvPr id="28" name="Picture 27" descr="2d_sc_azimth_angle_cropped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302" y="2526775"/>
            <a:ext cx="1449628" cy="126918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34092" y="6164775"/>
            <a:ext cx="1683353" cy="33967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Registration</a:t>
            </a:r>
          </a:p>
        </p:txBody>
      </p:sp>
      <p:pic>
        <p:nvPicPr>
          <p:cNvPr id="30" name="Picture 29" descr="2d_sc_elevation_angle_cropped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943" y="2327197"/>
            <a:ext cx="1409386" cy="1269185"/>
          </a:xfrm>
          <a:prstGeom prst="rect">
            <a:avLst/>
          </a:prstGeom>
        </p:spPr>
      </p:pic>
      <p:pic>
        <p:nvPicPr>
          <p:cNvPr id="32" name="Picture 31" descr="2d_sun_azimuth_angle_cropped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302" y="4625702"/>
            <a:ext cx="1424364" cy="1275605"/>
          </a:xfrm>
          <a:prstGeom prst="rect">
            <a:avLst/>
          </a:prstGeom>
        </p:spPr>
      </p:pic>
      <p:pic>
        <p:nvPicPr>
          <p:cNvPr id="33" name="Picture 32" descr="2d_sun_elevation_angle_cropped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255" y="4416281"/>
            <a:ext cx="1343394" cy="12023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813682" y="5531974"/>
            <a:ext cx="238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Ellipsoidal Coordinates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5289146" y="0"/>
            <a:ext cx="799451" cy="495992"/>
          </a:xfrm>
          <a:prstGeom prst="rightArrow">
            <a:avLst/>
          </a:prstGeom>
          <a:solidFill>
            <a:schemeClr val="accent2">
              <a:lumMod val="75000"/>
              <a:alpha val="0"/>
            </a:schemeClr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2584443" y="0"/>
            <a:ext cx="1271489" cy="495992"/>
          </a:xfrm>
          <a:prstGeom prst="rightArrow">
            <a:avLst/>
          </a:prstGeom>
          <a:solidFill>
            <a:schemeClr val="accent2">
              <a:lumMod val="75000"/>
              <a:alpha val="0"/>
            </a:schemeClr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8097115" y="0"/>
            <a:ext cx="281162" cy="495992"/>
          </a:xfrm>
          <a:prstGeom prst="rightArrow">
            <a:avLst/>
          </a:prstGeom>
          <a:solidFill>
            <a:schemeClr val="accent2">
              <a:lumMod val="75000"/>
              <a:alpha val="0"/>
            </a:schemeClr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551668" y="1911090"/>
            <a:ext cx="219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Geodetic coordinates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29256" y="3795959"/>
            <a:ext cx="13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angles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769244" y="5950447"/>
            <a:ext cx="13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 angles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24677" y="5954265"/>
            <a:ext cx="1639055" cy="6450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Instrument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622" y="763695"/>
            <a:ext cx="8112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L1A</a:t>
            </a:r>
          </a:p>
        </p:txBody>
      </p:sp>
    </p:spTree>
    <p:extLst>
      <p:ext uri="{BB962C8B-B14F-4D97-AF65-F5344CB8AC3E}">
        <p14:creationId xmlns:p14="http://schemas.microsoft.com/office/powerpoint/2010/main" val="110074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400968" y="0"/>
            <a:ext cx="326338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2D Model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276305" y="0"/>
            <a:ext cx="212466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2D Transform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99315" y="0"/>
            <a:ext cx="187699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3D Model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24001" y="0"/>
            <a:ext cx="187531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Input</a:t>
            </a:r>
          </a:p>
        </p:txBody>
      </p:sp>
      <p:pic>
        <p:nvPicPr>
          <p:cNvPr id="8" name="Picture 7" descr="2d_longitude_cropp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408" y="2661275"/>
            <a:ext cx="1287815" cy="1150314"/>
          </a:xfrm>
          <a:prstGeom prst="rect">
            <a:avLst/>
          </a:prstGeom>
        </p:spPr>
      </p:pic>
      <p:pic>
        <p:nvPicPr>
          <p:cNvPr id="9" name="Picture 8" descr="2d_latitude_cropp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179" y="2407504"/>
            <a:ext cx="1285249" cy="1150314"/>
          </a:xfrm>
          <a:prstGeom prst="rect">
            <a:avLst/>
          </a:prstGeom>
        </p:spPr>
      </p:pic>
      <p:pic>
        <p:nvPicPr>
          <p:cNvPr id="10" name="Picture 9" descr="2d_sc_elevation_angle_cropp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612" y="4453073"/>
            <a:ext cx="1409386" cy="1269185"/>
          </a:xfrm>
          <a:prstGeom prst="rect">
            <a:avLst/>
          </a:prstGeom>
        </p:spPr>
      </p:pic>
      <p:pic>
        <p:nvPicPr>
          <p:cNvPr id="11" name="Picture 10" descr="2d_image_cropp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791" y="576860"/>
            <a:ext cx="1655930" cy="1560679"/>
          </a:xfrm>
          <a:prstGeom prst="rect">
            <a:avLst/>
          </a:prstGeom>
        </p:spPr>
      </p:pic>
      <p:pic>
        <p:nvPicPr>
          <p:cNvPr id="12" name="Picture 11" descr="1b_x_transform_cropp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56" y="1286927"/>
            <a:ext cx="1691472" cy="1441528"/>
          </a:xfrm>
          <a:prstGeom prst="rect">
            <a:avLst/>
          </a:prstGeom>
        </p:spPr>
      </p:pic>
      <p:pic>
        <p:nvPicPr>
          <p:cNvPr id="13" name="Picture 12" descr="1b_y_transform_cropp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56" y="3176074"/>
            <a:ext cx="1680646" cy="14513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0620" y="5745150"/>
            <a:ext cx="213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Geometry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23803" y="3776583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Geodetic </a:t>
            </a:r>
          </a:p>
          <a:p>
            <a:r>
              <a:rPr lang="en-US" dirty="0"/>
              <a:t>coordinates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3608" y="2096018"/>
            <a:ext cx="76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38667" y="6114483"/>
            <a:ext cx="1639055" cy="64508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Ellipsoidal Model</a:t>
            </a:r>
          </a:p>
        </p:txBody>
      </p:sp>
      <p:pic>
        <p:nvPicPr>
          <p:cNvPr id="21" name="Picture 20" descr="640px-Earth_ellipsoid.sv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223" y="4635517"/>
            <a:ext cx="2194755" cy="15534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15752" y="6083483"/>
            <a:ext cx="159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Ellipsoidal </a:t>
            </a:r>
          </a:p>
          <a:p>
            <a:r>
              <a:rPr lang="en-US" dirty="0"/>
              <a:t>Coordinates</a:t>
            </a:r>
          </a:p>
        </p:txBody>
      </p:sp>
      <p:pic>
        <p:nvPicPr>
          <p:cNvPr id="23" name="Picture 22" descr="1b_image_croppe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696" y="526028"/>
            <a:ext cx="2838810" cy="2462784"/>
          </a:xfrm>
          <a:prstGeom prst="rect">
            <a:avLst/>
          </a:prstGeom>
        </p:spPr>
      </p:pic>
      <p:pic>
        <p:nvPicPr>
          <p:cNvPr id="25" name="Picture 24" descr="1b_longitude_cropped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909" y="3484922"/>
            <a:ext cx="1458547" cy="1150594"/>
          </a:xfrm>
          <a:prstGeom prst="rect">
            <a:avLst/>
          </a:prstGeom>
        </p:spPr>
      </p:pic>
      <p:pic>
        <p:nvPicPr>
          <p:cNvPr id="26" name="Picture 25" descr="1b_sun_angle_azimtuh_cropped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570" y="5360253"/>
            <a:ext cx="1087545" cy="850580"/>
          </a:xfrm>
          <a:prstGeom prst="rect">
            <a:avLst/>
          </a:prstGeom>
        </p:spPr>
      </p:pic>
      <p:pic>
        <p:nvPicPr>
          <p:cNvPr id="27" name="Picture 26" descr="1b_sun_angle_zenith_cropped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696" y="5146423"/>
            <a:ext cx="1131988" cy="900863"/>
          </a:xfrm>
          <a:prstGeom prst="rect">
            <a:avLst/>
          </a:prstGeom>
        </p:spPr>
      </p:pic>
      <p:pic>
        <p:nvPicPr>
          <p:cNvPr id="24" name="Picture 23" descr="1b_latitude_cropped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697" y="3235529"/>
            <a:ext cx="1477361" cy="1162738"/>
          </a:xfrm>
          <a:prstGeom prst="rect">
            <a:avLst/>
          </a:prstGeom>
        </p:spPr>
      </p:pic>
      <p:pic>
        <p:nvPicPr>
          <p:cNvPr id="28" name="Picture 27" descr="1b_view_angle_azimuth_cropped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792" y="5389319"/>
            <a:ext cx="1069714" cy="844901"/>
          </a:xfrm>
          <a:prstGeom prst="rect">
            <a:avLst/>
          </a:prstGeom>
        </p:spPr>
      </p:pic>
      <p:pic>
        <p:nvPicPr>
          <p:cNvPr id="29" name="Picture 28" descr="1b_view_angle_zenith_croppefd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115" y="5146422"/>
            <a:ext cx="1183545" cy="92992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607696" y="4606863"/>
            <a:ext cx="250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Reference Grid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60184" y="6234220"/>
            <a:ext cx="191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Per-image Angles </a:t>
            </a:r>
          </a:p>
          <a:p>
            <a:r>
              <a:rPr lang="en-US" dirty="0"/>
              <a:t>On Reference Grid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42856" y="2734083"/>
            <a:ext cx="134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 transform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35977" y="4635516"/>
            <a:ext cx="134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 transform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2465820" y="30036"/>
            <a:ext cx="974245" cy="495992"/>
          </a:xfrm>
          <a:prstGeom prst="rightArrow">
            <a:avLst/>
          </a:prstGeom>
          <a:solidFill>
            <a:schemeClr val="accent2">
              <a:lumMod val="75000"/>
              <a:alpha val="0"/>
            </a:schemeClr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4932277" y="30036"/>
            <a:ext cx="344029" cy="495992"/>
          </a:xfrm>
          <a:prstGeom prst="rightArrow">
            <a:avLst/>
          </a:prstGeom>
          <a:solidFill>
            <a:schemeClr val="accent2">
              <a:lumMod val="75000"/>
              <a:alpha val="0"/>
            </a:schemeClr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7231825" y="0"/>
            <a:ext cx="169144" cy="495992"/>
          </a:xfrm>
          <a:prstGeom prst="rightArrow">
            <a:avLst/>
          </a:prstGeom>
          <a:solidFill>
            <a:schemeClr val="accent2">
              <a:lumMod val="75000"/>
              <a:alpha val="0"/>
            </a:schemeClr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539611" y="818859"/>
            <a:ext cx="1639055" cy="6450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Instrument Model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3622" y="763695"/>
            <a:ext cx="8112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L1B</a:t>
            </a:r>
          </a:p>
        </p:txBody>
      </p:sp>
    </p:spTree>
    <p:extLst>
      <p:ext uri="{BB962C8B-B14F-4D97-AF65-F5344CB8AC3E}">
        <p14:creationId xmlns:p14="http://schemas.microsoft.com/office/powerpoint/2010/main" val="188061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Algorithm from revision 4 to 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9980</TotalTime>
  <Words>516</Words>
  <Application>Microsoft Office PowerPoint</Application>
  <PresentationFormat>Custom</PresentationFormat>
  <Paragraphs>185</Paragraphs>
  <Slides>29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2_Custom Design</vt:lpstr>
      <vt:lpstr>DSCOVR Science Operations Center &amp; EPIC Geolocation</vt:lpstr>
      <vt:lpstr>Status</vt:lpstr>
      <vt:lpstr>Upcoming</vt:lpstr>
      <vt:lpstr>Now Under New Management</vt:lpstr>
      <vt:lpstr>Geolocation</vt:lpstr>
      <vt:lpstr>Algorithm Progress</vt:lpstr>
      <vt:lpstr>PowerPoint Presentation</vt:lpstr>
      <vt:lpstr>PowerPoint Presentation</vt:lpstr>
      <vt:lpstr>Algorithm from revision 4 to 5</vt:lpstr>
      <vt:lpstr>Problem: Africa is too small</vt:lpstr>
      <vt:lpstr>Projection size issue</vt:lpstr>
      <vt:lpstr>Focal Length</vt:lpstr>
      <vt:lpstr>Results</vt:lpstr>
      <vt:lpstr>Projection size after</vt:lpstr>
      <vt:lpstr>Problem: Inconsistent size</vt:lpstr>
      <vt:lpstr>3D-&gt;2D transformation</vt:lpstr>
      <vt:lpstr>Perspective Azimuthal Projection</vt:lpstr>
      <vt:lpstr>Model effect</vt:lpstr>
      <vt:lpstr>“EPIC” Projection</vt:lpstr>
      <vt:lpstr>Other changes</vt:lpstr>
      <vt:lpstr>Future Revisions</vt:lpstr>
      <vt:lpstr>Refraction Correction</vt:lpstr>
      <vt:lpstr>Refraction Calculation</vt:lpstr>
      <vt:lpstr>Angular delta at different wavelengths</vt:lpstr>
      <vt:lpstr>Difference between 780nm and 317nm</vt:lpstr>
      <vt:lpstr>Future Work (r06)</vt:lpstr>
      <vt:lpstr>Future Work (r07)</vt:lpstr>
      <vt:lpstr>R04 results</vt:lpstr>
      <vt:lpstr>R05 results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DSOC</dc:title>
  <dc:creator>Microsoft Office User</dc:creator>
  <cp:lastModifiedBy>jrherman</cp:lastModifiedBy>
  <cp:revision>58</cp:revision>
  <dcterms:created xsi:type="dcterms:W3CDTF">2016-10-26T15:23:07Z</dcterms:created>
  <dcterms:modified xsi:type="dcterms:W3CDTF">2016-11-09T19:53:36Z</dcterms:modified>
</cp:coreProperties>
</file>