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F607-35B7-4A34-9BDC-06393EE995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2017.nasa.gov/eclipse-ma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lunar eclipse experiment was designed to test 3-D radiative transfer calculations against measurements made on the ground (Pandora Spectrometer Instrument) in Casper Wyoming and from space using EPIC.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This presentation will only discuss the EPIC portion of the experiment.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bottom line is that EPIC detected an 11% reduction in global sunlight reflected back to space or reaching the ground for the wavelength range 387 – 780 nm.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5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58260" y="1295400"/>
            <a:ext cx="6705600" cy="4420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72834"/>
            <a:ext cx="7749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timing and shape of the Moon’s shadow over Casper, Wyoming showing the </a:t>
            </a:r>
            <a:endParaRPr lang="en-US" dirty="0" smtClean="0"/>
          </a:p>
          <a:p>
            <a:r>
              <a:rPr lang="en-US" dirty="0" smtClean="0"/>
              <a:t>relative </a:t>
            </a:r>
            <a:r>
              <a:rPr lang="en-US" dirty="0"/>
              <a:t>location of Casper (white circle) at 11:45 MDT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u="sng" dirty="0">
                <a:hlinkClick r:id="rId3"/>
              </a:rPr>
              <a:t>https://eclipse2017.nasa.gov/eclipse-maps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58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2550"/>
            <a:ext cx="4531995" cy="41529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10485" y="1352550"/>
            <a:ext cx="4433515" cy="4133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29154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EPIC and the 2017 Lunar Eclipse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655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Casper WY                                                                       Columbia MO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729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observed at two sites, Casper Wyoming and Columbia Missouri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2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93582"/>
              </p:ext>
            </p:extLst>
          </p:nvPr>
        </p:nvGraphicFramePr>
        <p:xfrm>
          <a:off x="304799" y="2133600"/>
          <a:ext cx="8382001" cy="4267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276"/>
                <a:gridCol w="1944946"/>
                <a:gridCol w="3072350"/>
                <a:gridCol w="1197429"/>
              </a:tblGrid>
              <a:tr h="66904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Eclipse Maximum and EPIC Image Times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Measurement Duration 2.7 minutes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Longitude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Eclipse West Edge of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17:35:40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-111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02’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Wavelength (nm)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 and Time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Location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17:42:36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West of Casper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-106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22’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17:43:30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of Casper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Casper Wyoming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17:43:51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Casper WY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-106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19’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17:44:24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 Glenrock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-105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52’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2017-08-21 17:44:50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of Douglas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17:45:18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of Douglas WY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-105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17’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Eclipse East Edge of WY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2017-08-21 17:48:04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-104</a:t>
                      </a:r>
                      <a:r>
                        <a:rPr lang="en-US" sz="1400" baseline="30000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03’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295400"/>
            <a:ext cx="8171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of the wavelengths considered were obtained in a period of 2.7 minutes</a:t>
            </a:r>
          </a:p>
          <a:p>
            <a:r>
              <a:rPr lang="en-US" sz="2000" b="1" dirty="0" smtClean="0"/>
              <a:t>Within 100 km of Casper or 1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 of Longitude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0915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4" y="1524000"/>
            <a:ext cx="404356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8028"/>
            <a:ext cx="3962400" cy="33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effect of an eclipse on the solar energy reflected back to space as a function of longitude (degrees).  In Casper WY, the </a:t>
            </a:r>
            <a:r>
              <a:rPr lang="en-US" b="1" dirty="0" smtClean="0"/>
              <a:t>eclipse totality </a:t>
            </a:r>
            <a:r>
              <a:rPr lang="en-US" b="1" dirty="0"/>
              <a:t>reached almost zero energy reflected back to space, while light clouds in Columbia MO diminished the effect.  For 443±1.3 nm, </a:t>
            </a:r>
            <a:r>
              <a:rPr lang="en-US" b="1" dirty="0" smtClean="0"/>
              <a:t>reflected irradiance(W/m</a:t>
            </a:r>
            <a:r>
              <a:rPr lang="en-US" b="1" baseline="30000" dirty="0" smtClean="0"/>
              <a:t>2</a:t>
            </a:r>
            <a:r>
              <a:rPr lang="en-US" b="1" dirty="0"/>
              <a:t>) = 5.291x10</a:t>
            </a:r>
            <a:r>
              <a:rPr lang="en-US" b="1" baseline="30000" dirty="0"/>
              <a:t>-6</a:t>
            </a:r>
            <a:r>
              <a:rPr lang="en-US" b="1" dirty="0"/>
              <a:t> π 2.6 C/S.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121609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Reflected Irradiance in longitudinal slice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91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3513" y="685800"/>
            <a:ext cx="5943600" cy="468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counts/second C/S observed by EPIC for the 443 nm channel corresponding to the color </a:t>
            </a:r>
            <a:r>
              <a:rPr lang="en-US" b="1" dirty="0" smtClean="0"/>
              <a:t>image. </a:t>
            </a:r>
            <a:r>
              <a:rPr lang="en-US" b="1" dirty="0"/>
              <a:t>In this image there are approximately 2.59x10</a:t>
            </a:r>
            <a:r>
              <a:rPr lang="en-US" b="1" baseline="30000" dirty="0"/>
              <a:t>6</a:t>
            </a:r>
            <a:r>
              <a:rPr lang="en-US" b="1" dirty="0"/>
              <a:t> illuminated pixels out of 2048</a:t>
            </a:r>
            <a:r>
              <a:rPr lang="en-US" b="1" baseline="30000" dirty="0"/>
              <a:t>2</a:t>
            </a:r>
            <a:r>
              <a:rPr lang="en-US" b="1" dirty="0"/>
              <a:t> = 4.194304x10</a:t>
            </a:r>
            <a:r>
              <a:rPr lang="en-US" b="1" baseline="30000" dirty="0"/>
              <a:t>6</a:t>
            </a:r>
            <a:r>
              <a:rPr lang="en-US" b="1" dirty="0"/>
              <a:t> pixels (61.8</a:t>
            </a:r>
            <a:r>
              <a:rPr lang="en-US" b="1" dirty="0" smtClean="0"/>
              <a:t>%).  Illuminated </a:t>
            </a:r>
            <a:r>
              <a:rPr lang="en-US" b="1" dirty="0"/>
              <a:t>pixels form a circle of 1816 pixels in diameter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5792" y="57833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443 nm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846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838661"/>
              </p:ext>
            </p:extLst>
          </p:nvPr>
        </p:nvGraphicFramePr>
        <p:xfrm>
          <a:off x="433388" y="5410200"/>
          <a:ext cx="34575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2514600" imgH="482400" progId="Equation.3">
                  <p:embed/>
                </p:oleObj>
              </mc:Choice>
              <mc:Fallback>
                <p:oleObj name="Equation" r:id="rId3" imgW="25146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388" y="5410200"/>
                        <a:ext cx="3457575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715867"/>
              </p:ext>
            </p:extLst>
          </p:nvPr>
        </p:nvGraphicFramePr>
        <p:xfrm>
          <a:off x="5105400" y="5486400"/>
          <a:ext cx="3371713" cy="63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2565360" imgH="482400" progId="Equation.3">
                  <p:embed/>
                </p:oleObj>
              </mc:Choice>
              <mc:Fallback>
                <p:oleObj name="Equation" r:id="rId5" imgW="25653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5486400"/>
                        <a:ext cx="3371713" cy="634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4849" y="2662535"/>
            <a:ext cx="209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TOA No Eclipse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4558" y="2662535"/>
            <a:ext cx="165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TOA Eclipse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609600" y="3095625"/>
            <a:ext cx="3102610" cy="23145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5105400" y="3095625"/>
            <a:ext cx="2875915" cy="231457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72996"/>
              </p:ext>
            </p:extLst>
          </p:nvPr>
        </p:nvGraphicFramePr>
        <p:xfrm>
          <a:off x="3177143" y="1011047"/>
          <a:ext cx="229743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80"/>
                <a:gridCol w="1200150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Table 2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Eclipse Percent Change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Wavelength nm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Percent Decrease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R(</a:t>
                      </a:r>
                      <a:r>
                        <a:rPr lang="en-US" sz="1100" dirty="0" smtClean="0">
                          <a:effectLst/>
                          <a:latin typeface="Mathematica1" panose="05000502060100000001" pitchFamily="2" charset="2"/>
                        </a:rPr>
                        <a:t>l</a:t>
                      </a:r>
                      <a:r>
                        <a:rPr lang="en-US" sz="1100" dirty="0" smtClean="0">
                          <a:effectLst/>
                        </a:rPr>
                        <a:t>)=PD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9742" y="45720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1836" y="372213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0598" y="37071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R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28600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6324600"/>
            <a:ext cx="7331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72.3 Watts/m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represents and 11% reduction caused by the eclipse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493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428</Words>
  <Application>Microsoft Office PowerPoint</Application>
  <PresentationFormat>On-screen Show (4:3)</PresentationFormat>
  <Paragraphs>95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</dc:creator>
  <cp:lastModifiedBy>jrherman</cp:lastModifiedBy>
  <cp:revision>9</cp:revision>
  <dcterms:created xsi:type="dcterms:W3CDTF">2017-10-01T20:39:57Z</dcterms:created>
  <dcterms:modified xsi:type="dcterms:W3CDTF">2017-10-02T19:38:45Z</dcterms:modified>
</cp:coreProperties>
</file>