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58" r:id="rId5"/>
    <p:sldId id="257"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06253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97063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1101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133324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E52D5-9BE8-490F-8934-28DB9A1C367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4762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E52D5-9BE8-490F-8934-28DB9A1C3672}"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409997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E52D5-9BE8-490F-8934-28DB9A1C3672}"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50290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E52D5-9BE8-490F-8934-28DB9A1C3672}"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239497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E52D5-9BE8-490F-8934-28DB9A1C3672}"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05283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52D5-9BE8-490F-8934-28DB9A1C3672}"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266838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52D5-9BE8-490F-8934-28DB9A1C3672}"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199234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E52D5-9BE8-490F-8934-28DB9A1C3672}" type="datetimeFigureOut">
              <a:rPr lang="en-US" smtClean="0"/>
              <a:t>10/2/2017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95BE1-0945-4925-B319-C0D55A3D0301}" type="slidenum">
              <a:rPr lang="en-US" smtClean="0"/>
              <a:t>‹#›</a:t>
            </a:fld>
            <a:endParaRPr lang="en-US"/>
          </a:p>
        </p:txBody>
      </p:sp>
    </p:spTree>
    <p:extLst>
      <p:ext uri="{BB962C8B-B14F-4D97-AF65-F5344CB8AC3E}">
        <p14:creationId xmlns:p14="http://schemas.microsoft.com/office/powerpoint/2010/main" val="72099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09600"/>
            <a:ext cx="6096000" cy="1477328"/>
          </a:xfrm>
          <a:prstGeom prst="rect">
            <a:avLst/>
          </a:prstGeom>
          <a:noFill/>
        </p:spPr>
        <p:txBody>
          <a:bodyPr wrap="square" rtlCol="0">
            <a:spAutoFit/>
          </a:bodyPr>
          <a:lstStyle/>
          <a:p>
            <a:r>
              <a:rPr lang="en-US" sz="3600" b="1" dirty="0"/>
              <a:t>EPIC </a:t>
            </a:r>
            <a:r>
              <a:rPr lang="en-US" sz="3600" b="1" dirty="0" smtClean="0"/>
              <a:t>Calibration    UV </a:t>
            </a:r>
            <a:r>
              <a:rPr lang="en-US" sz="3600" b="1" dirty="0"/>
              <a:t>channels </a:t>
            </a:r>
            <a:endParaRPr lang="en-US" sz="3600" b="1" dirty="0" smtClean="0"/>
          </a:p>
          <a:p>
            <a:endParaRPr lang="en-US" dirty="0"/>
          </a:p>
          <a:p>
            <a:r>
              <a:rPr lang="en-US" b="1" dirty="0" smtClean="0"/>
              <a:t>Jay Herman</a:t>
            </a:r>
            <a:r>
              <a:rPr lang="en-US" b="1" dirty="0"/>
              <a:t> </a:t>
            </a:r>
            <a:r>
              <a:rPr lang="en-US" b="1" dirty="0" smtClean="0"/>
              <a:t>and Liang Huang</a:t>
            </a:r>
            <a:r>
              <a:rPr lang="en-US" dirty="0"/>
              <a:t> </a:t>
            </a:r>
          </a:p>
          <a:p>
            <a:endParaRPr lang="en-US" dirty="0"/>
          </a:p>
        </p:txBody>
      </p:sp>
      <p:sp>
        <p:nvSpPr>
          <p:cNvPr id="5" name="TextBox 4"/>
          <p:cNvSpPr txBox="1"/>
          <p:nvPr/>
        </p:nvSpPr>
        <p:spPr>
          <a:xfrm>
            <a:off x="1295400" y="2667000"/>
            <a:ext cx="6736203" cy="2862322"/>
          </a:xfrm>
          <a:prstGeom prst="rect">
            <a:avLst/>
          </a:prstGeom>
          <a:noFill/>
        </p:spPr>
        <p:txBody>
          <a:bodyPr wrap="none" rtlCol="0">
            <a:spAutoFit/>
          </a:bodyPr>
          <a:lstStyle/>
          <a:p>
            <a:r>
              <a:rPr lang="en-US" sz="2000" b="1" dirty="0" smtClean="0"/>
              <a:t>Goals:  </a:t>
            </a:r>
          </a:p>
          <a:p>
            <a:pPr marL="342900" indent="-342900">
              <a:buAutoNum type="arabicParenR"/>
            </a:pPr>
            <a:r>
              <a:rPr lang="en-US" sz="2000" b="1" dirty="0" smtClean="0"/>
              <a:t>Produce O</a:t>
            </a:r>
            <a:r>
              <a:rPr lang="en-US" sz="2000" b="1" baseline="-25000" dirty="0" smtClean="0"/>
              <a:t>3</a:t>
            </a:r>
            <a:r>
              <a:rPr lang="en-US" sz="2000" b="1" dirty="0" smtClean="0"/>
              <a:t> with 1 – 2% accuracy</a:t>
            </a:r>
          </a:p>
          <a:p>
            <a:pPr marL="342900" indent="-342900">
              <a:buAutoNum type="arabicParenR"/>
            </a:pPr>
            <a:r>
              <a:rPr lang="en-US" sz="2000" b="1" dirty="0" smtClean="0"/>
              <a:t>Produce Cloud reflectivity (LER)</a:t>
            </a:r>
          </a:p>
          <a:p>
            <a:pPr marL="342900" indent="-342900">
              <a:buAutoNum type="arabicParenR"/>
            </a:pPr>
            <a:r>
              <a:rPr lang="en-US" sz="2000" b="1" dirty="0" smtClean="0"/>
              <a:t>Calculate Erythemal Irradiance</a:t>
            </a:r>
          </a:p>
          <a:p>
            <a:endParaRPr lang="en-US" sz="2000" dirty="0" smtClean="0"/>
          </a:p>
          <a:p>
            <a:r>
              <a:rPr lang="en-US" sz="2000" b="1" dirty="0" smtClean="0"/>
              <a:t>Progress:</a:t>
            </a:r>
          </a:p>
          <a:p>
            <a:pPr marL="342900" indent="-342900">
              <a:buAutoNum type="arabicParenR"/>
            </a:pPr>
            <a:r>
              <a:rPr lang="en-US" sz="2000" b="1" dirty="0" smtClean="0"/>
              <a:t>Current O</a:t>
            </a:r>
            <a:r>
              <a:rPr lang="en-US" sz="2000" b="1" baseline="-25000" dirty="0" smtClean="0"/>
              <a:t>3</a:t>
            </a:r>
            <a:r>
              <a:rPr lang="en-US" sz="2000" b="1" dirty="0" smtClean="0"/>
              <a:t> processing is within 2% over most of the earth</a:t>
            </a:r>
          </a:p>
          <a:p>
            <a:pPr marL="342900" indent="-342900">
              <a:buAutoNum type="arabicParenR"/>
            </a:pPr>
            <a:r>
              <a:rPr lang="en-US" sz="2000" b="1" dirty="0" smtClean="0"/>
              <a:t>LER is available for the entire data record</a:t>
            </a:r>
          </a:p>
          <a:p>
            <a:pPr marL="342900" indent="-342900">
              <a:buAutoNum type="arabicParenR"/>
            </a:pPr>
            <a:r>
              <a:rPr lang="en-US" sz="2000" b="1" dirty="0" smtClean="0"/>
              <a:t>Erythemal Irradiance is available for the entire data record</a:t>
            </a:r>
            <a:endParaRPr lang="en-US" sz="2000" b="1" dirty="0"/>
          </a:p>
        </p:txBody>
      </p:sp>
    </p:spTree>
    <p:extLst>
      <p:ext uri="{BB962C8B-B14F-4D97-AF65-F5344CB8AC3E}">
        <p14:creationId xmlns:p14="http://schemas.microsoft.com/office/powerpoint/2010/main" val="179958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95400"/>
            <a:ext cx="7772400"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Select OMPS LEO </a:t>
            </a:r>
            <a:r>
              <a:rPr lang="en-US" b="1" dirty="0"/>
              <a:t>footprints </a:t>
            </a:r>
            <a:r>
              <a:rPr lang="en-US" b="1" dirty="0" smtClean="0"/>
              <a:t>with </a:t>
            </a:r>
            <a:r>
              <a:rPr lang="en-US" b="1" dirty="0"/>
              <a:t>viewing angles nearly identical to EPIC’s (within 1</a:t>
            </a:r>
            <a:r>
              <a:rPr lang="en-US" b="1" baseline="30000" dirty="0"/>
              <a:t>o</a:t>
            </a:r>
            <a:r>
              <a:rPr lang="en-US" b="1" dirty="0"/>
              <a:t> in backscatter angle and 2</a:t>
            </a:r>
            <a:r>
              <a:rPr lang="en-US" b="1" baseline="30000" dirty="0"/>
              <a:t>O</a:t>
            </a:r>
            <a:r>
              <a:rPr lang="en-US" b="1" dirty="0"/>
              <a:t> degrees in solar zenith angle</a:t>
            </a:r>
            <a:r>
              <a:rPr lang="en-US" b="1" dirty="0" smtClean="0"/>
              <a:t>).</a:t>
            </a:r>
            <a:br>
              <a:rPr lang="en-US" b="1" dirty="0" smtClean="0"/>
            </a:br>
            <a:endParaRPr lang="en-US" b="1" dirty="0" smtClean="0"/>
          </a:p>
          <a:p>
            <a:pPr marL="285750" indent="-285750">
              <a:buFont typeface="Arial" panose="020B0604020202020204" pitchFamily="34" charset="0"/>
              <a:buChar char="•"/>
            </a:pPr>
            <a:r>
              <a:rPr lang="en-US" b="1" dirty="0" smtClean="0"/>
              <a:t>Use OMPS calibrated measured backscattered radiances as a reference</a:t>
            </a:r>
          </a:p>
          <a:p>
            <a:endParaRPr lang="en-US" b="1" dirty="0"/>
          </a:p>
          <a:p>
            <a:pPr marL="285750" indent="-285750">
              <a:buFont typeface="Arial" panose="020B0604020202020204" pitchFamily="34" charset="0"/>
              <a:buChar char="•"/>
            </a:pPr>
            <a:r>
              <a:rPr lang="en-US" b="1" dirty="0"/>
              <a:t>EPIC’s backscatter angle varies with latitude and longitude by less than 0.25</a:t>
            </a:r>
            <a:r>
              <a:rPr lang="en-US" b="1" baseline="30000" dirty="0"/>
              <a:t>o</a:t>
            </a:r>
            <a:r>
              <a:rPr lang="en-US" b="1" dirty="0"/>
              <a:t>, since the angular size of the earth varies from 0.45</a:t>
            </a:r>
            <a:r>
              <a:rPr lang="en-US" b="1" baseline="30000" dirty="0"/>
              <a:t>O</a:t>
            </a:r>
            <a:r>
              <a:rPr lang="en-US" b="1" dirty="0"/>
              <a:t> to 0.53</a:t>
            </a:r>
            <a:r>
              <a:rPr lang="en-US" b="1" baseline="30000" dirty="0"/>
              <a:t>O</a:t>
            </a:r>
            <a:r>
              <a:rPr lang="en-US" b="1" dirty="0"/>
              <a:t> to 0.45</a:t>
            </a:r>
            <a:r>
              <a:rPr lang="en-US" b="1" baseline="30000" dirty="0"/>
              <a:t>O</a:t>
            </a:r>
            <a:r>
              <a:rPr lang="en-US" b="1" dirty="0"/>
              <a:t> every 6 months depending on the location of DSCOVR in its </a:t>
            </a:r>
            <a:r>
              <a:rPr lang="en-US" b="1" dirty="0" smtClean="0"/>
              <a:t>orbit. </a:t>
            </a:r>
          </a:p>
          <a:p>
            <a:endParaRPr lang="en-US" b="1" dirty="0"/>
          </a:p>
          <a:p>
            <a:pPr marL="285750" indent="-285750">
              <a:buFont typeface="Arial" panose="020B0604020202020204" pitchFamily="34" charset="0"/>
              <a:buChar char="•"/>
            </a:pPr>
            <a:r>
              <a:rPr lang="en-US" b="1" dirty="0" smtClean="0"/>
              <a:t>The </a:t>
            </a:r>
            <a:r>
              <a:rPr lang="en-US" b="1" dirty="0"/>
              <a:t>orbit varies from 4</a:t>
            </a:r>
            <a:r>
              <a:rPr lang="en-US" b="1" baseline="30000" dirty="0"/>
              <a:t>O</a:t>
            </a:r>
            <a:r>
              <a:rPr lang="en-US" b="1" dirty="0"/>
              <a:t> to 15</a:t>
            </a:r>
            <a:r>
              <a:rPr lang="en-US" b="1" baseline="30000" dirty="0"/>
              <a:t>O</a:t>
            </a:r>
            <a:r>
              <a:rPr lang="en-US" b="1" dirty="0"/>
              <a:t> away from the Earth-Sun line.  </a:t>
            </a:r>
            <a:r>
              <a:rPr lang="en-US" b="1" dirty="0" smtClean="0"/>
              <a:t/>
            </a:r>
            <a:br>
              <a:rPr lang="en-US" b="1" dirty="0" smtClean="0"/>
            </a:br>
            <a:endParaRPr lang="en-US" b="1" dirty="0" smtClean="0"/>
          </a:p>
          <a:p>
            <a:pPr marL="285750" indent="-285750">
              <a:buFont typeface="Arial" panose="020B0604020202020204" pitchFamily="34" charset="0"/>
              <a:buChar char="•"/>
            </a:pPr>
            <a:r>
              <a:rPr lang="en-US" b="1" dirty="0" smtClean="0"/>
              <a:t>Spacecraft ephemeris includes changes from orbital correction maneuvers and lunar perturbation of the orbit to give angles and distances.</a:t>
            </a:r>
          </a:p>
          <a:p>
            <a:endParaRPr lang="en-US" b="1" dirty="0"/>
          </a:p>
          <a:p>
            <a:pPr marL="285750" indent="-285750">
              <a:buFont typeface="Arial" panose="020B0604020202020204" pitchFamily="34" charset="0"/>
              <a:buChar char="•"/>
            </a:pPr>
            <a:r>
              <a:rPr lang="en-US" b="1" dirty="0" smtClean="0"/>
              <a:t>Small </a:t>
            </a:r>
            <a:r>
              <a:rPr lang="en-US" b="1" dirty="0"/>
              <a:t>differences in observing geometry are corrected in the atmospheric radiative transfer model calculations </a:t>
            </a:r>
            <a:r>
              <a:rPr lang="en-US" b="1" dirty="0" smtClean="0"/>
              <a:t>resulting </a:t>
            </a:r>
            <a:r>
              <a:rPr lang="en-US" b="1" dirty="0"/>
              <a:t>in corrections less than 2 %</a:t>
            </a:r>
          </a:p>
        </p:txBody>
      </p:sp>
      <p:sp>
        <p:nvSpPr>
          <p:cNvPr id="3" name="TextBox 2"/>
          <p:cNvSpPr txBox="1"/>
          <p:nvPr/>
        </p:nvSpPr>
        <p:spPr>
          <a:xfrm>
            <a:off x="1981200" y="213638"/>
            <a:ext cx="6858000" cy="523220"/>
          </a:xfrm>
          <a:prstGeom prst="rect">
            <a:avLst/>
          </a:prstGeom>
          <a:noFill/>
        </p:spPr>
        <p:txBody>
          <a:bodyPr wrap="square" rtlCol="0">
            <a:spAutoFit/>
          </a:bodyPr>
          <a:lstStyle/>
          <a:p>
            <a:r>
              <a:rPr lang="en-US" sz="2800" b="1" dirty="0" smtClean="0"/>
              <a:t>Outline of Calibration Method</a:t>
            </a:r>
            <a:endParaRPr lang="en-US" sz="2800" b="1" dirty="0"/>
          </a:p>
        </p:txBody>
      </p:sp>
    </p:spTree>
    <p:extLst>
      <p:ext uri="{BB962C8B-B14F-4D97-AF65-F5344CB8AC3E}">
        <p14:creationId xmlns:p14="http://schemas.microsoft.com/office/powerpoint/2010/main" val="383758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36398544"/>
              </p:ext>
            </p:extLst>
          </p:nvPr>
        </p:nvGraphicFramePr>
        <p:xfrm>
          <a:off x="2471738" y="1922463"/>
          <a:ext cx="3816350" cy="592137"/>
        </p:xfrm>
        <a:graphic>
          <a:graphicData uri="http://schemas.openxmlformats.org/presentationml/2006/ole">
            <mc:AlternateContent xmlns:mc="http://schemas.openxmlformats.org/markup-compatibility/2006">
              <mc:Choice xmlns:v="urn:schemas-microsoft-com:vml" Requires="v">
                <p:oleObj spid="_x0000_s3079" name="Equation" r:id="rId3" imgW="2781000" imgH="431640" progId="Equation.3">
                  <p:embed/>
                </p:oleObj>
              </mc:Choice>
              <mc:Fallback>
                <p:oleObj name="Equation" r:id="rId3" imgW="2781000" imgH="431640" progId="Equation.3">
                  <p:embed/>
                  <p:pic>
                    <p:nvPicPr>
                      <p:cNvPr id="0" name=""/>
                      <p:cNvPicPr/>
                      <p:nvPr/>
                    </p:nvPicPr>
                    <p:blipFill>
                      <a:blip r:embed="rId4"/>
                      <a:stretch>
                        <a:fillRect/>
                      </a:stretch>
                    </p:blipFill>
                    <p:spPr>
                      <a:xfrm>
                        <a:off x="2471738" y="1922463"/>
                        <a:ext cx="3816350" cy="592137"/>
                      </a:xfrm>
                      <a:prstGeom prst="rect">
                        <a:avLst/>
                      </a:prstGeom>
                    </p:spPr>
                  </p:pic>
                </p:oleObj>
              </mc:Fallback>
            </mc:AlternateContent>
          </a:graphicData>
        </a:graphic>
      </p:graphicFrame>
      <p:sp>
        <p:nvSpPr>
          <p:cNvPr id="3" name="TextBox 2"/>
          <p:cNvSpPr txBox="1"/>
          <p:nvPr/>
        </p:nvSpPr>
        <p:spPr>
          <a:xfrm>
            <a:off x="530290" y="4191000"/>
            <a:ext cx="8229600" cy="2092881"/>
          </a:xfrm>
          <a:prstGeom prst="rect">
            <a:avLst/>
          </a:prstGeom>
          <a:noFill/>
        </p:spPr>
        <p:txBody>
          <a:bodyPr wrap="square" rtlCol="0">
            <a:spAutoFit/>
          </a:bodyPr>
          <a:lstStyle/>
          <a:p>
            <a:r>
              <a:rPr lang="en-US" sz="1600" b="1" dirty="0"/>
              <a:t>A</a:t>
            </a:r>
            <a:r>
              <a:rPr lang="en-US" sz="1600" b="1" baseline="-25000" dirty="0"/>
              <a:t>M</a:t>
            </a:r>
            <a:r>
              <a:rPr lang="en-US" sz="1600" b="1" dirty="0"/>
              <a:t>(OMPS)  = OMPS albedo </a:t>
            </a:r>
            <a:r>
              <a:rPr lang="en-US" sz="1600" b="1" u="sng" dirty="0">
                <a:solidFill>
                  <a:srgbClr val="0070C0"/>
                </a:solidFill>
              </a:rPr>
              <a:t>measurement</a:t>
            </a:r>
            <a:r>
              <a:rPr lang="en-US" sz="1600" b="1" dirty="0">
                <a:solidFill>
                  <a:schemeClr val="tx2">
                    <a:lumMod val="60000"/>
                    <a:lumOff val="40000"/>
                  </a:schemeClr>
                </a:solidFill>
              </a:rPr>
              <a:t> </a:t>
            </a:r>
            <a:r>
              <a:rPr lang="en-US" sz="1600" b="1" dirty="0"/>
              <a:t>in the EPIC channel-M wavelength band</a:t>
            </a:r>
          </a:p>
          <a:p>
            <a:r>
              <a:rPr lang="en-US" sz="1600" b="1" dirty="0" err="1"/>
              <a:t>a</a:t>
            </a:r>
            <a:r>
              <a:rPr lang="en-US" sz="1600" b="1" baseline="-25000" dirty="0" err="1"/>
              <a:t>M</a:t>
            </a:r>
            <a:r>
              <a:rPr lang="en-US" sz="1600" b="1" dirty="0"/>
              <a:t>(EPIC) and α</a:t>
            </a:r>
            <a:r>
              <a:rPr lang="en-US" sz="1600" b="1" baseline="-25000" dirty="0"/>
              <a:t>M</a:t>
            </a:r>
            <a:r>
              <a:rPr lang="en-US" sz="1600" b="1" dirty="0"/>
              <a:t>(OMPS) are </a:t>
            </a:r>
            <a:r>
              <a:rPr lang="en-US" sz="1600" b="1" u="sng" dirty="0">
                <a:solidFill>
                  <a:srgbClr val="FF0000"/>
                </a:solidFill>
              </a:rPr>
              <a:t>computed</a:t>
            </a:r>
            <a:r>
              <a:rPr lang="en-US" sz="1600" b="1" dirty="0"/>
              <a:t> albedo values for EPIC and OMPS coincident geometry, </a:t>
            </a:r>
          </a:p>
          <a:p>
            <a:r>
              <a:rPr lang="en-US" sz="1600" b="1" dirty="0"/>
              <a:t>C</a:t>
            </a:r>
            <a:r>
              <a:rPr lang="en-US" sz="1600" b="1" baseline="-25000" dirty="0"/>
              <a:t>M</a:t>
            </a:r>
            <a:r>
              <a:rPr lang="en-US" sz="1600" b="1" dirty="0"/>
              <a:t>(EPIC) is the average </a:t>
            </a:r>
            <a:r>
              <a:rPr lang="en-US" sz="1600" b="1" u="sng" dirty="0" smtClean="0">
                <a:solidFill>
                  <a:srgbClr val="0070C0"/>
                </a:solidFill>
              </a:rPr>
              <a:t>measured</a:t>
            </a:r>
            <a:r>
              <a:rPr lang="en-US" sz="1600" b="1" dirty="0" smtClean="0"/>
              <a:t> count </a:t>
            </a:r>
            <a:r>
              <a:rPr lang="en-US" sz="1600" b="1" dirty="0"/>
              <a:t>rate over the pixels matching OMPS,                   </a:t>
            </a:r>
          </a:p>
          <a:p>
            <a:r>
              <a:rPr lang="en-US" sz="1600" b="1" dirty="0"/>
              <a:t>D</a:t>
            </a:r>
            <a:r>
              <a:rPr lang="en-US" sz="1600" b="1" baseline="-25000" dirty="0"/>
              <a:t>E</a:t>
            </a:r>
            <a:r>
              <a:rPr lang="en-US" sz="1600" b="1" dirty="0"/>
              <a:t> is the sun-earth distance in AU. </a:t>
            </a:r>
          </a:p>
          <a:p>
            <a:r>
              <a:rPr lang="en-US" sz="1600" b="1" dirty="0"/>
              <a:t>α(λ) is the </a:t>
            </a:r>
            <a:r>
              <a:rPr lang="en-US" sz="1600" b="1" u="sng" dirty="0">
                <a:solidFill>
                  <a:srgbClr val="FF0000"/>
                </a:solidFill>
              </a:rPr>
              <a:t>computed</a:t>
            </a:r>
            <a:r>
              <a:rPr lang="en-US" sz="1600" b="1" dirty="0"/>
              <a:t> high resolution normalized radiance spectrum, </a:t>
            </a:r>
          </a:p>
          <a:p>
            <a:r>
              <a:rPr lang="en-US" sz="1600" b="1" dirty="0"/>
              <a:t>S(λ) is the </a:t>
            </a:r>
            <a:r>
              <a:rPr lang="en-US" sz="1600" b="1" dirty="0" smtClean="0"/>
              <a:t>referenced </a:t>
            </a:r>
            <a:r>
              <a:rPr lang="en-US" sz="1600" b="1" u="sng" dirty="0" smtClean="0">
                <a:solidFill>
                  <a:srgbClr val="0070C0"/>
                </a:solidFill>
              </a:rPr>
              <a:t>measured</a:t>
            </a:r>
            <a:r>
              <a:rPr lang="en-US" sz="1600" b="1" u="sng" dirty="0" smtClean="0"/>
              <a:t> </a:t>
            </a:r>
            <a:r>
              <a:rPr lang="en-US" sz="1600" b="1" dirty="0"/>
              <a:t>high resolution solar irradiance spectrum,</a:t>
            </a:r>
          </a:p>
          <a:p>
            <a:r>
              <a:rPr lang="en-US" sz="1600" b="1" dirty="0"/>
              <a:t>T</a:t>
            </a:r>
            <a:r>
              <a:rPr lang="en-US" sz="1600" b="1" baseline="-25000" dirty="0"/>
              <a:t>M</a:t>
            </a:r>
            <a:r>
              <a:rPr lang="en-US" sz="1600" b="1" dirty="0"/>
              <a:t>(λ) is the </a:t>
            </a:r>
            <a:r>
              <a:rPr lang="en-US" sz="1600" b="1" u="sng" dirty="0" smtClean="0">
                <a:solidFill>
                  <a:srgbClr val="0070C0"/>
                </a:solidFill>
              </a:rPr>
              <a:t>measured</a:t>
            </a:r>
            <a:r>
              <a:rPr lang="en-US" sz="1600" b="1" dirty="0" smtClean="0"/>
              <a:t> EPIC </a:t>
            </a:r>
            <a:r>
              <a:rPr lang="en-US" sz="1600" b="1" dirty="0"/>
              <a:t>filter transmission profile or the OMPS slit function.  </a:t>
            </a:r>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2133600" y="2505517"/>
                <a:ext cx="5181600" cy="8472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𝑀</m:t>
                          </m:r>
                        </m:sub>
                      </m:sSub>
                      <m:r>
                        <a:rPr lang="en-US" i="1">
                          <a:latin typeface="Cambria Math"/>
                        </a:rPr>
                        <m:t>=</m:t>
                      </m:r>
                      <m:f>
                        <m:fPr>
                          <m:type m:val="lin"/>
                          <m:ctrlPr>
                            <a:rPr lang="en-US" i="1">
                              <a:latin typeface="Cambria Math"/>
                            </a:rPr>
                          </m:ctrlPr>
                        </m:fPr>
                        <m:num>
                          <m:nary>
                            <m:naryPr>
                              <m:limLoc m:val="undOvr"/>
                              <m:subHide m:val="on"/>
                              <m:supHide m:val="on"/>
                              <m:ctrlPr>
                                <a:rPr lang="en-US" i="1">
                                  <a:latin typeface="Cambria Math"/>
                                </a:rPr>
                              </m:ctrlPr>
                            </m:naryPr>
                            <m:sub/>
                            <m:sup/>
                            <m:e>
                              <m:r>
                                <a:rPr lang="en-US" i="1">
                                  <a:latin typeface="Cambria Math"/>
                                </a:rPr>
                                <m:t>𝛼</m:t>
                              </m:r>
                              <m:d>
                                <m:dPr>
                                  <m:ctrlPr>
                                    <a:rPr lang="en-US" i="1">
                                      <a:latin typeface="Cambria Math"/>
                                    </a:rPr>
                                  </m:ctrlPr>
                                </m:dPr>
                                <m:e>
                                  <m:r>
                                    <a:rPr lang="en-US" i="1">
                                      <a:latin typeface="Cambria Math"/>
                                    </a:rPr>
                                    <m:t>𝜆</m:t>
                                  </m:r>
                                </m:e>
                              </m:d>
                              <m:r>
                                <a:rPr lang="en-US" i="1">
                                  <a:latin typeface="Cambria Math"/>
                                </a:rPr>
                                <m:t>𝑆</m:t>
                              </m:r>
                              <m:d>
                                <m:dPr>
                                  <m:ctrlPr>
                                    <a:rPr lang="en-US" i="1">
                                      <a:latin typeface="Cambria Math"/>
                                    </a:rPr>
                                  </m:ctrlPr>
                                </m:dPr>
                                <m:e>
                                  <m:r>
                                    <a:rPr lang="en-US" i="1">
                                      <a:latin typeface="Cambria Math"/>
                                    </a:rPr>
                                    <m:t>𝜆</m:t>
                                  </m:r>
                                </m:e>
                              </m:d>
                            </m:e>
                          </m:nary>
                          <m:sSub>
                            <m:sSubPr>
                              <m:ctrlPr>
                                <a:rPr lang="en-US" i="1">
                                  <a:latin typeface="Cambria Math"/>
                                </a:rPr>
                              </m:ctrlPr>
                            </m:sSubPr>
                            <m:e>
                              <m:r>
                                <a:rPr lang="en-US" i="1">
                                  <a:latin typeface="Cambria Math"/>
                                </a:rPr>
                                <m:t>𝑇</m:t>
                              </m:r>
                            </m:e>
                            <m:sub>
                              <m:r>
                                <a:rPr lang="en-US" i="1">
                                  <a:latin typeface="Cambria Math"/>
                                </a:rPr>
                                <m:t>𝑀</m:t>
                              </m:r>
                            </m:sub>
                          </m:sSub>
                          <m:r>
                            <a:rPr lang="en-US" i="1">
                              <a:latin typeface="Cambria Math"/>
                            </a:rPr>
                            <m:t>(</m:t>
                          </m:r>
                          <m:r>
                            <a:rPr lang="en-US" i="1">
                              <a:latin typeface="Cambria Math"/>
                            </a:rPr>
                            <m:t>𝜆</m:t>
                          </m:r>
                          <m:r>
                            <a:rPr lang="en-US" i="1">
                              <a:latin typeface="Cambria Math"/>
                            </a:rPr>
                            <m:t>) </m:t>
                          </m:r>
                          <m:r>
                            <a:rPr lang="en-US" i="1">
                              <a:latin typeface="Cambria Math"/>
                            </a:rPr>
                            <m:t>𝑑</m:t>
                          </m:r>
                          <m:r>
                            <a:rPr lang="en-US" i="1">
                              <a:latin typeface="Cambria Math"/>
                            </a:rPr>
                            <m:t>𝜆</m:t>
                          </m:r>
                        </m:num>
                        <m:den>
                          <m:nary>
                            <m:naryPr>
                              <m:limLoc m:val="undOvr"/>
                              <m:subHide m:val="on"/>
                              <m:supHide m:val="on"/>
                              <m:ctrlPr>
                                <a:rPr lang="en-US" i="1">
                                  <a:latin typeface="Cambria Math"/>
                                </a:rPr>
                              </m:ctrlPr>
                            </m:naryPr>
                            <m:sub/>
                            <m:sup/>
                            <m:e>
                              <m:r>
                                <a:rPr lang="en-US" i="1">
                                  <a:latin typeface="Cambria Math"/>
                                </a:rPr>
                                <m:t>𝑆</m:t>
                              </m:r>
                              <m:d>
                                <m:dPr>
                                  <m:ctrlPr>
                                    <a:rPr lang="en-US" i="1">
                                      <a:latin typeface="Cambria Math"/>
                                    </a:rPr>
                                  </m:ctrlPr>
                                </m:dPr>
                                <m:e>
                                  <m:r>
                                    <a:rPr lang="en-US" i="1">
                                      <a:latin typeface="Cambria Math"/>
                                    </a:rPr>
                                    <m:t>𝜆</m:t>
                                  </m:r>
                                </m:e>
                              </m:d>
                            </m:e>
                          </m:nary>
                          <m:sSub>
                            <m:sSubPr>
                              <m:ctrlPr>
                                <a:rPr lang="en-US" i="1">
                                  <a:latin typeface="Cambria Math"/>
                                </a:rPr>
                              </m:ctrlPr>
                            </m:sSubPr>
                            <m:e>
                              <m:r>
                                <a:rPr lang="en-US" i="1">
                                  <a:latin typeface="Cambria Math"/>
                                </a:rPr>
                                <m:t>𝑇</m:t>
                              </m:r>
                            </m:e>
                            <m:sub>
                              <m:r>
                                <a:rPr lang="en-US" i="1">
                                  <a:latin typeface="Cambria Math"/>
                                </a:rPr>
                                <m:t>𝑀</m:t>
                              </m:r>
                            </m:sub>
                          </m:sSub>
                          <m:r>
                            <a:rPr lang="en-US" i="1">
                              <a:latin typeface="Cambria Math"/>
                            </a:rPr>
                            <m:t>(</m:t>
                          </m:r>
                          <m:r>
                            <a:rPr lang="en-US" i="1">
                              <a:latin typeface="Cambria Math"/>
                            </a:rPr>
                            <m:t>𝜆</m:t>
                          </m:r>
                          <m:r>
                            <a:rPr lang="en-US" i="1">
                              <a:latin typeface="Cambria Math"/>
                            </a:rPr>
                            <m:t>) </m:t>
                          </m:r>
                          <m:r>
                            <a:rPr lang="en-US" i="1">
                              <a:latin typeface="Cambria Math"/>
                            </a:rPr>
                            <m:t>𝑑</m:t>
                          </m:r>
                          <m:r>
                            <a:rPr lang="en-US" i="1">
                              <a:latin typeface="Cambria Math"/>
                            </a:rPr>
                            <m:t>𝜆</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133600" y="2505517"/>
                <a:ext cx="5181600" cy="847283"/>
              </a:xfrm>
              <a:prstGeom prst="rect">
                <a:avLst/>
              </a:prstGeom>
              <a:blipFill rotWithShape="1">
                <a:blip r:embed="rId5"/>
                <a:stretch>
                  <a:fillRect/>
                </a:stretch>
              </a:blipFill>
            </p:spPr>
            <p:txBody>
              <a:bodyPr/>
              <a:lstStyle/>
              <a:p>
                <a:r>
                  <a:rPr lang="en-US">
                    <a:noFill/>
                  </a:rPr>
                  <a:t> </a:t>
                </a:r>
              </a:p>
            </p:txBody>
          </p:sp>
        </mc:Fallback>
      </mc:AlternateContent>
      <p:sp>
        <p:nvSpPr>
          <p:cNvPr id="5" name="TextBox 4"/>
          <p:cNvSpPr txBox="1"/>
          <p:nvPr/>
        </p:nvSpPr>
        <p:spPr>
          <a:xfrm>
            <a:off x="1449355" y="1307068"/>
            <a:ext cx="3889719" cy="369332"/>
          </a:xfrm>
          <a:prstGeom prst="rect">
            <a:avLst/>
          </a:prstGeom>
          <a:noFill/>
        </p:spPr>
        <p:txBody>
          <a:bodyPr wrap="none" rtlCol="0">
            <a:spAutoFit/>
          </a:bodyPr>
          <a:lstStyle/>
          <a:p>
            <a:r>
              <a:rPr lang="en-US" b="1" dirty="0"/>
              <a:t>EPIC albedo calibration </a:t>
            </a:r>
            <a:r>
              <a:rPr lang="en-US" b="1" dirty="0" smtClean="0"/>
              <a:t>coefficients K</a:t>
            </a:r>
            <a:r>
              <a:rPr lang="en-US" b="1" baseline="-25000" dirty="0" smtClean="0"/>
              <a:t>M</a:t>
            </a:r>
            <a:r>
              <a:rPr lang="en-US" b="1" dirty="0" smtClean="0"/>
              <a:t> </a:t>
            </a:r>
            <a:endParaRPr lang="en-US" b="1" dirty="0"/>
          </a:p>
        </p:txBody>
      </p:sp>
      <p:sp>
        <p:nvSpPr>
          <p:cNvPr id="6" name="TextBox 5"/>
          <p:cNvSpPr txBox="1"/>
          <p:nvPr/>
        </p:nvSpPr>
        <p:spPr>
          <a:xfrm>
            <a:off x="2057400" y="463216"/>
            <a:ext cx="6858000" cy="523220"/>
          </a:xfrm>
          <a:prstGeom prst="rect">
            <a:avLst/>
          </a:prstGeom>
          <a:noFill/>
        </p:spPr>
        <p:txBody>
          <a:bodyPr wrap="square" rtlCol="0">
            <a:spAutoFit/>
          </a:bodyPr>
          <a:lstStyle/>
          <a:p>
            <a:r>
              <a:rPr lang="en-US" sz="2800" b="1" dirty="0" smtClean="0"/>
              <a:t>Outline of Calibration Method</a:t>
            </a:r>
            <a:endParaRPr lang="en-US" sz="2800" b="1" dirty="0"/>
          </a:p>
        </p:txBody>
      </p:sp>
      <mc:AlternateContent xmlns:mc="http://schemas.openxmlformats.org/markup-compatibility/2006" xmlns:a14="http://schemas.microsoft.com/office/drawing/2010/main">
        <mc:Choice Requires="a14">
          <p:sp>
            <p:nvSpPr>
              <p:cNvPr id="7" name="Rectangle 6"/>
              <p:cNvSpPr/>
              <p:nvPr/>
            </p:nvSpPr>
            <p:spPr>
              <a:xfrm>
                <a:off x="2362200" y="3625497"/>
                <a:ext cx="3163622" cy="392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𝑀</m:t>
                          </m:r>
                        </m:sub>
                      </m:sSub>
                      <m:d>
                        <m:dPr>
                          <m:ctrlPr>
                            <a:rPr lang="en-US" i="1">
                              <a:latin typeface="Cambria Math"/>
                            </a:rPr>
                          </m:ctrlPr>
                        </m:dPr>
                        <m:e>
                          <m:r>
                            <a:rPr lang="en-US" i="1">
                              <a:latin typeface="Cambria Math"/>
                            </a:rPr>
                            <m:t>𝐸𝑃𝐼𝐶</m:t>
                          </m:r>
                        </m:e>
                      </m:d>
                      <m:r>
                        <a:rPr lang="en-US" i="1">
                          <a:latin typeface="Cambria Math"/>
                        </a:rPr>
                        <m:t>=</m:t>
                      </m:r>
                      <m:sSub>
                        <m:sSubPr>
                          <m:ctrlPr>
                            <a:rPr lang="en-US" i="1">
                              <a:latin typeface="Cambria Math"/>
                            </a:rPr>
                          </m:ctrlPr>
                        </m:sSubPr>
                        <m:e>
                          <m:r>
                            <a:rPr lang="en-US" i="1">
                              <a:latin typeface="Cambria Math"/>
                            </a:rPr>
                            <m:t>𝐾</m:t>
                          </m:r>
                        </m:e>
                        <m:sub>
                          <m:r>
                            <a:rPr lang="en-US" i="1">
                              <a:latin typeface="Cambria Math"/>
                            </a:rPr>
                            <m:t>𝑀</m:t>
                          </m:r>
                        </m:sub>
                      </m:sSub>
                      <m:sSub>
                        <m:sSubPr>
                          <m:ctrlPr>
                            <a:rPr lang="en-US" i="1" smtClean="0">
                              <a:solidFill>
                                <a:srgbClr val="0070C0"/>
                              </a:solidFill>
                              <a:latin typeface="Cambria Math"/>
                            </a:rPr>
                          </m:ctrlPr>
                        </m:sSubPr>
                        <m:e>
                          <m:r>
                            <a:rPr lang="en-US" i="1">
                              <a:solidFill>
                                <a:srgbClr val="0070C0"/>
                              </a:solidFill>
                              <a:latin typeface="Cambria Math"/>
                            </a:rPr>
                            <m:t>𝐶</m:t>
                          </m:r>
                        </m:e>
                        <m:sub>
                          <m:r>
                            <a:rPr lang="en-US" i="1">
                              <a:solidFill>
                                <a:srgbClr val="0070C0"/>
                              </a:solidFill>
                              <a:latin typeface="Cambria Math"/>
                            </a:rPr>
                            <m:t>𝑀</m:t>
                          </m:r>
                        </m:sub>
                      </m:sSub>
                      <m:r>
                        <a:rPr lang="en-US" i="1">
                          <a:solidFill>
                            <a:srgbClr val="0070C0"/>
                          </a:solidFill>
                          <a:latin typeface="Cambria Math"/>
                        </a:rPr>
                        <m:t>(</m:t>
                      </m:r>
                      <m:r>
                        <a:rPr lang="en-US" i="1">
                          <a:solidFill>
                            <a:srgbClr val="0070C0"/>
                          </a:solidFill>
                          <a:latin typeface="Cambria Math"/>
                        </a:rPr>
                        <m:t>𝐸𝑃𝐼𝐶</m:t>
                      </m:r>
                      <m:r>
                        <a:rPr lang="en-US" i="1">
                          <a:solidFill>
                            <a:srgbClr val="0070C0"/>
                          </a:solidFill>
                          <a:latin typeface="Cambria Math"/>
                        </a:rPr>
                        <m:t>)</m:t>
                      </m:r>
                      <m:sSubSup>
                        <m:sSubSupPr>
                          <m:ctrlPr>
                            <a:rPr lang="en-US" i="1">
                              <a:latin typeface="Cambria Math"/>
                            </a:rPr>
                          </m:ctrlPr>
                        </m:sSubSupPr>
                        <m:e>
                          <m:r>
                            <a:rPr lang="en-US" i="1">
                              <a:latin typeface="Cambria Math"/>
                            </a:rPr>
                            <m:t>𝐷</m:t>
                          </m:r>
                        </m:e>
                        <m:sub>
                          <m:r>
                            <a:rPr lang="en-US" i="1">
                              <a:latin typeface="Cambria Math"/>
                            </a:rPr>
                            <m:t>𝐸</m:t>
                          </m:r>
                          <m:r>
                            <a:rPr lang="en-US" i="1">
                              <a:latin typeface="Cambria Math"/>
                            </a:rPr>
                            <m:t> </m:t>
                          </m:r>
                        </m:sub>
                        <m:sup>
                          <m:r>
                            <a:rPr lang="en-US" i="1">
                              <a:latin typeface="Cambria Math"/>
                            </a:rPr>
                            <m:t>2</m:t>
                          </m:r>
                        </m:sup>
                      </m:sSubSup>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362200" y="3625497"/>
                <a:ext cx="3163622" cy="392993"/>
              </a:xfrm>
              <a:prstGeom prst="rect">
                <a:avLst/>
              </a:prstGeom>
              <a:blipFill rotWithShape="1">
                <a:blip r:embed="rId6"/>
                <a:stretch>
                  <a:fillRect b="-12500"/>
                </a:stretch>
              </a:blipFill>
            </p:spPr>
            <p:txBody>
              <a:bodyPr/>
              <a:lstStyle/>
              <a:p>
                <a:r>
                  <a:rPr lang="en-US">
                    <a:noFill/>
                  </a:rPr>
                  <a:t> </a:t>
                </a:r>
              </a:p>
            </p:txBody>
          </p:sp>
        </mc:Fallback>
      </mc:AlternateContent>
      <p:sp>
        <p:nvSpPr>
          <p:cNvPr id="8" name="TextBox 7"/>
          <p:cNvSpPr txBox="1"/>
          <p:nvPr/>
        </p:nvSpPr>
        <p:spPr>
          <a:xfrm>
            <a:off x="838200" y="3276600"/>
            <a:ext cx="5334000" cy="369332"/>
          </a:xfrm>
          <a:prstGeom prst="rect">
            <a:avLst/>
          </a:prstGeom>
          <a:noFill/>
        </p:spPr>
        <p:txBody>
          <a:bodyPr wrap="square" rtlCol="0">
            <a:spAutoFit/>
          </a:bodyPr>
          <a:lstStyle/>
          <a:p>
            <a:r>
              <a:rPr lang="en-US" b="1" dirty="0"/>
              <a:t>EPIC albedo measurements are derived </a:t>
            </a:r>
            <a:r>
              <a:rPr lang="en-US" b="1" dirty="0" smtClean="0"/>
              <a:t>from</a:t>
            </a:r>
            <a:endParaRPr lang="en-US" b="1" dirty="0"/>
          </a:p>
        </p:txBody>
      </p:sp>
    </p:spTree>
    <p:extLst>
      <p:ext uri="{BB962C8B-B14F-4D97-AF65-F5344CB8AC3E}">
        <p14:creationId xmlns:p14="http://schemas.microsoft.com/office/powerpoint/2010/main" val="191616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6325407"/>
              </p:ext>
            </p:extLst>
          </p:nvPr>
        </p:nvGraphicFramePr>
        <p:xfrm>
          <a:off x="1828800" y="762000"/>
          <a:ext cx="4813300" cy="990600"/>
        </p:xfrm>
        <a:graphic>
          <a:graphicData uri="http://schemas.openxmlformats.org/presentationml/2006/ole">
            <mc:AlternateContent xmlns:mc="http://schemas.openxmlformats.org/markup-compatibility/2006">
              <mc:Choice xmlns:v="urn:schemas-microsoft-com:vml" Requires="v">
                <p:oleObj spid="_x0000_s2061" name="Equation" r:id="rId3" imgW="2705040" imgH="558720" progId="Equation.3">
                  <p:embed/>
                </p:oleObj>
              </mc:Choice>
              <mc:Fallback>
                <p:oleObj name="Equation" r:id="rId3" imgW="2705040" imgH="55872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62000"/>
                        <a:ext cx="481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905000"/>
            <a:ext cx="5943600"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752600"/>
            <a:ext cx="838200" cy="369332"/>
          </a:xfrm>
          <a:prstGeom prst="rect">
            <a:avLst/>
          </a:prstGeom>
          <a:noFill/>
        </p:spPr>
        <p:txBody>
          <a:bodyPr wrap="square" rtlCol="0">
            <a:spAutoFit/>
          </a:bodyPr>
          <a:lstStyle/>
          <a:p>
            <a:r>
              <a:rPr lang="en-US" b="1" dirty="0" smtClean="0"/>
              <a:t>T</a:t>
            </a:r>
            <a:r>
              <a:rPr lang="en-US" b="1" baseline="-25000" dirty="0" smtClean="0"/>
              <a:t>M</a:t>
            </a:r>
            <a:r>
              <a:rPr lang="en-US" b="1" dirty="0" smtClean="0"/>
              <a:t> = :</a:t>
            </a:r>
            <a:endParaRPr lang="en-US" b="1" dirty="0"/>
          </a:p>
        </p:txBody>
      </p:sp>
      <p:sp>
        <p:nvSpPr>
          <p:cNvPr id="6" name="TextBox 5"/>
          <p:cNvSpPr txBox="1"/>
          <p:nvPr/>
        </p:nvSpPr>
        <p:spPr>
          <a:xfrm>
            <a:off x="1676400" y="207622"/>
            <a:ext cx="6858000" cy="523220"/>
          </a:xfrm>
          <a:prstGeom prst="rect">
            <a:avLst/>
          </a:prstGeom>
          <a:noFill/>
        </p:spPr>
        <p:txBody>
          <a:bodyPr wrap="square" rtlCol="0">
            <a:spAutoFit/>
          </a:bodyPr>
          <a:lstStyle/>
          <a:p>
            <a:r>
              <a:rPr lang="en-US" sz="2800" b="1" dirty="0" smtClean="0"/>
              <a:t>Outline of Calibration Method</a:t>
            </a:r>
            <a:endParaRPr lang="en-US" sz="2800" b="1" dirty="0"/>
          </a:p>
        </p:txBody>
      </p:sp>
    </p:spTree>
    <p:extLst>
      <p:ext uri="{BB962C8B-B14F-4D97-AF65-F5344CB8AC3E}">
        <p14:creationId xmlns:p14="http://schemas.microsoft.com/office/powerpoint/2010/main" val="162037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62000" y="1524000"/>
                <a:ext cx="8077200" cy="4357090"/>
              </a:xfrm>
              <a:prstGeom prst="rect">
                <a:avLst/>
              </a:prstGeom>
            </p:spPr>
            <p:txBody>
              <a:bodyPr wrap="square">
                <a:spAutoFit/>
              </a:bodyPr>
              <a:lstStyle/>
              <a:p>
                <a:r>
                  <a:rPr lang="en-US" b="1" dirty="0" smtClean="0"/>
                  <a:t>The </a:t>
                </a:r>
                <a:r>
                  <a:rPr lang="en-US" b="1" dirty="0"/>
                  <a:t>radiometric calibration for each wavelength channel in terms of EPIC counts/second </a:t>
                </a:r>
                <a:r>
                  <a:rPr lang="en-US" b="1" dirty="0" smtClean="0"/>
                  <a:t>can be converted </a:t>
                </a:r>
                <a:r>
                  <a:rPr lang="en-US" b="1" dirty="0"/>
                  <a:t>to earth normalized radiances or </a:t>
                </a:r>
                <a:r>
                  <a:rPr lang="en-US" b="1" dirty="0" err="1"/>
                  <a:t>reflectances</a:t>
                </a:r>
                <a:r>
                  <a:rPr lang="en-US" b="1" dirty="0"/>
                  <a:t> (backscattered at approximately 172</a:t>
                </a:r>
                <a:r>
                  <a:rPr lang="en-US" b="1" baseline="30000" dirty="0"/>
                  <a:t>O</a:t>
                </a:r>
                <a:r>
                  <a:rPr lang="en-US" b="1" dirty="0" smtClean="0"/>
                  <a:t>). </a:t>
                </a:r>
                <a14:m>
                  <m:oMath xmlns:m="http://schemas.openxmlformats.org/officeDocument/2006/math">
                    <m:sSub>
                      <m:sSubPr>
                        <m:ctrlPr>
                          <a:rPr lang="en-US" b="1" i="1">
                            <a:latin typeface="Cambria Math"/>
                          </a:rPr>
                        </m:ctrlPr>
                      </m:sSubPr>
                      <m:e>
                        <m:r>
                          <a:rPr lang="en-US" b="1" i="1" smtClean="0">
                            <a:latin typeface="Cambria Math"/>
                          </a:rPr>
                          <m:t>  </m:t>
                        </m:r>
                        <m:r>
                          <a:rPr lang="en-US" b="1" i="1">
                            <a:latin typeface="Cambria Math"/>
                          </a:rPr>
                          <m:t>𝑨</m:t>
                        </m:r>
                      </m:e>
                      <m:sub>
                        <m:r>
                          <a:rPr lang="en-US" b="1" i="1">
                            <a:latin typeface="Cambria Math"/>
                          </a:rPr>
                          <m:t>𝑴</m:t>
                        </m:r>
                      </m:sub>
                    </m:sSub>
                    <m:r>
                      <a:rPr lang="en-US" b="1" i="1">
                        <a:latin typeface="Cambria Math"/>
                      </a:rPr>
                      <m:t>= </m:t>
                    </m:r>
                    <m:f>
                      <m:fPr>
                        <m:ctrlPr>
                          <a:rPr lang="en-US" b="1" i="1">
                            <a:latin typeface="Cambria Math"/>
                          </a:rPr>
                        </m:ctrlPr>
                      </m:fPr>
                      <m:num>
                        <m:sSub>
                          <m:sSubPr>
                            <m:ctrlPr>
                              <a:rPr lang="en-US" b="1" i="1">
                                <a:latin typeface="Cambria Math"/>
                              </a:rPr>
                            </m:ctrlPr>
                          </m:sSubPr>
                          <m:e>
                            <m:r>
                              <a:rPr lang="en-US" b="1" i="1">
                                <a:latin typeface="Cambria Math"/>
                              </a:rPr>
                              <m:t>𝑰</m:t>
                            </m:r>
                          </m:e>
                          <m:sub>
                            <m:r>
                              <a:rPr lang="en-US" b="1" i="1">
                                <a:latin typeface="Cambria Math"/>
                              </a:rPr>
                              <m:t>𝑴</m:t>
                            </m:r>
                          </m:sub>
                        </m:sSub>
                      </m:num>
                      <m:den>
                        <m:f>
                          <m:fPr>
                            <m:type m:val="lin"/>
                            <m:ctrlPr>
                              <a:rPr lang="en-US" b="1" i="1">
                                <a:latin typeface="Cambria Math"/>
                              </a:rPr>
                            </m:ctrlPr>
                          </m:fPr>
                          <m:num>
                            <m:sSub>
                              <m:sSubPr>
                                <m:ctrlPr>
                                  <a:rPr lang="en-US" b="1" i="1">
                                    <a:latin typeface="Cambria Math"/>
                                  </a:rPr>
                                </m:ctrlPr>
                              </m:sSubPr>
                              <m:e>
                                <m:r>
                                  <a:rPr lang="en-US" b="1" i="1">
                                    <a:latin typeface="Cambria Math"/>
                                  </a:rPr>
                                  <m:t>𝑺</m:t>
                                </m:r>
                              </m:e>
                              <m:sub>
                                <m:r>
                                  <a:rPr lang="en-US" b="1" i="1">
                                    <a:latin typeface="Cambria Math"/>
                                  </a:rPr>
                                  <m:t>𝑴</m:t>
                                </m:r>
                              </m:sub>
                            </m:sSub>
                          </m:num>
                          <m:den>
                            <m:sSubSup>
                              <m:sSubSupPr>
                                <m:ctrlPr>
                                  <a:rPr lang="en-US" b="1" i="1">
                                    <a:latin typeface="Cambria Math"/>
                                  </a:rPr>
                                </m:ctrlPr>
                              </m:sSubSupPr>
                              <m:e>
                                <m:r>
                                  <a:rPr lang="en-US" b="1" i="1">
                                    <a:latin typeface="Cambria Math"/>
                                  </a:rPr>
                                  <m:t>𝑫</m:t>
                                </m:r>
                              </m:e>
                              <m:sub>
                                <m:r>
                                  <a:rPr lang="en-US" b="1" i="1">
                                    <a:latin typeface="Cambria Math"/>
                                  </a:rPr>
                                  <m:t>𝑬</m:t>
                                </m:r>
                              </m:sub>
                              <m:sup>
                                <m:r>
                                  <a:rPr lang="en-US" b="1" i="1">
                                    <a:latin typeface="Cambria Math"/>
                                  </a:rPr>
                                  <m:t>𝟐</m:t>
                                </m:r>
                              </m:sup>
                            </m:sSubSup>
                          </m:den>
                        </m:f>
                      </m:den>
                    </m:f>
                  </m:oMath>
                </a14:m>
                <a:endParaRPr lang="en-US" b="1" dirty="0" smtClean="0"/>
              </a:p>
              <a:p>
                <a:pPr lvl="0"/>
                <a:endParaRPr lang="en-US" altLang="en-US" b="1" dirty="0">
                  <a:latin typeface="Arial" pitchFamily="34" charset="0"/>
                  <a:ea typeface="Calibri" pitchFamily="34" charset="0"/>
                  <a:cs typeface="Times New Roman" pitchFamily="18" charset="0"/>
                </a:endParaRPr>
              </a:p>
              <a:p>
                <a:pPr marL="285750" lvl="0" indent="-283464">
                  <a:buFont typeface="Arial" panose="020B0604020202020204" pitchFamily="34" charset="0"/>
                  <a:buChar char="•"/>
                </a:pP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a:t>
                </a:r>
                <a:r>
                  <a:rPr kumimoji="0" lang="en-US" altLang="en-US"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M</a:t>
                </a: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(W/(m</a:t>
                </a:r>
                <a:r>
                  <a:rPr kumimoji="0" lang="en-US" altLang="en-US"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2</a:t>
                </a: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nm </a:t>
                </a:r>
                <a:r>
                  <a:rPr kumimoji="0" lang="en-US" altLang="en-US"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sr</a:t>
                </a: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lang="en-US" altLang="en-US" b="1" dirty="0">
                    <a:latin typeface="Arial" pitchFamily="34" charset="0"/>
                    <a:ea typeface="Calibri" pitchFamily="34" charset="0"/>
                    <a:cs typeface="Times New Roman" pitchFamily="18" charset="0"/>
                  </a:rPr>
                  <a:t>earth upwelling normalized radiance at </a:t>
                </a: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top of the atmosphere (TOA) is defined in terms of </a:t>
                </a:r>
                <a:endParaRPr kumimoji="0" lang="en-US" altLang="en-US" b="1" i="0" u="none" strike="noStrike" cap="none" normalizeH="0" dirty="0" smtClean="0">
                  <a:ln>
                    <a:noFill/>
                  </a:ln>
                  <a:solidFill>
                    <a:schemeClr val="tx1"/>
                  </a:solidFill>
                  <a:effectLst/>
                  <a:latin typeface="Arial" pitchFamily="34" charset="0"/>
                  <a:ea typeface="Calibri" pitchFamily="34" charset="0"/>
                  <a:cs typeface="Times New Roman" pitchFamily="18" charset="0"/>
                </a:endParaRPr>
              </a:p>
              <a:p>
                <a:pPr marL="285750" lvl="0" indent="-283464">
                  <a:buFont typeface="Arial" panose="020B0604020202020204" pitchFamily="34" charset="0"/>
                  <a:buChar char="•"/>
                </a:pP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a:t>
                </a:r>
                <a:r>
                  <a:rPr kumimoji="0" lang="en-US" altLang="en-US"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M</a:t>
                </a:r>
                <a:r>
                  <a:rPr lang="en-US" altLang="en-US" sz="3200" dirty="0" smtClean="0">
                    <a:latin typeface="Arial" pitchFamily="34" charset="0"/>
                    <a:cs typeface="Arial" pitchFamily="34" charset="0"/>
                  </a:rPr>
                  <a:t> </a:t>
                </a:r>
                <a:r>
                  <a:rPr lang="en-US" altLang="en-US" b="1" dirty="0">
                    <a:latin typeface="Arial" pitchFamily="34" charset="0"/>
                    <a:ea typeface="Calibri" pitchFamily="34" charset="0"/>
                    <a:cs typeface="Times New Roman" pitchFamily="18" charset="0"/>
                  </a:rPr>
                  <a:t>earth albedo </a:t>
                </a:r>
                <a:r>
                  <a:rPr lang="en-US" b="1" dirty="0" smtClean="0"/>
                  <a:t>for </a:t>
                </a:r>
                <a:r>
                  <a:rPr lang="en-US" b="1" dirty="0"/>
                  <a:t>wavelength bands M=1 to 4, </a:t>
                </a:r>
                <a:r>
                  <a:rPr lang="en-US" b="1" dirty="0" smtClean="0"/>
                  <a:t/>
                </a:r>
                <a:br>
                  <a:rPr lang="en-US" b="1" dirty="0" smtClean="0"/>
                </a:br>
                <a:endParaRPr lang="en-US" b="1" dirty="0" smtClean="0"/>
              </a:p>
              <a:p>
                <a:pPr marL="285750" indent="-285750">
                  <a:buFont typeface="Arial" panose="020B0604020202020204" pitchFamily="34" charset="0"/>
                  <a:buChar char="•"/>
                </a:pPr>
                <a:r>
                  <a:rPr lang="en-US" b="1" dirty="0" smtClean="0"/>
                  <a:t>S</a:t>
                </a:r>
                <a:r>
                  <a:rPr lang="en-US" b="1" baseline="-25000" dirty="0" smtClean="0"/>
                  <a:t>M</a:t>
                </a:r>
                <a:r>
                  <a:rPr lang="en-US" b="1" dirty="0" smtClean="0"/>
                  <a:t> </a:t>
                </a:r>
                <a:r>
                  <a:rPr lang="en-US" b="1" dirty="0"/>
                  <a:t>is the incident solar irradiance (W/(m</a:t>
                </a:r>
                <a:r>
                  <a:rPr lang="en-US" b="1" baseline="30000" dirty="0"/>
                  <a:t>2</a:t>
                </a:r>
                <a:r>
                  <a:rPr lang="en-US" b="1" dirty="0"/>
                  <a:t> nm)) weighted with the filter function for band M at 1 AU and </a:t>
                </a:r>
                <a:r>
                  <a:rPr lang="en-US" b="1" dirty="0" smtClean="0"/>
                  <a:t/>
                </a:r>
                <a:br>
                  <a:rPr lang="en-US" b="1" dirty="0" smtClean="0"/>
                </a:br>
                <a:endParaRPr lang="en-US" b="1" dirty="0" smtClean="0"/>
              </a:p>
              <a:p>
                <a:pPr marL="285750" indent="-285750">
                  <a:buFont typeface="Arial" panose="020B0604020202020204" pitchFamily="34" charset="0"/>
                  <a:buChar char="•"/>
                </a:pPr>
                <a:r>
                  <a:rPr lang="en-US" b="1" dirty="0" smtClean="0"/>
                  <a:t>D</a:t>
                </a:r>
                <a:r>
                  <a:rPr lang="en-US" b="1" baseline="-25000" dirty="0" smtClean="0"/>
                  <a:t>E</a:t>
                </a:r>
                <a:r>
                  <a:rPr lang="en-US" b="1" dirty="0" smtClean="0"/>
                  <a:t> </a:t>
                </a:r>
                <a:r>
                  <a:rPr lang="en-US" b="1" dirty="0"/>
                  <a:t>is the sun-earth distance in AU (astronomical units</a:t>
                </a:r>
                <a:r>
                  <a:rPr lang="en-US" b="1" dirty="0" smtClean="0"/>
                  <a:t>).</a:t>
                </a:r>
              </a:p>
              <a:p>
                <a:endParaRPr lang="en-US" b="1" dirty="0" smtClean="0"/>
              </a:p>
              <a:p>
                <a:endParaRPr lang="en-US" b="1" dirty="0"/>
              </a:p>
            </p:txBody>
          </p:sp>
        </mc:Choice>
        <mc:Fallback xmlns="">
          <p:sp>
            <p:nvSpPr>
              <p:cNvPr id="2" name="Rectangle 1"/>
              <p:cNvSpPr>
                <a:spLocks noRot="1" noChangeAspect="1" noMove="1" noResize="1" noEditPoints="1" noAdjustHandles="1" noChangeArrowheads="1" noChangeShapeType="1" noTextEdit="1"/>
              </p:cNvSpPr>
              <p:nvPr/>
            </p:nvSpPr>
            <p:spPr>
              <a:xfrm>
                <a:off x="762000" y="1524000"/>
                <a:ext cx="8077200" cy="4357090"/>
              </a:xfrm>
              <a:prstGeom prst="rect">
                <a:avLst/>
              </a:prstGeom>
              <a:blipFill rotWithShape="1">
                <a:blip r:embed="rId2"/>
                <a:stretch>
                  <a:fillRect l="-604" t="-699" r="-1358"/>
                </a:stretch>
              </a:blipFill>
            </p:spPr>
            <p:txBody>
              <a:bodyPr/>
              <a:lstStyle/>
              <a:p>
                <a:r>
                  <a:rPr lang="en-US">
                    <a:noFill/>
                  </a:rPr>
                  <a:t> </a:t>
                </a:r>
              </a:p>
            </p:txBody>
          </p:sp>
        </mc:Fallback>
      </mc:AlternateContent>
      <p:sp>
        <p:nvSpPr>
          <p:cNvPr id="12" name="TextBox 11"/>
          <p:cNvSpPr txBox="1"/>
          <p:nvPr/>
        </p:nvSpPr>
        <p:spPr>
          <a:xfrm>
            <a:off x="2057400" y="463216"/>
            <a:ext cx="6858000" cy="523220"/>
          </a:xfrm>
          <a:prstGeom prst="rect">
            <a:avLst/>
          </a:prstGeom>
          <a:noFill/>
        </p:spPr>
        <p:txBody>
          <a:bodyPr wrap="square" rtlCol="0">
            <a:spAutoFit/>
          </a:bodyPr>
          <a:lstStyle/>
          <a:p>
            <a:r>
              <a:rPr lang="en-US" sz="2800" b="1" dirty="0" smtClean="0"/>
              <a:t>Outline of Calibration Method</a:t>
            </a:r>
            <a:endParaRPr lang="en-US" sz="2800" b="1" dirty="0"/>
          </a:p>
        </p:txBody>
      </p:sp>
    </p:spTree>
    <p:extLst>
      <p:ext uri="{BB962C8B-B14F-4D97-AF65-F5344CB8AC3E}">
        <p14:creationId xmlns:p14="http://schemas.microsoft.com/office/powerpoint/2010/main" val="427531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7234088"/>
              </p:ext>
            </p:extLst>
          </p:nvPr>
        </p:nvGraphicFramePr>
        <p:xfrm>
          <a:off x="838200" y="1028700"/>
          <a:ext cx="7543800" cy="2171700"/>
        </p:xfrm>
        <a:graphic>
          <a:graphicData uri="http://schemas.openxmlformats.org/drawingml/2006/table">
            <a:tbl>
              <a:tblPr>
                <a:tableStyleId>{5C22544A-7EE6-4342-B048-85BDC9FD1C3A}</a:tableStyleId>
              </a:tblPr>
              <a:tblGrid>
                <a:gridCol w="880689"/>
                <a:gridCol w="973393"/>
                <a:gridCol w="988845"/>
                <a:gridCol w="988845"/>
                <a:gridCol w="880689"/>
                <a:gridCol w="850139"/>
                <a:gridCol w="1143000"/>
                <a:gridCol w="838200"/>
              </a:tblGrid>
              <a:tr h="361950">
                <a:tc>
                  <a:txBody>
                    <a:bodyPr/>
                    <a:lstStyle/>
                    <a:p>
                      <a:pPr algn="l" fontAlgn="b"/>
                      <a:r>
                        <a:rPr lang="en-US" sz="1100" u="none" strike="noStrike" dirty="0">
                          <a:effectLst/>
                        </a:rPr>
                        <a:t>Channel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Wavelength</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A0 (V1)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K1=pi*A0/SF</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A0 (V2)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Ratio (V2/V1)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smtClean="0">
                          <a:effectLst/>
                        </a:rPr>
                        <a:t>SF(</a:t>
                      </a:r>
                      <a:r>
                        <a:rPr lang="en-US" sz="1100" b="1" kern="1200" dirty="0" err="1" smtClean="0">
                          <a:solidFill>
                            <a:schemeClr val="dk1"/>
                          </a:solidFill>
                          <a:effectLst/>
                          <a:latin typeface="+mn-lt"/>
                          <a:ea typeface="+mn-ea"/>
                          <a:cs typeface="+mn-cs"/>
                        </a:rPr>
                        <a:t>mW</a:t>
                      </a:r>
                      <a:r>
                        <a:rPr lang="en-US" sz="1100" b="1" kern="1200" dirty="0" smtClean="0">
                          <a:solidFill>
                            <a:schemeClr val="dk1"/>
                          </a:solidFill>
                          <a:effectLst/>
                          <a:latin typeface="+mn-lt"/>
                          <a:ea typeface="+mn-ea"/>
                          <a:cs typeface="+mn-cs"/>
                        </a:rPr>
                        <a:t>/m</a:t>
                      </a:r>
                      <a:r>
                        <a:rPr lang="en-US" sz="1100" b="1" kern="1200" baseline="30000" dirty="0" smtClean="0">
                          <a:solidFill>
                            <a:schemeClr val="dk1"/>
                          </a:solidFill>
                          <a:effectLst/>
                          <a:latin typeface="+mn-lt"/>
                          <a:ea typeface="+mn-ea"/>
                          <a:cs typeface="+mn-cs"/>
                        </a:rPr>
                        <a:t>2</a:t>
                      </a:r>
                      <a:r>
                        <a:rPr lang="en-US" sz="1100" b="1" kern="1200" dirty="0" smtClean="0">
                          <a:solidFill>
                            <a:schemeClr val="dk1"/>
                          </a:solidFill>
                          <a:effectLst/>
                          <a:latin typeface="+mn-lt"/>
                          <a:ea typeface="+mn-ea"/>
                          <a:cs typeface="+mn-cs"/>
                        </a:rPr>
                        <a:t>/nm)</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K2=pi*A0/SF</a:t>
                      </a:r>
                      <a:endParaRPr lang="en-US" sz="1100" b="1" i="0" u="none" strike="noStrike" dirty="0">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317.478</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0.03172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1.22E-04</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0.03125</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0.9852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819.00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1.20E-04</a:t>
                      </a:r>
                      <a:endParaRPr lang="en-US" sz="1400" b="1" i="0" u="none" strike="noStrike" dirty="0">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325.035</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0.02857</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1.11E-04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0.02819</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0.9868</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807.70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1.10E-04</a:t>
                      </a:r>
                      <a:endParaRPr lang="en-US" sz="1400" b="1" i="0" u="none" strike="noStrike" dirty="0">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339.858</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0.00626</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1.98E-05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0.0062</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0.9909</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995.80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effectLst/>
                        </a:rPr>
                        <a:t>1.96E-05</a:t>
                      </a:r>
                      <a:endParaRPr lang="en-US" sz="1400" b="1" i="0" u="none" strike="noStrike" dirty="0">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387.923</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0.00857</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2.69E-05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0.00854</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0.9957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1003.30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effectLst/>
                        </a:rPr>
                        <a:t>2.67E-05</a:t>
                      </a:r>
                      <a:endParaRPr lang="en-US" sz="1400" b="1" i="0" u="none" strike="noStrike" dirty="0">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442.397</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0.00524</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8.42E-06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0.00527</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1.0057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1956.00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effectLst/>
                        </a:rPr>
                        <a:t>8.46E-06</a:t>
                      </a:r>
                      <a:endParaRPr lang="en-US" sz="1400" b="1"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1600200" y="772642"/>
            <a:ext cx="6934200" cy="338554"/>
          </a:xfrm>
          <a:prstGeom prst="rect">
            <a:avLst/>
          </a:prstGeom>
          <a:noFill/>
        </p:spPr>
        <p:txBody>
          <a:bodyPr wrap="square" rtlCol="0">
            <a:spAutoFit/>
          </a:bodyPr>
          <a:lstStyle/>
          <a:p>
            <a:r>
              <a:rPr lang="en-US" sz="1600" b="1" dirty="0" smtClean="0"/>
              <a:t>Wavelength                                     </a:t>
            </a:r>
            <a:r>
              <a:rPr lang="en-US" sz="1600" b="1" dirty="0" smtClean="0"/>
              <a:t>     Radiance*                                         Reflectance</a:t>
            </a:r>
            <a:endParaRPr lang="en-US" sz="16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338310"/>
            <a:ext cx="4656399" cy="351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9800" y="213638"/>
            <a:ext cx="4724400" cy="523220"/>
          </a:xfrm>
          <a:prstGeom prst="rect">
            <a:avLst/>
          </a:prstGeom>
          <a:noFill/>
        </p:spPr>
        <p:txBody>
          <a:bodyPr wrap="square" rtlCol="0">
            <a:spAutoFit/>
          </a:bodyPr>
          <a:lstStyle/>
          <a:p>
            <a:r>
              <a:rPr lang="en-US" sz="2800" b="1" dirty="0" smtClean="0"/>
              <a:t>Outline of Calibration Method</a:t>
            </a:r>
            <a:endParaRPr lang="en-US" sz="2800" b="1" dirty="0"/>
          </a:p>
        </p:txBody>
      </p:sp>
      <p:sp>
        <p:nvSpPr>
          <p:cNvPr id="6" name="TextBox 5"/>
          <p:cNvSpPr txBox="1"/>
          <p:nvPr/>
        </p:nvSpPr>
        <p:spPr>
          <a:xfrm>
            <a:off x="6477000" y="3276600"/>
            <a:ext cx="2209800" cy="307777"/>
          </a:xfrm>
          <a:prstGeom prst="rect">
            <a:avLst/>
          </a:prstGeom>
          <a:noFill/>
        </p:spPr>
        <p:txBody>
          <a:bodyPr wrap="square" rtlCol="0">
            <a:spAutoFit/>
          </a:bodyPr>
          <a:lstStyle/>
          <a:p>
            <a:r>
              <a:rPr lang="en-US" sz="1400" b="1" dirty="0" smtClean="0"/>
              <a:t>*Radiance (</a:t>
            </a:r>
            <a:r>
              <a:rPr lang="en-US" sz="1400" b="1" dirty="0" err="1" smtClean="0"/>
              <a:t>mW</a:t>
            </a:r>
            <a:r>
              <a:rPr lang="en-US" sz="1400" b="1" dirty="0" smtClean="0"/>
              <a:t>/(m</a:t>
            </a:r>
            <a:r>
              <a:rPr lang="en-US" sz="1400" b="1" baseline="30000" dirty="0" smtClean="0"/>
              <a:t>2</a:t>
            </a:r>
            <a:r>
              <a:rPr lang="en-US" sz="1400" b="1" dirty="0" smtClean="0"/>
              <a:t>nm </a:t>
            </a:r>
            <a:r>
              <a:rPr lang="en-US" sz="1400" b="1" dirty="0" err="1" smtClean="0"/>
              <a:t>sr</a:t>
            </a:r>
            <a:r>
              <a:rPr lang="en-US" sz="1400" b="1" dirty="0" smtClean="0"/>
              <a:t>)</a:t>
            </a:r>
            <a:endParaRPr lang="en-US" sz="1400" b="1" dirty="0"/>
          </a:p>
        </p:txBody>
      </p:sp>
    </p:spTree>
    <p:extLst>
      <p:ext uri="{BB962C8B-B14F-4D97-AF65-F5344CB8AC3E}">
        <p14:creationId xmlns:p14="http://schemas.microsoft.com/office/powerpoint/2010/main" val="268824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7669" y="97089"/>
            <a:ext cx="5892126" cy="461665"/>
          </a:xfrm>
          <a:prstGeom prst="rect">
            <a:avLst/>
          </a:prstGeom>
          <a:noFill/>
        </p:spPr>
        <p:txBody>
          <a:bodyPr wrap="none" rtlCol="0">
            <a:spAutoFit/>
          </a:bodyPr>
          <a:lstStyle/>
          <a:p>
            <a:r>
              <a:rPr lang="en-US" sz="2400" b="1" dirty="0" smtClean="0"/>
              <a:t>Possible Geolocation Validation for Version 3</a:t>
            </a:r>
          </a:p>
        </p:txBody>
      </p:sp>
      <p:sp>
        <p:nvSpPr>
          <p:cNvPr id="3" name="TextBox 2"/>
          <p:cNvSpPr txBox="1"/>
          <p:nvPr/>
        </p:nvSpPr>
        <p:spPr>
          <a:xfrm>
            <a:off x="654698" y="685800"/>
            <a:ext cx="7924800" cy="2616101"/>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A geolocation method devised by Huang is based on finding the edge of the earth by distinguishing the atmosphere from the solid earth based on the results from the  OMPS limb sounder</a:t>
            </a:r>
          </a:p>
          <a:p>
            <a:endParaRPr lang="en-US" sz="1600" b="1" dirty="0"/>
          </a:p>
          <a:p>
            <a:pPr marL="285750" indent="-285750">
              <a:buFont typeface="Arial" panose="020B0604020202020204" pitchFamily="34" charset="0"/>
              <a:buChar char="•"/>
            </a:pPr>
            <a:r>
              <a:rPr lang="en-US" sz="1600" b="1" dirty="0" smtClean="0"/>
              <a:t>This method is needed for the UV and 443 nm channels where Rayleigh scattering is important.  Although less important, the method should also be used for the green and red channels.</a:t>
            </a:r>
          </a:p>
          <a:p>
            <a:endParaRPr lang="en-US" sz="1600" b="1" dirty="0"/>
          </a:p>
          <a:p>
            <a:pPr marL="285750" indent="-285750">
              <a:buFont typeface="Arial" panose="020B0604020202020204" pitchFamily="34" charset="0"/>
              <a:buChar char="•"/>
            </a:pPr>
            <a:r>
              <a:rPr lang="en-US" sz="1600" b="1" dirty="0" smtClean="0"/>
              <a:t>An improved production method of geolocation is being developed for all channels that will be validated using Huang’s method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9144000" cy="335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6477000"/>
            <a:ext cx="1034257" cy="338554"/>
          </a:xfrm>
          <a:prstGeom prst="rect">
            <a:avLst/>
          </a:prstGeom>
          <a:solidFill>
            <a:schemeClr val="bg1"/>
          </a:solidFill>
        </p:spPr>
        <p:txBody>
          <a:bodyPr wrap="none" rtlCol="0">
            <a:spAutoFit/>
          </a:bodyPr>
          <a:lstStyle/>
          <a:p>
            <a:r>
              <a:rPr lang="en-US" sz="1600" b="1" dirty="0" smtClean="0"/>
              <a:t>Longitude</a:t>
            </a:r>
            <a:endParaRPr lang="en-US" sz="1600" b="1" dirty="0"/>
          </a:p>
        </p:txBody>
      </p:sp>
      <p:sp>
        <p:nvSpPr>
          <p:cNvPr id="5" name="TextBox 4"/>
          <p:cNvSpPr txBox="1"/>
          <p:nvPr/>
        </p:nvSpPr>
        <p:spPr>
          <a:xfrm>
            <a:off x="685800" y="3733800"/>
            <a:ext cx="1212768" cy="338554"/>
          </a:xfrm>
          <a:prstGeom prst="rect">
            <a:avLst/>
          </a:prstGeom>
          <a:noFill/>
        </p:spPr>
        <p:txBody>
          <a:bodyPr wrap="none" rtlCol="0">
            <a:spAutoFit/>
          </a:bodyPr>
          <a:lstStyle/>
          <a:p>
            <a:r>
              <a:rPr lang="en-US" sz="1600" b="1" dirty="0" smtClean="0"/>
              <a:t>V2 - Current</a:t>
            </a:r>
            <a:endParaRPr lang="en-US" sz="1600" b="1" dirty="0"/>
          </a:p>
        </p:txBody>
      </p:sp>
      <p:sp>
        <p:nvSpPr>
          <p:cNvPr id="7" name="TextBox 6"/>
          <p:cNvSpPr txBox="1"/>
          <p:nvPr/>
        </p:nvSpPr>
        <p:spPr>
          <a:xfrm>
            <a:off x="687914" y="5300246"/>
            <a:ext cx="1116011" cy="338554"/>
          </a:xfrm>
          <a:prstGeom prst="rect">
            <a:avLst/>
          </a:prstGeom>
          <a:noFill/>
        </p:spPr>
        <p:txBody>
          <a:bodyPr wrap="none" rtlCol="0">
            <a:spAutoFit/>
          </a:bodyPr>
          <a:lstStyle/>
          <a:p>
            <a:r>
              <a:rPr lang="en-US" sz="1600" b="1" dirty="0" smtClean="0"/>
              <a:t>V2 - Huang</a:t>
            </a:r>
            <a:endParaRPr lang="en-US" sz="1600" b="1" dirty="0"/>
          </a:p>
        </p:txBody>
      </p:sp>
    </p:spTree>
    <p:extLst>
      <p:ext uri="{BB962C8B-B14F-4D97-AF65-F5344CB8AC3E}">
        <p14:creationId xmlns:p14="http://schemas.microsoft.com/office/powerpoint/2010/main" val="251408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24089"/>
            <a:ext cx="9143999" cy="326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501596" y="3786147"/>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4170" y="4933146"/>
            <a:ext cx="8823629" cy="307777"/>
          </a:xfrm>
          <a:prstGeom prst="rect">
            <a:avLst/>
          </a:prstGeom>
          <a:solidFill>
            <a:schemeClr val="bg1"/>
          </a:solidFill>
        </p:spPr>
        <p:txBody>
          <a:bodyPr wrap="square" rtlCol="0">
            <a:spAutoFit/>
          </a:bodyPr>
          <a:lstStyle/>
          <a:p>
            <a:r>
              <a:rPr lang="en-US" sz="1400" b="1" dirty="0" smtClean="0"/>
              <a:t>-50                                                  0                                                   50                                                 100                                         150</a:t>
            </a:r>
            <a:endParaRPr lang="en-US" sz="1400" b="1" dirty="0"/>
          </a:p>
        </p:txBody>
      </p:sp>
      <p:sp>
        <p:nvSpPr>
          <p:cNvPr id="5" name="TextBox 4"/>
          <p:cNvSpPr txBox="1"/>
          <p:nvPr/>
        </p:nvSpPr>
        <p:spPr>
          <a:xfrm>
            <a:off x="4191000" y="5181600"/>
            <a:ext cx="1034257" cy="338554"/>
          </a:xfrm>
          <a:prstGeom prst="rect">
            <a:avLst/>
          </a:prstGeom>
          <a:solidFill>
            <a:schemeClr val="bg1"/>
          </a:solidFill>
        </p:spPr>
        <p:txBody>
          <a:bodyPr wrap="none" rtlCol="0">
            <a:spAutoFit/>
          </a:bodyPr>
          <a:lstStyle/>
          <a:p>
            <a:r>
              <a:rPr lang="en-US" sz="1600" b="1" dirty="0" smtClean="0"/>
              <a:t>Longitude</a:t>
            </a:r>
            <a:endParaRPr lang="en-US" sz="1600" b="1" dirty="0"/>
          </a:p>
        </p:txBody>
      </p:sp>
      <p:sp>
        <p:nvSpPr>
          <p:cNvPr id="6" name="TextBox 5"/>
          <p:cNvSpPr txBox="1"/>
          <p:nvPr/>
        </p:nvSpPr>
        <p:spPr>
          <a:xfrm>
            <a:off x="685800" y="304799"/>
            <a:ext cx="7543800" cy="461665"/>
          </a:xfrm>
          <a:prstGeom prst="rect">
            <a:avLst/>
          </a:prstGeom>
          <a:noFill/>
        </p:spPr>
        <p:txBody>
          <a:bodyPr wrap="square" rtlCol="0">
            <a:spAutoFit/>
          </a:bodyPr>
          <a:lstStyle/>
          <a:p>
            <a:r>
              <a:rPr lang="en-US" sz="2400" b="1" dirty="0" smtClean="0"/>
              <a:t>Ozone Correction </a:t>
            </a:r>
            <a:r>
              <a:rPr lang="en-US" sz="2400" b="1" dirty="0" smtClean="0"/>
              <a:t>from Huang’s Improved </a:t>
            </a:r>
            <a:r>
              <a:rPr lang="en-US" sz="2400" b="1" dirty="0" smtClean="0"/>
              <a:t>Limb Location</a:t>
            </a:r>
            <a:endParaRPr lang="en-US" sz="2400" b="1" dirty="0"/>
          </a:p>
        </p:txBody>
      </p:sp>
      <p:sp>
        <p:nvSpPr>
          <p:cNvPr id="2" name="TextBox 1"/>
          <p:cNvSpPr txBox="1"/>
          <p:nvPr/>
        </p:nvSpPr>
        <p:spPr>
          <a:xfrm>
            <a:off x="685800" y="1295400"/>
            <a:ext cx="7696200" cy="646331"/>
          </a:xfrm>
          <a:prstGeom prst="rect">
            <a:avLst/>
          </a:prstGeom>
          <a:noFill/>
        </p:spPr>
        <p:txBody>
          <a:bodyPr wrap="square" rtlCol="0">
            <a:spAutoFit/>
          </a:bodyPr>
          <a:lstStyle/>
          <a:p>
            <a:r>
              <a:rPr lang="en-US" b="1" dirty="0" smtClean="0"/>
              <a:t>For small angles, the geolocation correction is minor, but becomes significant as the SZA and VZA become larger</a:t>
            </a:r>
            <a:endParaRPr lang="en-US" b="1" dirty="0"/>
          </a:p>
        </p:txBody>
      </p:sp>
    </p:spTree>
    <p:extLst>
      <p:ext uri="{BB962C8B-B14F-4D97-AF65-F5344CB8AC3E}">
        <p14:creationId xmlns:p14="http://schemas.microsoft.com/office/powerpoint/2010/main" val="338150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1" y="2452315"/>
            <a:ext cx="4385807" cy="438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38400"/>
            <a:ext cx="4419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98946" y="372386"/>
            <a:ext cx="6095999" cy="523220"/>
          </a:xfrm>
          <a:prstGeom prst="rect">
            <a:avLst/>
          </a:prstGeom>
          <a:noFill/>
        </p:spPr>
        <p:txBody>
          <a:bodyPr wrap="square" rtlCol="0">
            <a:spAutoFit/>
          </a:bodyPr>
          <a:lstStyle/>
          <a:p>
            <a:r>
              <a:rPr lang="en-US" sz="2800" b="1" dirty="0" smtClean="0">
                <a:solidFill>
                  <a:schemeClr val="bg1"/>
                </a:solidFill>
              </a:rPr>
              <a:t>Geolocation Change in Retrieved Ozone</a:t>
            </a:r>
            <a:endParaRPr lang="en-US" sz="2800" b="1" dirty="0">
              <a:solidFill>
                <a:schemeClr val="bg1"/>
              </a:solidFill>
            </a:endParaRPr>
          </a:p>
        </p:txBody>
      </p:sp>
      <p:sp>
        <p:nvSpPr>
          <p:cNvPr id="3" name="TextBox 2"/>
          <p:cNvSpPr txBox="1"/>
          <p:nvPr/>
        </p:nvSpPr>
        <p:spPr>
          <a:xfrm>
            <a:off x="1306664" y="1673290"/>
            <a:ext cx="1905000" cy="381000"/>
          </a:xfrm>
          <a:prstGeom prst="rect">
            <a:avLst/>
          </a:prstGeom>
          <a:noFill/>
        </p:spPr>
        <p:txBody>
          <a:bodyPr wrap="square" rtlCol="0">
            <a:spAutoFit/>
          </a:bodyPr>
          <a:lstStyle/>
          <a:p>
            <a:r>
              <a:rPr lang="en-US" b="1" dirty="0" smtClean="0">
                <a:solidFill>
                  <a:schemeClr val="bg1"/>
                </a:solidFill>
              </a:rPr>
              <a:t>V2 - standard</a:t>
            </a:r>
            <a:endParaRPr lang="en-US" b="1" dirty="0">
              <a:solidFill>
                <a:schemeClr val="bg1"/>
              </a:solidFill>
            </a:endParaRPr>
          </a:p>
        </p:txBody>
      </p:sp>
      <p:sp>
        <p:nvSpPr>
          <p:cNvPr id="6" name="TextBox 5"/>
          <p:cNvSpPr txBox="1"/>
          <p:nvPr/>
        </p:nvSpPr>
        <p:spPr>
          <a:xfrm>
            <a:off x="6096000" y="1695839"/>
            <a:ext cx="1905000" cy="381000"/>
          </a:xfrm>
          <a:prstGeom prst="rect">
            <a:avLst/>
          </a:prstGeom>
          <a:noFill/>
        </p:spPr>
        <p:txBody>
          <a:bodyPr wrap="square" rtlCol="0">
            <a:spAutoFit/>
          </a:bodyPr>
          <a:lstStyle/>
          <a:p>
            <a:r>
              <a:rPr lang="en-US" b="1" dirty="0" smtClean="0">
                <a:solidFill>
                  <a:schemeClr val="bg1"/>
                </a:solidFill>
              </a:rPr>
              <a:t>V2 - Huang</a:t>
            </a:r>
            <a:endParaRPr lang="en-US" b="1" dirty="0">
              <a:solidFill>
                <a:schemeClr val="bg1"/>
              </a:solidFill>
            </a:endParaRPr>
          </a:p>
        </p:txBody>
      </p:sp>
      <p:sp>
        <p:nvSpPr>
          <p:cNvPr id="4" name="Down Arrow 3"/>
          <p:cNvSpPr/>
          <p:nvPr/>
        </p:nvSpPr>
        <p:spPr>
          <a:xfrm rot="2024964">
            <a:off x="7697168" y="1883969"/>
            <a:ext cx="266700" cy="907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8072094">
            <a:off x="5830769" y="2097102"/>
            <a:ext cx="228600" cy="3719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918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558</Words>
  <Application>Microsoft Office PowerPoint</Application>
  <PresentationFormat>On-screen Show (4:3)</PresentationFormat>
  <Paragraphs>110</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jrherman</cp:lastModifiedBy>
  <cp:revision>21</cp:revision>
  <dcterms:created xsi:type="dcterms:W3CDTF">2017-10-01T16:47:33Z</dcterms:created>
  <dcterms:modified xsi:type="dcterms:W3CDTF">2017-10-02T14:25:15Z</dcterms:modified>
</cp:coreProperties>
</file>