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9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06253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97063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1101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5E52D5-9BE8-490F-8934-28DB9A1C3672}"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133324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5E52D5-9BE8-490F-8934-28DB9A1C3672}"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4762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5E52D5-9BE8-490F-8934-28DB9A1C3672}"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409997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5E52D5-9BE8-490F-8934-28DB9A1C3672}" type="datetimeFigureOut">
              <a:rPr lang="en-US" smtClean="0"/>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50290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E52D5-9BE8-490F-8934-28DB9A1C3672}" type="datetimeFigureOut">
              <a:rPr lang="en-US" smtClean="0"/>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239497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E52D5-9BE8-490F-8934-28DB9A1C3672}" type="datetimeFigureOut">
              <a:rPr lang="en-US" smtClean="0"/>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305283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52D5-9BE8-490F-8934-28DB9A1C3672}"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266838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E52D5-9BE8-490F-8934-28DB9A1C3672}"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95BE1-0945-4925-B319-C0D55A3D0301}" type="slidenum">
              <a:rPr lang="en-US" smtClean="0"/>
              <a:t>‹#›</a:t>
            </a:fld>
            <a:endParaRPr lang="en-US"/>
          </a:p>
        </p:txBody>
      </p:sp>
    </p:spTree>
    <p:extLst>
      <p:ext uri="{BB962C8B-B14F-4D97-AF65-F5344CB8AC3E}">
        <p14:creationId xmlns:p14="http://schemas.microsoft.com/office/powerpoint/2010/main" val="199234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E52D5-9BE8-490F-8934-28DB9A1C3672}" type="datetimeFigureOut">
              <a:rPr lang="en-US" smtClean="0"/>
              <a:t>10/1/2017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5BE1-0945-4925-B319-C0D55A3D0301}" type="slidenum">
              <a:rPr lang="en-US" smtClean="0"/>
              <a:t>‹#›</a:t>
            </a:fld>
            <a:endParaRPr lang="en-US"/>
          </a:p>
        </p:txBody>
      </p:sp>
    </p:spTree>
    <p:extLst>
      <p:ext uri="{BB962C8B-B14F-4D97-AF65-F5344CB8AC3E}">
        <p14:creationId xmlns:p14="http://schemas.microsoft.com/office/powerpoint/2010/main" val="72099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09600"/>
            <a:ext cx="6096000" cy="1477328"/>
          </a:xfrm>
          <a:prstGeom prst="rect">
            <a:avLst/>
          </a:prstGeom>
          <a:noFill/>
        </p:spPr>
        <p:txBody>
          <a:bodyPr wrap="square" rtlCol="0">
            <a:spAutoFit/>
          </a:bodyPr>
          <a:lstStyle/>
          <a:p>
            <a:r>
              <a:rPr lang="en-US" sz="3600" b="1" dirty="0"/>
              <a:t>EPIC </a:t>
            </a:r>
            <a:r>
              <a:rPr lang="en-US" sz="3600" b="1" dirty="0" smtClean="0"/>
              <a:t>Calibration    UV </a:t>
            </a:r>
            <a:r>
              <a:rPr lang="en-US" sz="3600" b="1" dirty="0"/>
              <a:t>channels </a:t>
            </a:r>
            <a:endParaRPr lang="en-US" sz="3600" b="1" dirty="0" smtClean="0"/>
          </a:p>
          <a:p>
            <a:endParaRPr lang="en-US" dirty="0"/>
          </a:p>
          <a:p>
            <a:r>
              <a:rPr lang="en-US" b="1" dirty="0" smtClean="0"/>
              <a:t>Jay Herman</a:t>
            </a:r>
            <a:r>
              <a:rPr lang="en-US" b="1" dirty="0"/>
              <a:t> </a:t>
            </a:r>
            <a:r>
              <a:rPr lang="en-US" b="1" dirty="0" smtClean="0"/>
              <a:t>and Liang Huang</a:t>
            </a:r>
            <a:r>
              <a:rPr lang="en-US" dirty="0"/>
              <a:t> </a:t>
            </a:r>
          </a:p>
          <a:p>
            <a:endParaRPr lang="en-US" dirty="0"/>
          </a:p>
        </p:txBody>
      </p:sp>
      <p:sp>
        <p:nvSpPr>
          <p:cNvPr id="5" name="TextBox 4"/>
          <p:cNvSpPr txBox="1"/>
          <p:nvPr/>
        </p:nvSpPr>
        <p:spPr>
          <a:xfrm>
            <a:off x="1295400" y="2667000"/>
            <a:ext cx="6736203" cy="2862322"/>
          </a:xfrm>
          <a:prstGeom prst="rect">
            <a:avLst/>
          </a:prstGeom>
          <a:noFill/>
        </p:spPr>
        <p:txBody>
          <a:bodyPr wrap="none" rtlCol="0">
            <a:spAutoFit/>
          </a:bodyPr>
          <a:lstStyle/>
          <a:p>
            <a:r>
              <a:rPr lang="en-US" sz="2000" b="1" dirty="0" smtClean="0"/>
              <a:t>Goals:  </a:t>
            </a:r>
          </a:p>
          <a:p>
            <a:pPr marL="342900" indent="-342900">
              <a:buAutoNum type="arabicParenR"/>
            </a:pPr>
            <a:r>
              <a:rPr lang="en-US" sz="2000" b="1" dirty="0" smtClean="0"/>
              <a:t>Produce O</a:t>
            </a:r>
            <a:r>
              <a:rPr lang="en-US" sz="2000" b="1" baseline="-25000" dirty="0" smtClean="0"/>
              <a:t>3</a:t>
            </a:r>
            <a:r>
              <a:rPr lang="en-US" sz="2000" b="1" dirty="0" smtClean="0"/>
              <a:t> with 1 – 2% accuracy</a:t>
            </a:r>
          </a:p>
          <a:p>
            <a:pPr marL="342900" indent="-342900">
              <a:buAutoNum type="arabicParenR"/>
            </a:pPr>
            <a:r>
              <a:rPr lang="en-US" sz="2000" b="1" dirty="0" smtClean="0"/>
              <a:t>Produce Cloud reflectivity (LER)</a:t>
            </a:r>
          </a:p>
          <a:p>
            <a:pPr marL="342900" indent="-342900">
              <a:buAutoNum type="arabicParenR"/>
            </a:pPr>
            <a:r>
              <a:rPr lang="en-US" sz="2000" b="1" dirty="0" smtClean="0"/>
              <a:t>Calculate Erythemal Irradiance</a:t>
            </a:r>
          </a:p>
          <a:p>
            <a:endParaRPr lang="en-US" sz="2000" dirty="0" smtClean="0"/>
          </a:p>
          <a:p>
            <a:r>
              <a:rPr lang="en-US" sz="2000" b="1" dirty="0" smtClean="0"/>
              <a:t>Progress:</a:t>
            </a:r>
          </a:p>
          <a:p>
            <a:pPr marL="342900" indent="-342900">
              <a:buAutoNum type="arabicParenR"/>
            </a:pPr>
            <a:r>
              <a:rPr lang="en-US" sz="2000" b="1" dirty="0" smtClean="0"/>
              <a:t>Current O</a:t>
            </a:r>
            <a:r>
              <a:rPr lang="en-US" sz="2000" b="1" baseline="-25000" dirty="0" smtClean="0"/>
              <a:t>3</a:t>
            </a:r>
            <a:r>
              <a:rPr lang="en-US" sz="2000" b="1" dirty="0" smtClean="0"/>
              <a:t> processing is within 2% over most of the earth</a:t>
            </a:r>
          </a:p>
          <a:p>
            <a:pPr marL="342900" indent="-342900">
              <a:buAutoNum type="arabicParenR"/>
            </a:pPr>
            <a:r>
              <a:rPr lang="en-US" sz="2000" b="1" dirty="0" smtClean="0"/>
              <a:t>LER is available for the entire data record</a:t>
            </a:r>
          </a:p>
          <a:p>
            <a:pPr marL="342900" indent="-342900">
              <a:buAutoNum type="arabicParenR"/>
            </a:pPr>
            <a:r>
              <a:rPr lang="en-US" sz="2000" b="1" dirty="0" smtClean="0"/>
              <a:t>Erythemal Irradiance is available for the entire data record</a:t>
            </a:r>
            <a:endParaRPr lang="en-US" sz="2000" b="1" dirty="0"/>
          </a:p>
        </p:txBody>
      </p:sp>
    </p:spTree>
    <p:extLst>
      <p:ext uri="{BB962C8B-B14F-4D97-AF65-F5344CB8AC3E}">
        <p14:creationId xmlns:p14="http://schemas.microsoft.com/office/powerpoint/2010/main" val="179958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0"/>
            <a:ext cx="7620000" cy="4247317"/>
          </a:xfrm>
          <a:prstGeom prst="rect">
            <a:avLst/>
          </a:prstGeom>
        </p:spPr>
        <p:txBody>
          <a:bodyPr wrap="square">
            <a:spAutoFit/>
          </a:bodyPr>
          <a:lstStyle/>
          <a:p>
            <a:r>
              <a:rPr lang="en-US" b="1" dirty="0" smtClean="0"/>
              <a:t>The </a:t>
            </a:r>
            <a:r>
              <a:rPr lang="en-US" b="1" dirty="0"/>
              <a:t>radiometric calibration for each wavelength channel in terms of EPIC counts/second </a:t>
            </a:r>
            <a:r>
              <a:rPr lang="en-US" b="1" dirty="0" smtClean="0"/>
              <a:t>can be converted </a:t>
            </a:r>
            <a:r>
              <a:rPr lang="en-US" b="1" dirty="0"/>
              <a:t>to earth normalized radiances or </a:t>
            </a:r>
            <a:r>
              <a:rPr lang="en-US" b="1" dirty="0" err="1"/>
              <a:t>reflectances</a:t>
            </a:r>
            <a:r>
              <a:rPr lang="en-US" b="1" dirty="0"/>
              <a:t> (backscattered at approximately 172</a:t>
            </a:r>
            <a:r>
              <a:rPr lang="en-US" b="1" baseline="30000" dirty="0"/>
              <a:t>O</a:t>
            </a:r>
            <a:r>
              <a:rPr lang="en-US" b="1" dirty="0" smtClean="0"/>
              <a:t>).</a:t>
            </a:r>
          </a:p>
          <a:p>
            <a:endParaRPr lang="en-US" b="1" dirty="0"/>
          </a:p>
          <a:p>
            <a:pPr lvl="0"/>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earth upwelling normalized radiance I</a:t>
            </a:r>
            <a:r>
              <a:rPr kumimoji="0" lang="en-US" altLang="en-US"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M</a:t>
            </a: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(W/(m</a:t>
            </a:r>
            <a:r>
              <a:rPr kumimoji="0" lang="en-US" altLang="en-US"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2</a:t>
            </a: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nm </a:t>
            </a:r>
            <a:r>
              <a:rPr kumimoji="0" lang="en-US" altLang="en-US"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sr</a:t>
            </a: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the top of the atmosphere (TOA) is defined in terms of the earth albedo A</a:t>
            </a:r>
            <a:r>
              <a:rPr kumimoji="0" lang="en-US" altLang="en-US"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M</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a:p>
            <a:endParaRPr lang="en-US" b="1" dirty="0" smtClean="0"/>
          </a:p>
          <a:p>
            <a:endParaRPr lang="en-US" b="1" dirty="0"/>
          </a:p>
          <a:p>
            <a:endParaRPr lang="en-US" b="1" dirty="0" smtClean="0"/>
          </a:p>
          <a:p>
            <a:endParaRPr lang="en-US" b="1" dirty="0"/>
          </a:p>
          <a:p>
            <a:r>
              <a:rPr lang="en-US" b="1" dirty="0"/>
              <a:t>for wavelength bands M=1 to 4, S</a:t>
            </a:r>
            <a:r>
              <a:rPr lang="en-US" b="1" baseline="-25000" dirty="0"/>
              <a:t>M</a:t>
            </a:r>
            <a:r>
              <a:rPr lang="en-US" b="1" dirty="0"/>
              <a:t> is the incident solar irradiance (W/(m</a:t>
            </a:r>
            <a:r>
              <a:rPr lang="en-US" b="1" baseline="30000" dirty="0"/>
              <a:t>2</a:t>
            </a:r>
            <a:r>
              <a:rPr lang="en-US" b="1" dirty="0"/>
              <a:t> nm)) weighted with the filter function for band M at 1 AU and D</a:t>
            </a:r>
            <a:r>
              <a:rPr lang="en-US" b="1" baseline="-25000" dirty="0"/>
              <a:t>E</a:t>
            </a:r>
            <a:r>
              <a:rPr lang="en-US" b="1" dirty="0"/>
              <a:t> is the sun-earth distance in AU (astronomical units</a:t>
            </a:r>
            <a:r>
              <a:rPr lang="en-US" b="1" dirty="0" smtClean="0"/>
              <a:t>).</a:t>
            </a:r>
          </a:p>
          <a:p>
            <a:endParaRPr lang="en-US" b="1" dirty="0" smtClean="0"/>
          </a:p>
          <a:p>
            <a:endParaRPr lang="en-US" b="1" dirty="0"/>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nvGraphicFramePr>
            <p:xfrm>
              <a:off x="2123757" y="3619024"/>
              <a:ext cx="4896485" cy="488315"/>
            </p:xfrm>
            <a:graphic>
              <a:graphicData uri="http://schemas.openxmlformats.org/drawingml/2006/table">
                <a:tbl>
                  <a:tblPr firstRow="1" firstCol="1" bandRow="1">
                    <a:tableStyleId>{5C22544A-7EE6-4342-B048-85BDC9FD1C3A}</a:tableStyleId>
                  </a:tblPr>
                  <a:tblGrid>
                    <a:gridCol w="4030980"/>
                    <a:gridCol w="865505"/>
                  </a:tblGrid>
                  <a:tr h="488315">
                    <a:tc>
                      <a:txBody>
                        <a:bodyPr/>
                        <a:lstStyle/>
                        <a:p>
                          <a:pPr marL="0" marR="0" algn="just">
                            <a:lnSpc>
                              <a:spcPct val="115000"/>
                            </a:lnSpc>
                            <a:spcBef>
                              <a:spcPts val="0"/>
                            </a:spcBef>
                            <a:spcAft>
                              <a:spcPts val="0"/>
                            </a:spcAft>
                          </a:pPr>
                          <a14:m>
                            <m:oMath xmlns:m="http://schemas.openxmlformats.org/officeDocument/2006/math">
                              <m:sSub>
                                <m:sSubPr>
                                  <m:ctrlPr>
                                    <a:rPr lang="en-US" sz="1600">
                                      <a:effectLst/>
                                    </a:rPr>
                                  </m:ctrlPr>
                                </m:sSubPr>
                                <m:e>
                                  <m:r>
                                    <a:rPr lang="en-US" sz="1600">
                                      <a:effectLst/>
                                    </a:rPr>
                                    <m:t>𝐴</m:t>
                                  </m:r>
                                </m:e>
                                <m:sub>
                                  <m:r>
                                    <a:rPr lang="en-US" sz="1600">
                                      <a:effectLst/>
                                    </a:rPr>
                                    <m:t>𝑀</m:t>
                                  </m:r>
                                </m:sub>
                              </m:sSub>
                              <m:r>
                                <a:rPr lang="en-US" sz="1600">
                                  <a:effectLst/>
                                </a:rPr>
                                <m:t>= </m:t>
                              </m:r>
                              <m:f>
                                <m:fPr>
                                  <m:ctrlPr>
                                    <a:rPr lang="en-US" sz="1600">
                                      <a:effectLst/>
                                    </a:rPr>
                                  </m:ctrlPr>
                                </m:fPr>
                                <m:num>
                                  <m:sSub>
                                    <m:sSubPr>
                                      <m:ctrlPr>
                                        <a:rPr lang="en-US" sz="1600">
                                          <a:effectLst/>
                                        </a:rPr>
                                      </m:ctrlPr>
                                    </m:sSubPr>
                                    <m:e>
                                      <m:r>
                                        <a:rPr lang="en-US" sz="1600">
                                          <a:effectLst/>
                                        </a:rPr>
                                        <m:t>𝐼</m:t>
                                      </m:r>
                                    </m:e>
                                    <m:sub>
                                      <m:r>
                                        <a:rPr lang="en-US" sz="1600">
                                          <a:effectLst/>
                                        </a:rPr>
                                        <m:t>𝑀</m:t>
                                      </m:r>
                                    </m:sub>
                                  </m:sSub>
                                </m:num>
                                <m:den>
                                  <m:f>
                                    <m:fPr>
                                      <m:type m:val="lin"/>
                                      <m:ctrlPr>
                                        <a:rPr lang="en-US" sz="1600">
                                          <a:effectLst/>
                                        </a:rPr>
                                      </m:ctrlPr>
                                    </m:fPr>
                                    <m:num>
                                      <m:sSub>
                                        <m:sSubPr>
                                          <m:ctrlPr>
                                            <a:rPr lang="en-US" sz="1600">
                                              <a:effectLst/>
                                            </a:rPr>
                                          </m:ctrlPr>
                                        </m:sSubPr>
                                        <m:e>
                                          <m:r>
                                            <a:rPr lang="en-US" sz="1600">
                                              <a:effectLst/>
                                            </a:rPr>
                                            <m:t>𝑆</m:t>
                                          </m:r>
                                        </m:e>
                                        <m:sub>
                                          <m:r>
                                            <a:rPr lang="en-US" sz="1600">
                                              <a:effectLst/>
                                            </a:rPr>
                                            <m:t>𝑀</m:t>
                                          </m:r>
                                        </m:sub>
                                      </m:sSub>
                                    </m:num>
                                    <m:den>
                                      <m:sSubSup>
                                        <m:sSubSupPr>
                                          <m:ctrlPr>
                                            <a:rPr lang="en-US" sz="1600">
                                              <a:effectLst/>
                                            </a:rPr>
                                          </m:ctrlPr>
                                        </m:sSubSupPr>
                                        <m:e>
                                          <m:r>
                                            <a:rPr lang="en-US" sz="1600">
                                              <a:effectLst/>
                                            </a:rPr>
                                            <m:t>𝐷</m:t>
                                          </m:r>
                                        </m:e>
                                        <m:sub>
                                          <m:r>
                                            <a:rPr lang="en-US" sz="1600">
                                              <a:effectLst/>
                                            </a:rPr>
                                            <m:t>𝐸</m:t>
                                          </m:r>
                                        </m:sub>
                                        <m:sup>
                                          <m:r>
                                            <a:rPr lang="en-US" sz="1600">
                                              <a:effectLst/>
                                            </a:rPr>
                                            <m:t>2</m:t>
                                          </m:r>
                                        </m:sup>
                                      </m:sSubSup>
                                    </m:den>
                                  </m:f>
                                </m:den>
                              </m:f>
                              <m:r>
                                <a:rPr lang="en-US" sz="1600">
                                  <a:effectLst/>
                                </a:rPr>
                                <m:t>      </m:t>
                              </m:r>
                            </m:oMath>
                          </a14:m>
                          <a:r>
                            <a:rPr lang="en-US" sz="1600" dirty="0">
                              <a:effectLst/>
                            </a:rPr>
                            <a:t> </a:t>
                          </a:r>
                          <a:r>
                            <a:rPr lang="en-US" sz="1200" dirty="0">
                              <a:effectLst/>
                            </a:rPr>
                            <a:t>(sr</a:t>
                          </a:r>
                          <a:r>
                            <a:rPr lang="en-US" sz="1200" baseline="30000" dirty="0">
                              <a:effectLst/>
                            </a:rPr>
                            <a:t>-1</a:t>
                          </a:r>
                          <a:r>
                            <a:rPr lang="en-US" sz="1200" dirty="0">
                              <a:effectLst/>
                            </a:rPr>
                            <a:t>)</a:t>
                          </a:r>
                          <a:endParaRPr lang="en-US" sz="11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1100" dirty="0">
                              <a:effectLst/>
                            </a:rPr>
                            <a:t> </a:t>
                          </a:r>
                        </a:p>
                        <a:p>
                          <a:pPr marL="0" marR="0" algn="just">
                            <a:lnSpc>
                              <a:spcPct val="115000"/>
                            </a:lnSpc>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r>
                </a:tbl>
              </a:graphicData>
            </a:graphic>
          </p:graphicFrame>
        </mc:Choice>
        <mc:Fallback>
          <p:graphicFrame>
            <p:nvGraphicFramePr>
              <p:cNvPr id="3" name="Table 2"/>
              <p:cNvGraphicFramePr>
                <a:graphicFrameLocks noGrp="1"/>
              </p:cNvGraphicFramePr>
              <p:nvPr/>
            </p:nvGraphicFramePr>
            <p:xfrm>
              <a:off x="2123757" y="3619024"/>
              <a:ext cx="4896485" cy="488315"/>
            </p:xfrm>
            <a:graphic>
              <a:graphicData uri="http://schemas.openxmlformats.org/drawingml/2006/table">
                <a:tbl>
                  <a:tblPr firstRow="1" firstCol="1" bandRow="1">
                    <a:tableStyleId>{5C22544A-7EE6-4342-B048-85BDC9FD1C3A}</a:tableStyleId>
                  </a:tblPr>
                  <a:tblGrid>
                    <a:gridCol w="4030980"/>
                    <a:gridCol w="865505"/>
                  </a:tblGrid>
                  <a:tr h="488315">
                    <a:tc>
                      <a:txBody>
                        <a:bodyPr/>
                        <a:lstStyle/>
                        <a:p>
                          <a:endParaRPr lang="en-US"/>
                        </a:p>
                      </a:txBody>
                      <a:tcPr marL="68580" marR="68580" marT="0" marB="0">
                        <a:blipFill rotWithShape="1">
                          <a:blip r:embed="rId2"/>
                          <a:stretch>
                            <a:fillRect t="-1250" r="-21450" b="-83750"/>
                          </a:stretch>
                        </a:blipFill>
                      </a:tcPr>
                    </a:tc>
                    <a:tc>
                      <a:txBody>
                        <a:bodyPr/>
                        <a:lstStyle/>
                        <a:p>
                          <a:pPr marL="0" marR="0" algn="just">
                            <a:lnSpc>
                              <a:spcPct val="115000"/>
                            </a:lnSpc>
                            <a:spcBef>
                              <a:spcPts val="0"/>
                            </a:spcBef>
                            <a:spcAft>
                              <a:spcPts val="0"/>
                            </a:spcAft>
                          </a:pPr>
                          <a:r>
                            <a:rPr lang="en-US" sz="1100" dirty="0">
                              <a:effectLst/>
                            </a:rPr>
                            <a:t> </a:t>
                          </a:r>
                        </a:p>
                        <a:p>
                          <a:pPr marL="0" marR="0" algn="just">
                            <a:lnSpc>
                              <a:spcPct val="115000"/>
                            </a:lnSpc>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r>
                </a:tbl>
              </a:graphicData>
            </a:graphic>
          </p:graphicFrame>
        </mc:Fallback>
      </mc:AlternateContent>
      <p:sp>
        <p:nvSpPr>
          <p:cNvPr id="12" name="TextBox 11"/>
          <p:cNvSpPr txBox="1"/>
          <p:nvPr/>
        </p:nvSpPr>
        <p:spPr>
          <a:xfrm>
            <a:off x="2057400" y="463216"/>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p:spTree>
    <p:extLst>
      <p:ext uri="{BB962C8B-B14F-4D97-AF65-F5344CB8AC3E}">
        <p14:creationId xmlns:p14="http://schemas.microsoft.com/office/powerpoint/2010/main" val="427531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16325407"/>
              </p:ext>
            </p:extLst>
          </p:nvPr>
        </p:nvGraphicFramePr>
        <p:xfrm>
          <a:off x="1828800" y="762000"/>
          <a:ext cx="4813300" cy="990600"/>
        </p:xfrm>
        <a:graphic>
          <a:graphicData uri="http://schemas.openxmlformats.org/presentationml/2006/ole">
            <mc:AlternateContent xmlns:mc="http://schemas.openxmlformats.org/markup-compatibility/2006">
              <mc:Choice xmlns:v="urn:schemas-microsoft-com:vml" Requires="v">
                <p:oleObj spid="_x0000_s2055" name="Equation" r:id="rId3" imgW="2705040" imgH="558720" progId="Equation.3">
                  <p:embed/>
                </p:oleObj>
              </mc:Choice>
              <mc:Fallback>
                <p:oleObj name="Equation" r:id="rId3" imgW="2705040" imgH="55872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62000"/>
                        <a:ext cx="481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905000"/>
            <a:ext cx="5943600"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752600"/>
            <a:ext cx="838200" cy="369332"/>
          </a:xfrm>
          <a:prstGeom prst="rect">
            <a:avLst/>
          </a:prstGeom>
          <a:noFill/>
        </p:spPr>
        <p:txBody>
          <a:bodyPr wrap="square" rtlCol="0">
            <a:spAutoFit/>
          </a:bodyPr>
          <a:lstStyle/>
          <a:p>
            <a:r>
              <a:rPr lang="en-US" b="1" dirty="0" smtClean="0"/>
              <a:t>T</a:t>
            </a:r>
            <a:r>
              <a:rPr lang="en-US" b="1" baseline="-25000" dirty="0" smtClean="0"/>
              <a:t>M</a:t>
            </a:r>
            <a:r>
              <a:rPr lang="en-US" b="1" dirty="0" smtClean="0"/>
              <a:t> = :</a:t>
            </a:r>
            <a:endParaRPr lang="en-US" b="1" dirty="0"/>
          </a:p>
        </p:txBody>
      </p:sp>
      <p:sp>
        <p:nvSpPr>
          <p:cNvPr id="6" name="TextBox 5"/>
          <p:cNvSpPr txBox="1"/>
          <p:nvPr/>
        </p:nvSpPr>
        <p:spPr>
          <a:xfrm>
            <a:off x="1676400" y="207622"/>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p:spTree>
    <p:extLst>
      <p:ext uri="{BB962C8B-B14F-4D97-AF65-F5344CB8AC3E}">
        <p14:creationId xmlns:p14="http://schemas.microsoft.com/office/powerpoint/2010/main" val="162037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95400"/>
            <a:ext cx="77724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Select OMPS LEO </a:t>
            </a:r>
            <a:r>
              <a:rPr lang="en-US" b="1" dirty="0"/>
              <a:t>footprints </a:t>
            </a:r>
            <a:r>
              <a:rPr lang="en-US" b="1" dirty="0" smtClean="0"/>
              <a:t>with </a:t>
            </a:r>
            <a:r>
              <a:rPr lang="en-US" b="1" dirty="0"/>
              <a:t>viewing angles nearly identical to EPIC’s (within 1</a:t>
            </a:r>
            <a:r>
              <a:rPr lang="en-US" b="1" baseline="30000" dirty="0"/>
              <a:t>o</a:t>
            </a:r>
            <a:r>
              <a:rPr lang="en-US" b="1" dirty="0"/>
              <a:t> in backscatter angle and 2</a:t>
            </a:r>
            <a:r>
              <a:rPr lang="en-US" b="1" baseline="30000" dirty="0"/>
              <a:t>O</a:t>
            </a:r>
            <a:r>
              <a:rPr lang="en-US" b="1" dirty="0"/>
              <a:t> degrees in solar zenith angle</a:t>
            </a:r>
            <a:r>
              <a:rPr lang="en-US" b="1" dirty="0" smtClean="0"/>
              <a:t>).</a:t>
            </a:r>
            <a:br>
              <a:rPr lang="en-US" b="1" dirty="0" smtClean="0"/>
            </a:br>
            <a:endParaRPr lang="en-US" b="1" dirty="0" smtClean="0"/>
          </a:p>
          <a:p>
            <a:pPr marL="285750" indent="-285750">
              <a:buFont typeface="Arial" panose="020B0604020202020204" pitchFamily="34" charset="0"/>
              <a:buChar char="•"/>
            </a:pPr>
            <a:r>
              <a:rPr lang="en-US" b="1" dirty="0" smtClean="0"/>
              <a:t>Use OMPS calibrated measured backscattered radiances as a reference</a:t>
            </a:r>
          </a:p>
          <a:p>
            <a:endParaRPr lang="en-US" b="1" dirty="0"/>
          </a:p>
          <a:p>
            <a:pPr marL="285750" indent="-285750">
              <a:buFont typeface="Arial" panose="020B0604020202020204" pitchFamily="34" charset="0"/>
              <a:buChar char="•"/>
            </a:pPr>
            <a:r>
              <a:rPr lang="en-US" b="1" dirty="0"/>
              <a:t>EPIC’s backscatter angle varies with latitude and longitude by less than 0.25</a:t>
            </a:r>
            <a:r>
              <a:rPr lang="en-US" b="1" baseline="30000" dirty="0"/>
              <a:t>o</a:t>
            </a:r>
            <a:r>
              <a:rPr lang="en-US" b="1" dirty="0"/>
              <a:t>, since the angular size of the earth varies from 0.45</a:t>
            </a:r>
            <a:r>
              <a:rPr lang="en-US" b="1" baseline="30000" dirty="0"/>
              <a:t>O</a:t>
            </a:r>
            <a:r>
              <a:rPr lang="en-US" b="1" dirty="0"/>
              <a:t> to 0.53</a:t>
            </a:r>
            <a:r>
              <a:rPr lang="en-US" b="1" baseline="30000" dirty="0"/>
              <a:t>O</a:t>
            </a:r>
            <a:r>
              <a:rPr lang="en-US" b="1" dirty="0"/>
              <a:t> to 0.45</a:t>
            </a:r>
            <a:r>
              <a:rPr lang="en-US" b="1" baseline="30000" dirty="0"/>
              <a:t>O</a:t>
            </a:r>
            <a:r>
              <a:rPr lang="en-US" b="1" dirty="0"/>
              <a:t> every 6 months depending on the location of DSCOVR in its </a:t>
            </a:r>
            <a:r>
              <a:rPr lang="en-US" b="1" dirty="0" smtClean="0"/>
              <a:t>orbit. </a:t>
            </a:r>
          </a:p>
          <a:p>
            <a:endParaRPr lang="en-US" b="1" dirty="0"/>
          </a:p>
          <a:p>
            <a:pPr marL="285750" indent="-285750">
              <a:buFont typeface="Arial" panose="020B0604020202020204" pitchFamily="34" charset="0"/>
              <a:buChar char="•"/>
            </a:pPr>
            <a:r>
              <a:rPr lang="en-US" b="1" dirty="0" smtClean="0"/>
              <a:t>The </a:t>
            </a:r>
            <a:r>
              <a:rPr lang="en-US" b="1" dirty="0"/>
              <a:t>orbit varies from 4</a:t>
            </a:r>
            <a:r>
              <a:rPr lang="en-US" b="1" baseline="30000" dirty="0"/>
              <a:t>O</a:t>
            </a:r>
            <a:r>
              <a:rPr lang="en-US" b="1" dirty="0"/>
              <a:t> to 15</a:t>
            </a:r>
            <a:r>
              <a:rPr lang="en-US" b="1" baseline="30000" dirty="0"/>
              <a:t>O</a:t>
            </a:r>
            <a:r>
              <a:rPr lang="en-US" b="1" dirty="0"/>
              <a:t> away from the Earth-Sun line.  </a:t>
            </a:r>
            <a:r>
              <a:rPr lang="en-US" b="1" dirty="0" smtClean="0"/>
              <a:t/>
            </a:r>
            <a:br>
              <a:rPr lang="en-US" b="1" dirty="0" smtClean="0"/>
            </a:br>
            <a:endParaRPr lang="en-US" b="1" dirty="0" smtClean="0"/>
          </a:p>
          <a:p>
            <a:pPr marL="285750" indent="-285750">
              <a:buFont typeface="Arial" panose="020B0604020202020204" pitchFamily="34" charset="0"/>
              <a:buChar char="•"/>
            </a:pPr>
            <a:r>
              <a:rPr lang="en-US" b="1" dirty="0" smtClean="0"/>
              <a:t>Lunar perturbation of the orbit</a:t>
            </a:r>
          </a:p>
          <a:p>
            <a:endParaRPr lang="en-US" b="1" dirty="0"/>
          </a:p>
          <a:p>
            <a:pPr marL="285750" indent="-285750">
              <a:buFont typeface="Arial" panose="020B0604020202020204" pitchFamily="34" charset="0"/>
              <a:buChar char="•"/>
            </a:pPr>
            <a:r>
              <a:rPr lang="en-US" b="1" dirty="0" smtClean="0"/>
              <a:t>Small </a:t>
            </a:r>
            <a:r>
              <a:rPr lang="en-US" b="1" dirty="0"/>
              <a:t>differences in observing geometry are corrected in the atmospheric radiative transfer model calculations </a:t>
            </a:r>
            <a:r>
              <a:rPr lang="en-US" b="1" dirty="0" smtClean="0"/>
              <a:t>resulting </a:t>
            </a:r>
            <a:r>
              <a:rPr lang="en-US" b="1" dirty="0"/>
              <a:t>in corrections less than 2 %</a:t>
            </a:r>
          </a:p>
        </p:txBody>
      </p:sp>
      <p:sp>
        <p:nvSpPr>
          <p:cNvPr id="3" name="TextBox 2"/>
          <p:cNvSpPr txBox="1"/>
          <p:nvPr/>
        </p:nvSpPr>
        <p:spPr>
          <a:xfrm>
            <a:off x="1981200" y="213638"/>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p:spTree>
    <p:extLst>
      <p:ext uri="{BB962C8B-B14F-4D97-AF65-F5344CB8AC3E}">
        <p14:creationId xmlns:p14="http://schemas.microsoft.com/office/powerpoint/2010/main" val="383758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28052286"/>
              </p:ext>
            </p:extLst>
          </p:nvPr>
        </p:nvGraphicFramePr>
        <p:xfrm>
          <a:off x="838200" y="1028700"/>
          <a:ext cx="7137403" cy="2171700"/>
        </p:xfrm>
        <a:graphic>
          <a:graphicData uri="http://schemas.openxmlformats.org/drawingml/2006/table">
            <a:tbl>
              <a:tblPr>
                <a:tableStyleId>{5C22544A-7EE6-4342-B048-85BDC9FD1C3A}</a:tableStyleId>
              </a:tblPr>
              <a:tblGrid>
                <a:gridCol w="833245"/>
                <a:gridCol w="920955"/>
                <a:gridCol w="935574"/>
                <a:gridCol w="935574"/>
                <a:gridCol w="833245"/>
                <a:gridCol w="1008665"/>
                <a:gridCol w="734571"/>
                <a:gridCol w="935574"/>
              </a:tblGrid>
              <a:tr h="361950">
                <a:tc>
                  <a:txBody>
                    <a:bodyPr/>
                    <a:lstStyle/>
                    <a:p>
                      <a:pPr algn="l" fontAlgn="b"/>
                      <a:r>
                        <a:rPr lang="en-US" sz="1100" u="none" strike="noStrike" dirty="0">
                          <a:effectLst/>
                        </a:rPr>
                        <a:t>Channel</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Wavelength</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A0 (V1)</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K1=pi*A0/SF</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A0 (V2)</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dirty="0">
                          <a:effectLst/>
                        </a:rPr>
                        <a:t>Ratio (V2/V1)</a:t>
                      </a:r>
                      <a:endParaRPr lang="en-US" sz="1100" b="0" i="0" u="none" strike="noStrike" dirty="0">
                        <a:solidFill>
                          <a:srgbClr val="000000"/>
                        </a:solidFill>
                        <a:effectLst/>
                        <a:latin typeface="Calibri"/>
                      </a:endParaRPr>
                    </a:p>
                  </a:txBody>
                  <a:tcPr marL="9525" marR="9525" marT="9525" marB="0" anchor="b"/>
                </a:tc>
                <a:tc>
                  <a:txBody>
                    <a:bodyPr/>
                    <a:lstStyle/>
                    <a:p>
                      <a:pPr algn="l" fontAlgn="b"/>
                      <a:r>
                        <a:rPr lang="en-US" sz="1100" u="none" strike="noStrike">
                          <a:effectLst/>
                        </a:rPr>
                        <a:t>SF</a:t>
                      </a:r>
                      <a:endParaRPr lang="en-US" sz="1100" b="0" i="0" u="none" strike="noStrike">
                        <a:solidFill>
                          <a:srgbClr val="000000"/>
                        </a:solidFill>
                        <a:effectLst/>
                        <a:latin typeface="Calibri"/>
                      </a:endParaRPr>
                    </a:p>
                  </a:txBody>
                  <a:tcPr marL="9525" marR="9525" marT="9525" marB="0" anchor="b"/>
                </a:tc>
                <a:tc>
                  <a:txBody>
                    <a:bodyPr/>
                    <a:lstStyle/>
                    <a:p>
                      <a:pPr algn="l" fontAlgn="b"/>
                      <a:r>
                        <a:rPr lang="en-US" sz="1100" u="none" strike="noStrike">
                          <a:effectLst/>
                        </a:rPr>
                        <a:t>K2=pi*A0/SF</a:t>
                      </a:r>
                      <a:endParaRPr lang="en-US" sz="1100" b="0" i="0" u="none" strike="noStrike">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317.478</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0.03172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1.22E-04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0.03125</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0.9852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819.00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1.20E-04</a:t>
                      </a:r>
                      <a:endParaRPr lang="en-US" sz="14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325.035</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0.02857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1.11E-04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0.02819</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0.9868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807.70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1.10E-04</a:t>
                      </a:r>
                      <a:endParaRPr lang="en-US" sz="14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339.858</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0.00626</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1.98E-05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0.0062</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0.9909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995.80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1.96E-05</a:t>
                      </a:r>
                      <a:endParaRPr lang="en-US" sz="14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387.923</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0.00857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2.69E-05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0.00854</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0.9957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1003.30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2.67E-05</a:t>
                      </a:r>
                      <a:endParaRPr lang="en-US" sz="1400" b="1" i="0" u="none" strike="noStrike" dirty="0">
                        <a:solidFill>
                          <a:srgbClr val="000000"/>
                        </a:solidFill>
                        <a:effectLst/>
                        <a:latin typeface="Calibri"/>
                      </a:endParaRPr>
                    </a:p>
                  </a:txBody>
                  <a:tcPr marL="9525" marR="9525" marT="9525" marB="0" anchor="b"/>
                </a:tc>
              </a:tr>
              <a:tr h="361950">
                <a:tc>
                  <a:txBody>
                    <a:bodyPr/>
                    <a:lstStyle/>
                    <a:p>
                      <a:pPr algn="r" fontAlgn="b"/>
                      <a:r>
                        <a:rPr lang="en-US" sz="1100" u="none" strike="noStrike">
                          <a:effectLst/>
                        </a:rPr>
                        <a:t>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442.397</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0.00524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8.42E-06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0.00527</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1.0057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1956.00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400" b="1" u="none" strike="noStrike" dirty="0">
                          <a:effectLst/>
                        </a:rPr>
                        <a:t>8.46E-06</a:t>
                      </a:r>
                      <a:endParaRPr lang="en-US" sz="1400" b="1"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1600201" y="772642"/>
            <a:ext cx="6534182" cy="338554"/>
          </a:xfrm>
          <a:prstGeom prst="rect">
            <a:avLst/>
          </a:prstGeom>
          <a:noFill/>
        </p:spPr>
        <p:txBody>
          <a:bodyPr wrap="square" rtlCol="0">
            <a:spAutoFit/>
          </a:bodyPr>
          <a:lstStyle/>
          <a:p>
            <a:r>
              <a:rPr lang="en-US" sz="1600" b="1" dirty="0" smtClean="0"/>
              <a:t>Wavelength                                      Radiance                                       Reflectance</a:t>
            </a:r>
            <a:endParaRPr lang="en-US" sz="16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199" y="3338310"/>
            <a:ext cx="4656399" cy="351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1200" y="213638"/>
            <a:ext cx="6858000" cy="523220"/>
          </a:xfrm>
          <a:prstGeom prst="rect">
            <a:avLst/>
          </a:prstGeom>
          <a:noFill/>
        </p:spPr>
        <p:txBody>
          <a:bodyPr wrap="square" rtlCol="0">
            <a:spAutoFit/>
          </a:bodyPr>
          <a:lstStyle/>
          <a:p>
            <a:r>
              <a:rPr lang="en-US" sz="2800" b="1" dirty="0" smtClean="0"/>
              <a:t>Outline of Calibration Method</a:t>
            </a:r>
            <a:endParaRPr lang="en-US" sz="2800" b="1" dirty="0"/>
          </a:p>
        </p:txBody>
      </p:sp>
    </p:spTree>
    <p:extLst>
      <p:ext uri="{BB962C8B-B14F-4D97-AF65-F5344CB8AC3E}">
        <p14:creationId xmlns:p14="http://schemas.microsoft.com/office/powerpoint/2010/main" val="268824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49965"/>
            <a:ext cx="5892126" cy="461665"/>
          </a:xfrm>
          <a:prstGeom prst="rect">
            <a:avLst/>
          </a:prstGeom>
          <a:noFill/>
        </p:spPr>
        <p:txBody>
          <a:bodyPr wrap="none" rtlCol="0">
            <a:spAutoFit/>
          </a:bodyPr>
          <a:lstStyle/>
          <a:p>
            <a:r>
              <a:rPr lang="en-US" sz="2400" b="1" dirty="0" smtClean="0"/>
              <a:t>Possible Geolocation Validation for Version 3</a:t>
            </a:r>
          </a:p>
        </p:txBody>
      </p:sp>
      <p:sp>
        <p:nvSpPr>
          <p:cNvPr id="3" name="TextBox 2"/>
          <p:cNvSpPr txBox="1"/>
          <p:nvPr/>
        </p:nvSpPr>
        <p:spPr>
          <a:xfrm>
            <a:off x="609600" y="1524000"/>
            <a:ext cx="7924800" cy="2308324"/>
          </a:xfrm>
          <a:prstGeom prst="rect">
            <a:avLst/>
          </a:prstGeom>
          <a:noFill/>
        </p:spPr>
        <p:txBody>
          <a:bodyPr wrap="square" rtlCol="0">
            <a:spAutoFit/>
          </a:bodyPr>
          <a:lstStyle/>
          <a:p>
            <a:r>
              <a:rPr lang="en-US" b="1" dirty="0" smtClean="0"/>
              <a:t>The method devised by Huang is based on finding the edge of the earth by distinguishing the atmosphere from the solid earth based on the results from the  OMPS limb sounder</a:t>
            </a:r>
          </a:p>
          <a:p>
            <a:endParaRPr lang="en-US" b="1" dirty="0"/>
          </a:p>
          <a:p>
            <a:r>
              <a:rPr lang="en-US" b="1" dirty="0" smtClean="0"/>
              <a:t>This method is needed for the UV and 443 nm channels where Rayleigh scattering is important.  The method should also be used for the green and red channels.</a:t>
            </a:r>
          </a:p>
          <a:p>
            <a:endParaRPr lang="en-US" b="1"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44000" cy="335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6477000"/>
            <a:ext cx="1034257" cy="338554"/>
          </a:xfrm>
          <a:prstGeom prst="rect">
            <a:avLst/>
          </a:prstGeom>
          <a:solidFill>
            <a:schemeClr val="bg1"/>
          </a:solidFill>
        </p:spPr>
        <p:txBody>
          <a:bodyPr wrap="none" rtlCol="0">
            <a:spAutoFit/>
          </a:bodyPr>
          <a:lstStyle/>
          <a:p>
            <a:r>
              <a:rPr lang="en-US" sz="1600" b="1" dirty="0" smtClean="0"/>
              <a:t>Longitude</a:t>
            </a:r>
            <a:endParaRPr lang="en-US" sz="1600" b="1" dirty="0"/>
          </a:p>
        </p:txBody>
      </p:sp>
      <p:sp>
        <p:nvSpPr>
          <p:cNvPr id="5" name="TextBox 4"/>
          <p:cNvSpPr txBox="1"/>
          <p:nvPr/>
        </p:nvSpPr>
        <p:spPr>
          <a:xfrm>
            <a:off x="685800" y="3733800"/>
            <a:ext cx="410690" cy="338554"/>
          </a:xfrm>
          <a:prstGeom prst="rect">
            <a:avLst/>
          </a:prstGeom>
          <a:noFill/>
        </p:spPr>
        <p:txBody>
          <a:bodyPr wrap="none" rtlCol="0">
            <a:spAutoFit/>
          </a:bodyPr>
          <a:lstStyle/>
          <a:p>
            <a:r>
              <a:rPr lang="en-US" sz="1600" b="1" dirty="0" smtClean="0"/>
              <a:t>V2</a:t>
            </a:r>
            <a:endParaRPr lang="en-US" sz="1600" b="1" dirty="0"/>
          </a:p>
        </p:txBody>
      </p:sp>
      <p:sp>
        <p:nvSpPr>
          <p:cNvPr id="7" name="TextBox 6"/>
          <p:cNvSpPr txBox="1"/>
          <p:nvPr/>
        </p:nvSpPr>
        <p:spPr>
          <a:xfrm>
            <a:off x="687914" y="5300246"/>
            <a:ext cx="410690" cy="338554"/>
          </a:xfrm>
          <a:prstGeom prst="rect">
            <a:avLst/>
          </a:prstGeom>
          <a:noFill/>
        </p:spPr>
        <p:txBody>
          <a:bodyPr wrap="none" rtlCol="0">
            <a:spAutoFit/>
          </a:bodyPr>
          <a:lstStyle/>
          <a:p>
            <a:r>
              <a:rPr lang="en-US" sz="1600" b="1" dirty="0" smtClean="0"/>
              <a:t>V2</a:t>
            </a:r>
            <a:endParaRPr lang="en-US" sz="1600" b="1" dirty="0"/>
          </a:p>
        </p:txBody>
      </p:sp>
    </p:spTree>
    <p:extLst>
      <p:ext uri="{BB962C8B-B14F-4D97-AF65-F5344CB8AC3E}">
        <p14:creationId xmlns:p14="http://schemas.microsoft.com/office/powerpoint/2010/main" val="251408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24089"/>
            <a:ext cx="9143999" cy="326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501596" y="3786147"/>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4170" y="4933146"/>
            <a:ext cx="8823629" cy="307777"/>
          </a:xfrm>
          <a:prstGeom prst="rect">
            <a:avLst/>
          </a:prstGeom>
          <a:solidFill>
            <a:schemeClr val="bg1"/>
          </a:solidFill>
        </p:spPr>
        <p:txBody>
          <a:bodyPr wrap="square" rtlCol="0">
            <a:spAutoFit/>
          </a:bodyPr>
          <a:lstStyle/>
          <a:p>
            <a:r>
              <a:rPr lang="en-US" sz="1400" b="1" dirty="0" smtClean="0"/>
              <a:t>-50                                                  0                                                   50                                                 100                                         150</a:t>
            </a:r>
            <a:endParaRPr lang="en-US" sz="1400" b="1" dirty="0"/>
          </a:p>
        </p:txBody>
      </p:sp>
      <p:sp>
        <p:nvSpPr>
          <p:cNvPr id="5" name="TextBox 4"/>
          <p:cNvSpPr txBox="1"/>
          <p:nvPr/>
        </p:nvSpPr>
        <p:spPr>
          <a:xfrm>
            <a:off x="4191000" y="5181600"/>
            <a:ext cx="1034257" cy="338554"/>
          </a:xfrm>
          <a:prstGeom prst="rect">
            <a:avLst/>
          </a:prstGeom>
          <a:solidFill>
            <a:schemeClr val="bg1"/>
          </a:solidFill>
        </p:spPr>
        <p:txBody>
          <a:bodyPr wrap="none" rtlCol="0">
            <a:spAutoFit/>
          </a:bodyPr>
          <a:lstStyle/>
          <a:p>
            <a:r>
              <a:rPr lang="en-US" sz="1600" b="1" dirty="0" smtClean="0"/>
              <a:t>Longitude</a:t>
            </a:r>
            <a:endParaRPr lang="en-US" sz="1600" b="1" dirty="0"/>
          </a:p>
        </p:txBody>
      </p:sp>
      <p:sp>
        <p:nvSpPr>
          <p:cNvPr id="6" name="TextBox 5"/>
          <p:cNvSpPr txBox="1"/>
          <p:nvPr/>
        </p:nvSpPr>
        <p:spPr>
          <a:xfrm>
            <a:off x="1219200" y="412143"/>
            <a:ext cx="6400800" cy="461665"/>
          </a:xfrm>
          <a:prstGeom prst="rect">
            <a:avLst/>
          </a:prstGeom>
          <a:noFill/>
        </p:spPr>
        <p:txBody>
          <a:bodyPr wrap="square" rtlCol="0">
            <a:spAutoFit/>
          </a:bodyPr>
          <a:lstStyle/>
          <a:p>
            <a:r>
              <a:rPr lang="en-US" sz="2400" b="1" dirty="0" smtClean="0"/>
              <a:t>Ozone Correction from Improved Limb Location</a:t>
            </a:r>
            <a:endParaRPr lang="en-US" sz="2400" b="1" dirty="0"/>
          </a:p>
        </p:txBody>
      </p:sp>
    </p:spTree>
    <p:extLst>
      <p:ext uri="{BB962C8B-B14F-4D97-AF65-F5344CB8AC3E}">
        <p14:creationId xmlns:p14="http://schemas.microsoft.com/office/powerpoint/2010/main" val="338150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1" y="2452315"/>
            <a:ext cx="4385807" cy="438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8400"/>
            <a:ext cx="4419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38400" y="372386"/>
            <a:ext cx="4343400" cy="523220"/>
          </a:xfrm>
          <a:prstGeom prst="rect">
            <a:avLst/>
          </a:prstGeom>
          <a:noFill/>
        </p:spPr>
        <p:txBody>
          <a:bodyPr wrap="square" rtlCol="0">
            <a:spAutoFit/>
          </a:bodyPr>
          <a:lstStyle/>
          <a:p>
            <a:r>
              <a:rPr lang="en-US" sz="2800" b="1" dirty="0" smtClean="0">
                <a:solidFill>
                  <a:schemeClr val="bg1"/>
                </a:solidFill>
              </a:rPr>
              <a:t>Change in Retrieved Ozone</a:t>
            </a:r>
            <a:endParaRPr lang="en-US" sz="2800" b="1" dirty="0">
              <a:solidFill>
                <a:schemeClr val="bg1"/>
              </a:solidFill>
            </a:endParaRPr>
          </a:p>
        </p:txBody>
      </p:sp>
    </p:spTree>
    <p:extLst>
      <p:ext uri="{BB962C8B-B14F-4D97-AF65-F5344CB8AC3E}">
        <p14:creationId xmlns:p14="http://schemas.microsoft.com/office/powerpoint/2010/main" val="528918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373</Words>
  <Application>Microsoft Office PowerPoint</Application>
  <PresentationFormat>On-screen Show (4:3)</PresentationFormat>
  <Paragraphs>97</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12</cp:revision>
  <dcterms:created xsi:type="dcterms:W3CDTF">2017-10-01T16:47:33Z</dcterms:created>
  <dcterms:modified xsi:type="dcterms:W3CDTF">2017-10-01T19:49:47Z</dcterms:modified>
</cp:coreProperties>
</file>