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954" r:id="rId3"/>
    <p:sldId id="763" r:id="rId4"/>
    <p:sldId id="764" r:id="rId5"/>
    <p:sldId id="663" r:id="rId6"/>
    <p:sldId id="267" r:id="rId7"/>
    <p:sldId id="808" r:id="rId8"/>
    <p:sldId id="901" r:id="rId9"/>
    <p:sldId id="923" r:id="rId10"/>
    <p:sldId id="904" r:id="rId11"/>
    <p:sldId id="774" r:id="rId12"/>
    <p:sldId id="943" r:id="rId13"/>
    <p:sldId id="944" r:id="rId14"/>
    <p:sldId id="953" r:id="rId15"/>
    <p:sldId id="971" r:id="rId16"/>
    <p:sldId id="955" r:id="rId17"/>
    <p:sldId id="912" r:id="rId18"/>
    <p:sldId id="915" r:id="rId19"/>
    <p:sldId id="929" r:id="rId20"/>
    <p:sldId id="952" r:id="rId21"/>
    <p:sldId id="860"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5DAD"/>
    <a:srgbClr val="0000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411" autoAdjust="0"/>
    <p:restoredTop sz="68205" autoAdjust="0"/>
  </p:normalViewPr>
  <p:slideViewPr>
    <p:cSldViewPr snapToGrid="0" showGuides="1">
      <p:cViewPr varScale="1">
        <p:scale>
          <a:sx n="108" d="100"/>
          <a:sy n="108" d="100"/>
        </p:scale>
        <p:origin x="126" y="120"/>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F7BF27-392C-4B56-A0EE-AB1902C5BBFF}"/>
              </a:ext>
            </a:extLst>
          </p:cNvPr>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a:extLst>
              <a:ext uri="{FF2B5EF4-FFF2-40B4-BE49-F238E27FC236}">
                <a16:creationId xmlns:a16="http://schemas.microsoft.com/office/drawing/2014/main" id="{264D2759-D950-471E-96D9-FFAED98F9E63}"/>
              </a:ext>
            </a:extLst>
          </p:cNvPr>
          <p:cNvSpPr>
            <a:spLocks noGrp="1"/>
          </p:cNvSpPr>
          <p:nvPr>
            <p:ph type="dt" sz="quarter" idx="1"/>
          </p:nvPr>
        </p:nvSpPr>
        <p:spPr>
          <a:xfrm>
            <a:off x="4143375" y="1"/>
            <a:ext cx="3170238" cy="481013"/>
          </a:xfrm>
          <a:prstGeom prst="rect">
            <a:avLst/>
          </a:prstGeom>
        </p:spPr>
        <p:txBody>
          <a:bodyPr vert="horz" lIns="91427" tIns="45714" rIns="91427" bIns="45714" rtlCol="0"/>
          <a:lstStyle>
            <a:lvl1pPr algn="r">
              <a:defRPr sz="1200"/>
            </a:lvl1pPr>
          </a:lstStyle>
          <a:p>
            <a:fld id="{94671800-329F-44A4-A3AF-C1D625B5511C}" type="datetimeFigureOut">
              <a:rPr lang="en-US" smtClean="0"/>
              <a:t>9/27/2022</a:t>
            </a:fld>
            <a:endParaRPr lang="en-US"/>
          </a:p>
        </p:txBody>
      </p:sp>
      <p:sp>
        <p:nvSpPr>
          <p:cNvPr id="4" name="Footer Placeholder 3">
            <a:extLst>
              <a:ext uri="{FF2B5EF4-FFF2-40B4-BE49-F238E27FC236}">
                <a16:creationId xmlns:a16="http://schemas.microsoft.com/office/drawing/2014/main" id="{78EAF4AC-5C07-4387-888E-01AB159901E8}"/>
              </a:ext>
            </a:extLst>
          </p:cNvPr>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5DAAA1-F91D-46D5-9B21-A6E5A8B7B21A}"/>
              </a:ext>
            </a:extLst>
          </p:cNvPr>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8DACF4E5-9E6D-4462-A93B-7BFC6860B611}" type="slidenum">
              <a:rPr lang="en-US" smtClean="0"/>
              <a:t>‹#›</a:t>
            </a:fld>
            <a:endParaRPr lang="en-US"/>
          </a:p>
        </p:txBody>
      </p:sp>
    </p:spTree>
    <p:extLst>
      <p:ext uri="{BB962C8B-B14F-4D97-AF65-F5344CB8AC3E}">
        <p14:creationId xmlns:p14="http://schemas.microsoft.com/office/powerpoint/2010/main" val="15559044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DD2AFA17-78C8-49D6-ABB5-033B87483E8D}" type="datetimeFigureOut">
              <a:rPr lang="en-US" smtClean="0"/>
              <a:t>9/27/2022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CB368EA3-E704-4EBD-8472-C8DC2F7B55A6}" type="slidenum">
              <a:rPr lang="en-US" smtClean="0"/>
              <a:t>‹#›</a:t>
            </a:fld>
            <a:endParaRPr lang="en-US"/>
          </a:p>
        </p:txBody>
      </p:sp>
    </p:spTree>
    <p:extLst>
      <p:ext uri="{BB962C8B-B14F-4D97-AF65-F5344CB8AC3E}">
        <p14:creationId xmlns:p14="http://schemas.microsoft.com/office/powerpoint/2010/main" val="34284507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Thank you for the introduction.</a:t>
            </a:r>
          </a:p>
          <a:p>
            <a:endParaRPr lang="en-US" sz="1000" dirty="0"/>
          </a:p>
          <a:p>
            <a:r>
              <a:rPr lang="en-US" sz="1000" dirty="0"/>
              <a:t>Today my topic is about “</a:t>
            </a:r>
            <a:r>
              <a:rPr lang="en-US" sz="1000" dirty="0">
                <a:cs typeface="Arial" panose="020B0604020202020204" pitchFamily="34" charset="0"/>
              </a:rPr>
              <a:t>Inferring iron-oxide species content in atmospheric mineral dust from DSCOVR EPIC observations</a:t>
            </a:r>
            <a:r>
              <a:rPr lang="en-US" sz="1000" dirty="0"/>
              <a:t>”. </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1</a:t>
            </a:fld>
            <a:endParaRPr lang="en-US"/>
          </a:p>
        </p:txBody>
      </p:sp>
    </p:spTree>
    <p:extLst>
      <p:ext uri="{BB962C8B-B14F-4D97-AF65-F5344CB8AC3E}">
        <p14:creationId xmlns:p14="http://schemas.microsoft.com/office/powerpoint/2010/main" val="156899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So, I cannot go over all the cases in this presentation</a:t>
            </a:r>
            <a:r>
              <a:rPr lang="en-US" sz="1000" dirty="0"/>
              <a:t>, but collected </a:t>
            </a:r>
            <a:r>
              <a:rPr lang="en-US" sz="1000" b="1" dirty="0"/>
              <a:t>24 representative dust cases  </a:t>
            </a:r>
            <a:r>
              <a:rPr lang="en-US" sz="1000" dirty="0"/>
              <a:t>over different continental area.</a:t>
            </a:r>
          </a:p>
          <a:p>
            <a:endParaRPr lang="en-US" sz="1000" dirty="0"/>
          </a:p>
          <a:p>
            <a:r>
              <a:rPr lang="en-US" sz="1000" dirty="0"/>
              <a:t>The top panel is the </a:t>
            </a:r>
            <a:r>
              <a:rPr lang="en-US" sz="1000" b="1" dirty="0"/>
              <a:t>mean of each cases of volume fraction of hematite/goethite, and AOD on the right axis. </a:t>
            </a:r>
          </a:p>
          <a:p>
            <a:endParaRPr lang="en-US" sz="1000" b="1" dirty="0"/>
          </a:p>
          <a:p>
            <a:r>
              <a:rPr lang="en-US" sz="1000" dirty="0"/>
              <a:t>The bottom is same figure </a:t>
            </a:r>
            <a:r>
              <a:rPr lang="en-US" sz="1000" b="1" dirty="0"/>
              <a:t>but converted to </a:t>
            </a:r>
            <a:r>
              <a:rPr lang="en-US" sz="1000" dirty="0"/>
              <a:t>mass concentration and Iron Oxide Mass Fraction. </a:t>
            </a:r>
          </a:p>
          <a:p>
            <a:endParaRPr lang="en-US" sz="1000" dirty="0"/>
          </a:p>
          <a:p>
            <a:endParaRPr lang="en-US" sz="1000" dirty="0"/>
          </a:p>
          <a:p>
            <a:r>
              <a:rPr lang="en-US" sz="1000" dirty="0"/>
              <a:t>1) In Australia, though their AOD was low, it has high volume fraction, therefore later it showed high mass concentration </a:t>
            </a:r>
            <a:r>
              <a:rPr lang="en-US" sz="1000" b="1" dirty="0"/>
              <a:t>of iron oxides</a:t>
            </a:r>
            <a:r>
              <a:rPr lang="en-US" sz="1000" dirty="0"/>
              <a:t>. </a:t>
            </a:r>
          </a:p>
          <a:p>
            <a:endParaRPr lang="en-US" sz="1000" dirty="0"/>
          </a:p>
          <a:p>
            <a:r>
              <a:rPr lang="en-US" sz="1000" dirty="0"/>
              <a:t>2) On the other hand, Africa had lower volume fraction but had high AOD, therefore had higher mass concentration </a:t>
            </a:r>
            <a:r>
              <a:rPr lang="en-US" sz="1000" b="1" dirty="0"/>
              <a:t>of iron oxides</a:t>
            </a:r>
            <a:r>
              <a:rPr lang="en-US" sz="1000" dirty="0"/>
              <a:t>. </a:t>
            </a:r>
            <a:r>
              <a:rPr lang="en-US" sz="1000" strike="sngStrike" dirty="0"/>
              <a:t>compared to that of different area.  //7.53</a:t>
            </a:r>
          </a:p>
          <a:p>
            <a:endParaRPr lang="en-US" sz="1000" strike="sngStrike" dirty="0"/>
          </a:p>
          <a:p>
            <a:r>
              <a:rPr lang="en-US" sz="1000" dirty="0"/>
              <a:t>3) The mass concentration of iron oxides </a:t>
            </a:r>
            <a:r>
              <a:rPr lang="en-US" sz="1000" b="1" dirty="0"/>
              <a:t>(were relatively low) </a:t>
            </a:r>
            <a:r>
              <a:rPr lang="en-US" sz="1000" dirty="0"/>
              <a:t>over India, East Asia, and Conus </a:t>
            </a:r>
            <a:r>
              <a:rPr lang="en-US" sz="1000" b="1" dirty="0"/>
              <a:t>(was relatively low).</a:t>
            </a:r>
          </a:p>
        </p:txBody>
      </p:sp>
      <p:sp>
        <p:nvSpPr>
          <p:cNvPr id="4" name="Slide Number Placeholder 3"/>
          <p:cNvSpPr>
            <a:spLocks noGrp="1"/>
          </p:cNvSpPr>
          <p:nvPr>
            <p:ph type="sldNum" sz="quarter" idx="5"/>
          </p:nvPr>
        </p:nvSpPr>
        <p:spPr/>
        <p:txBody>
          <a:bodyPr/>
          <a:lstStyle/>
          <a:p>
            <a:fld id="{CB368EA3-E704-4EBD-8472-C8DC2F7B55A6}" type="slidenum">
              <a:rPr lang="en-US" smtClean="0"/>
              <a:t>10</a:t>
            </a:fld>
            <a:endParaRPr lang="en-US"/>
          </a:p>
        </p:txBody>
      </p:sp>
    </p:spTree>
    <p:extLst>
      <p:ext uri="{BB962C8B-B14F-4D97-AF65-F5344CB8AC3E}">
        <p14:creationId xmlns:p14="http://schemas.microsoft.com/office/powerpoint/2010/main" val="83381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000" dirty="0"/>
              <a:t>This slide is for // the same 24 cases // </a:t>
            </a:r>
            <a:r>
              <a:rPr lang="en-US" altLang="ko-KR" sz="1000" b="1" dirty="0"/>
              <a:t>but showing the relationship </a:t>
            </a:r>
            <a:r>
              <a:rPr lang="en-US" altLang="ko-KR" sz="1000" dirty="0"/>
              <a:t>between SSA and Iron oxide mass fraction // or Imaginary index and iron oxide mass fraction.</a:t>
            </a:r>
          </a:p>
          <a:p>
            <a:endParaRPr lang="en-US" altLang="ko-KR" sz="1000" dirty="0">
              <a:cs typeface="Arial" panose="020B0604020202020204" pitchFamily="34" charset="0"/>
            </a:endParaRPr>
          </a:p>
          <a:p>
            <a:r>
              <a:rPr lang="en-US" altLang="ko-KR" sz="1000" b="1" dirty="0">
                <a:cs typeface="Arial" panose="020B0604020202020204" pitchFamily="34" charset="0"/>
              </a:rPr>
              <a:t>The previous study of </a:t>
            </a:r>
            <a:r>
              <a:rPr lang="en-US" altLang="ko-KR" sz="1000" dirty="0">
                <a:cs typeface="Arial" panose="020B0604020202020204" pitchFamily="34" charset="0"/>
              </a:rPr>
              <a:t>Di </a:t>
            </a:r>
            <a:r>
              <a:rPr lang="en-US" altLang="ko-KR" sz="1000" dirty="0" err="1">
                <a:cs typeface="Arial" panose="020B0604020202020204" pitchFamily="34" charset="0"/>
              </a:rPr>
              <a:t>Biagio</a:t>
            </a:r>
            <a:r>
              <a:rPr lang="en-US" altLang="ko-KR" sz="1000" dirty="0">
                <a:cs typeface="Arial" panose="020B0604020202020204" pitchFamily="34" charset="0"/>
              </a:rPr>
              <a:t> and </a:t>
            </a:r>
            <a:r>
              <a:rPr lang="en-US" altLang="ko-KR" sz="1000" dirty="0" err="1">
                <a:cs typeface="Arial" panose="020B0604020202020204" pitchFamily="34" charset="0"/>
              </a:rPr>
              <a:t>Moosmuller</a:t>
            </a:r>
            <a:r>
              <a:rPr lang="en-US" altLang="ko-KR" sz="1000" dirty="0">
                <a:cs typeface="Arial" panose="020B0604020202020204" pitchFamily="34" charset="0"/>
              </a:rPr>
              <a:t> </a:t>
            </a:r>
            <a:r>
              <a:rPr lang="en-US" altLang="ko-KR" sz="1000" b="1" i="1" dirty="0">
                <a:cs typeface="Arial" panose="020B0604020202020204" pitchFamily="34" charset="0"/>
              </a:rPr>
              <a:t>dealt with</a:t>
            </a:r>
            <a:r>
              <a:rPr lang="en-US" altLang="ko-KR" sz="1000" b="1" dirty="0">
                <a:cs typeface="Arial" panose="020B0604020202020204" pitchFamily="34" charset="0"/>
              </a:rPr>
              <a:t> this relationship, </a:t>
            </a:r>
            <a:r>
              <a:rPr lang="en-US" sz="1000" kern="100" dirty="0">
                <a:ea typeface="Malgun Gothic" panose="020B0503020000020004" pitchFamily="34" charset="-127"/>
                <a:cs typeface="Arial" panose="020B0604020202020204" pitchFamily="34" charset="0"/>
              </a:rPr>
              <a:t>to estimate the  spectrally resolved SW absorption of dust // based on composition.</a:t>
            </a:r>
            <a:endParaRPr lang="en-US" altLang="ko-KR" sz="1000" dirty="0"/>
          </a:p>
          <a:p>
            <a:pPr defTabSz="966470">
              <a:defRPr/>
            </a:pPr>
            <a:endParaRPr lang="en-US" sz="1000" dirty="0"/>
          </a:p>
          <a:p>
            <a:r>
              <a:rPr lang="en-US" sz="1000" dirty="0"/>
              <a:t>So, Based on This figure, // </a:t>
            </a:r>
            <a:r>
              <a:rPr lang="en-US" sz="1000" b="1" dirty="0"/>
              <a:t>we can estimate the linear relationship line at 443 nm</a:t>
            </a:r>
            <a:r>
              <a:rPr lang="en-US" sz="1000" dirty="0"/>
              <a:t>, // and EPIC is following very well with </a:t>
            </a:r>
            <a:r>
              <a:rPr lang="en-US" sz="1000" b="1" dirty="0"/>
              <a:t>this linear estimated line. </a:t>
            </a:r>
          </a:p>
          <a:p>
            <a:endParaRPr lang="en-US" sz="1000" b="1" dirty="0"/>
          </a:p>
          <a:p>
            <a:r>
              <a:rPr lang="en-US" sz="1000" b="1" dirty="0"/>
              <a:t>However, when it comes to the Imaginary index.</a:t>
            </a:r>
          </a:p>
          <a:p>
            <a:endParaRPr lang="en-US" sz="1000" b="1" dirty="0"/>
          </a:p>
          <a:p>
            <a:r>
              <a:rPr lang="en-US" sz="1000" b="1" dirty="0"/>
              <a:t>There was </a:t>
            </a:r>
            <a:r>
              <a:rPr lang="en-US" sz="1000" dirty="0"/>
              <a:t>discrepancy </a:t>
            </a:r>
            <a:r>
              <a:rPr lang="en-US" sz="1000" b="1" dirty="0"/>
              <a:t>between EPIC and the estimated line </a:t>
            </a:r>
            <a:r>
              <a:rPr lang="en-US" sz="1000" dirty="0"/>
              <a:t>likely due to spherical and spheroid calculation. //8.46</a:t>
            </a:r>
          </a:p>
        </p:txBody>
      </p:sp>
      <p:sp>
        <p:nvSpPr>
          <p:cNvPr id="4" name="Slide Number Placeholder 3"/>
          <p:cNvSpPr>
            <a:spLocks noGrp="1"/>
          </p:cNvSpPr>
          <p:nvPr>
            <p:ph type="sldNum" sz="quarter" idx="5"/>
          </p:nvPr>
        </p:nvSpPr>
        <p:spPr/>
        <p:txBody>
          <a:bodyPr/>
          <a:lstStyle/>
          <a:p>
            <a:fld id="{C4A1B7A6-E48B-4494-9FDD-16734A75BC9B}" type="slidenum">
              <a:rPr lang="en-US" smtClean="0"/>
              <a:t>11</a:t>
            </a:fld>
            <a:endParaRPr lang="en-US"/>
          </a:p>
        </p:txBody>
      </p:sp>
    </p:spTree>
    <p:extLst>
      <p:ext uri="{BB962C8B-B14F-4D97-AF65-F5344CB8AC3E}">
        <p14:creationId xmlns:p14="http://schemas.microsoft.com/office/powerpoint/2010/main" val="90974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another comparison results with Di </a:t>
            </a:r>
            <a:r>
              <a:rPr lang="en-US" sz="1000" dirty="0" err="1"/>
              <a:t>Biagio</a:t>
            </a:r>
            <a:r>
              <a:rPr lang="en-US" sz="1000" dirty="0"/>
              <a:t> paper </a:t>
            </a:r>
            <a:r>
              <a:rPr lang="en-US" sz="1000" b="1" dirty="0"/>
              <a:t>at the site level</a:t>
            </a:r>
            <a:r>
              <a:rPr lang="en-US" sz="1000" dirty="0"/>
              <a:t>. </a:t>
            </a:r>
          </a:p>
          <a:p>
            <a:endParaRPr lang="en-US" sz="1000" dirty="0"/>
          </a:p>
          <a:p>
            <a:r>
              <a:rPr lang="en-US" sz="1000" dirty="0"/>
              <a:t>It is monthly mass concentration over 15 sites. </a:t>
            </a:r>
          </a:p>
          <a:p>
            <a:endParaRPr lang="en-US" sz="1000" dirty="0"/>
          </a:p>
          <a:p>
            <a:pPr defTabSz="914266">
              <a:defRPr/>
            </a:pPr>
            <a:r>
              <a:rPr lang="en-US" sz="1000" dirty="0"/>
              <a:t>Shaded area is the EPIC retrieved data, and Dashed line is soil measurement data presented by Di </a:t>
            </a:r>
            <a:r>
              <a:rPr lang="en-US" sz="1000" dirty="0" err="1"/>
              <a:t>Biagio</a:t>
            </a:r>
            <a:r>
              <a:rPr lang="en-US" sz="1000" dirty="0"/>
              <a:t> paper.</a:t>
            </a:r>
          </a:p>
          <a:p>
            <a:endParaRPr lang="en-US" sz="1000" b="1" dirty="0"/>
          </a:p>
          <a:p>
            <a:r>
              <a:rPr lang="en-US" sz="1000" b="1" dirty="0"/>
              <a:t>The </a:t>
            </a:r>
            <a:r>
              <a:rPr lang="en-US" sz="1000" b="1" dirty="0" err="1"/>
              <a:t>soild</a:t>
            </a:r>
            <a:r>
              <a:rPr lang="en-US" sz="1000" b="1" dirty="0"/>
              <a:t> line is our median value of monthly composite</a:t>
            </a:r>
            <a:r>
              <a:rPr lang="en-US" sz="1000" dirty="0"/>
              <a:t>, and </a:t>
            </a:r>
            <a:r>
              <a:rPr lang="en-US" sz="1000" b="1" dirty="0"/>
              <a:t>Bottom and Top of shaded area are </a:t>
            </a:r>
            <a:r>
              <a:rPr lang="en-US" sz="1000" dirty="0"/>
              <a:t>from 5</a:t>
            </a:r>
            <a:r>
              <a:rPr lang="en-US" sz="1000" baseline="30000" dirty="0"/>
              <a:t>th</a:t>
            </a:r>
            <a:r>
              <a:rPr lang="en-US" sz="1000" dirty="0"/>
              <a:t> (BOTTOM) to 95</a:t>
            </a:r>
            <a:r>
              <a:rPr lang="en-US" sz="1000" baseline="30000" dirty="0"/>
              <a:t>th</a:t>
            </a:r>
            <a:r>
              <a:rPr lang="en-US" sz="1000" dirty="0"/>
              <a:t> (TOP) of the </a:t>
            </a:r>
            <a:r>
              <a:rPr lang="en-US" sz="1000" b="1" dirty="0"/>
              <a:t>(monthly) composite data. </a:t>
            </a:r>
          </a:p>
          <a:p>
            <a:endParaRPr lang="en-US" sz="1000" dirty="0"/>
          </a:p>
          <a:p>
            <a:r>
              <a:rPr lang="en-US" sz="1000" dirty="0"/>
              <a:t>We should keep in mind that, the dashed line is </a:t>
            </a:r>
            <a:r>
              <a:rPr lang="en-US" sz="1000" b="1" dirty="0"/>
              <a:t>representative of </a:t>
            </a:r>
            <a:r>
              <a:rPr lang="en-US" sz="1000" dirty="0"/>
              <a:t>soil content only, but the EPIC retrieval </a:t>
            </a:r>
            <a:r>
              <a:rPr lang="en-US" sz="1000" b="1" dirty="0"/>
              <a:t>may be additionally </a:t>
            </a:r>
            <a:r>
              <a:rPr lang="en-US" sz="1000" dirty="0"/>
              <a:t>affected by transport due to different source regions.  // 9.30</a:t>
            </a:r>
          </a:p>
        </p:txBody>
      </p:sp>
      <p:sp>
        <p:nvSpPr>
          <p:cNvPr id="4" name="Slide Number Placeholder 3"/>
          <p:cNvSpPr>
            <a:spLocks noGrp="1"/>
          </p:cNvSpPr>
          <p:nvPr>
            <p:ph type="sldNum" sz="quarter" idx="5"/>
          </p:nvPr>
        </p:nvSpPr>
        <p:spPr/>
        <p:txBody>
          <a:bodyPr/>
          <a:lstStyle/>
          <a:p>
            <a:fld id="{CB368EA3-E704-4EBD-8472-C8DC2F7B55A6}" type="slidenum">
              <a:rPr lang="en-US" smtClean="0"/>
              <a:t>12</a:t>
            </a:fld>
            <a:endParaRPr lang="en-US"/>
          </a:p>
        </p:txBody>
      </p:sp>
    </p:spTree>
    <p:extLst>
      <p:ext uri="{BB962C8B-B14F-4D97-AF65-F5344CB8AC3E}">
        <p14:creationId xmlns:p14="http://schemas.microsoft.com/office/powerpoint/2010/main" val="220379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we </a:t>
            </a:r>
            <a:r>
              <a:rPr lang="en-US" sz="1000" b="1" dirty="0"/>
              <a:t>overall seems to cover (tend to cover) the </a:t>
            </a:r>
            <a:r>
              <a:rPr lang="en-US" sz="1000" dirty="0"/>
              <a:t>soil measurement data. </a:t>
            </a:r>
          </a:p>
          <a:p>
            <a:endParaRPr lang="en-US" sz="1000" dirty="0"/>
          </a:p>
          <a:p>
            <a:r>
              <a:rPr lang="en-US" sz="1000" b="1" dirty="0"/>
              <a:t>To be more exact</a:t>
            </a:r>
            <a:r>
              <a:rPr lang="en-US" sz="1000" dirty="0"/>
              <a:t>, </a:t>
            </a:r>
            <a:r>
              <a:rPr lang="en-US" sz="1000" b="1" dirty="0"/>
              <a:t>8 sites located </a:t>
            </a:r>
            <a:r>
              <a:rPr lang="en-US" sz="1000" dirty="0"/>
              <a:t>over the Sahara, Sahel and Middle East </a:t>
            </a:r>
            <a:r>
              <a:rPr lang="en-US" sz="1000" b="1" dirty="0"/>
              <a:t>(</a:t>
            </a:r>
            <a:r>
              <a:rPr lang="ko-KR" altLang="en-US" sz="1000" b="1" dirty="0"/>
              <a:t>가리키면서</a:t>
            </a:r>
            <a:r>
              <a:rPr lang="en-US" altLang="ko-KR" sz="1000" b="1" dirty="0"/>
              <a:t>)</a:t>
            </a:r>
            <a:r>
              <a:rPr lang="en-US" altLang="ko-KR" sz="1000" dirty="0"/>
              <a:t>, showed large variability of iron oxides. </a:t>
            </a:r>
          </a:p>
          <a:p>
            <a:endParaRPr lang="en-US" sz="1000" dirty="0"/>
          </a:p>
          <a:p>
            <a:r>
              <a:rPr lang="en-US" sz="1000" dirty="0"/>
              <a:t>Mauritania, Niger, Mali, and </a:t>
            </a:r>
            <a:r>
              <a:rPr lang="en-US" sz="1000" dirty="0" err="1"/>
              <a:t>Bodele</a:t>
            </a:r>
            <a:r>
              <a:rPr lang="en-US" sz="1000" dirty="0"/>
              <a:t> are located over Sahel latitude line close to 20 degree North. </a:t>
            </a:r>
          </a:p>
          <a:p>
            <a:r>
              <a:rPr lang="en-US" sz="1000" dirty="0"/>
              <a:t>Their hematite tendency was higher for Mauritania, lowest over </a:t>
            </a:r>
            <a:r>
              <a:rPr lang="en-US" sz="1000" dirty="0" err="1"/>
              <a:t>Bodele</a:t>
            </a:r>
            <a:r>
              <a:rPr lang="en-US" sz="1000" dirty="0"/>
              <a:t>, and those tendency (or relative magnitude) was similar to Di </a:t>
            </a:r>
            <a:r>
              <a:rPr lang="en-US" sz="1000" dirty="0" err="1"/>
              <a:t>Biagio</a:t>
            </a:r>
            <a:r>
              <a:rPr lang="en-US" sz="1000" dirty="0"/>
              <a:t> data. </a:t>
            </a:r>
          </a:p>
          <a:p>
            <a:endParaRPr lang="en-US" sz="1000" dirty="0"/>
          </a:p>
          <a:p>
            <a:r>
              <a:rPr lang="en-US" sz="1000" dirty="0"/>
              <a:t>At the Niger site</a:t>
            </a:r>
            <a:r>
              <a:rPr lang="en-US" sz="1000" b="1" dirty="0"/>
              <a:t>, Lafon paper mentioned about 2.8% of iron oxides over Harmattan season</a:t>
            </a:r>
            <a:r>
              <a:rPr lang="en-US" sz="1000" dirty="0"/>
              <a:t>, which is between November to March. We generally agreed well with those value, </a:t>
            </a:r>
          </a:p>
          <a:p>
            <a:r>
              <a:rPr lang="en-US" sz="1000" dirty="0"/>
              <a:t>However, on the Local erosion season, our retrieval did not reach to 5% of iron oxides, possibly due to </a:t>
            </a:r>
            <a:r>
              <a:rPr lang="en-US" sz="1000" dirty="0" err="1"/>
              <a:t>rainly</a:t>
            </a:r>
            <a:r>
              <a:rPr lang="en-US" sz="1000" dirty="0"/>
              <a:t> season over Niger. </a:t>
            </a:r>
          </a:p>
          <a:p>
            <a:endParaRPr lang="en-US" sz="1000" dirty="0"/>
          </a:p>
          <a:p>
            <a:r>
              <a:rPr lang="en-US" sz="1000" dirty="0"/>
              <a:t>Over Saudi Arabia and Kuwait, </a:t>
            </a:r>
            <a:r>
              <a:rPr lang="en-US" sz="1000" b="1" dirty="0"/>
              <a:t>it was interesting that </a:t>
            </a:r>
            <a:r>
              <a:rPr lang="en-US" sz="1000" dirty="0"/>
              <a:t>the goethite </a:t>
            </a:r>
            <a:r>
              <a:rPr lang="en-US" sz="1000" b="1" dirty="0"/>
              <a:t>tend to surge </a:t>
            </a:r>
            <a:r>
              <a:rPr lang="en-US" sz="1000" dirty="0"/>
              <a:t>With the beginning of the Shamal Season. </a:t>
            </a:r>
          </a:p>
          <a:p>
            <a:endParaRPr lang="en-US" sz="1000" dirty="0"/>
          </a:p>
          <a:p>
            <a:r>
              <a:rPr lang="en-US" sz="1000" dirty="0"/>
              <a:t>Over Gobi and Taklimakan, previous research (Shen et al., 2006) observed the Hm to Gt ratio of 0.55, and </a:t>
            </a:r>
            <a:r>
              <a:rPr lang="en-US" sz="1000" b="1" dirty="0"/>
              <a:t>we were in line with those value.  //11.12</a:t>
            </a:r>
          </a:p>
        </p:txBody>
      </p:sp>
      <p:sp>
        <p:nvSpPr>
          <p:cNvPr id="4" name="Slide Number Placeholder 3"/>
          <p:cNvSpPr>
            <a:spLocks noGrp="1"/>
          </p:cNvSpPr>
          <p:nvPr>
            <p:ph type="sldNum" sz="quarter" idx="5"/>
          </p:nvPr>
        </p:nvSpPr>
        <p:spPr/>
        <p:txBody>
          <a:bodyPr/>
          <a:lstStyle/>
          <a:p>
            <a:fld id="{CB368EA3-E704-4EBD-8472-C8DC2F7B55A6}" type="slidenum">
              <a:rPr lang="en-US" smtClean="0"/>
              <a:t>13</a:t>
            </a:fld>
            <a:endParaRPr lang="en-US"/>
          </a:p>
        </p:txBody>
      </p:sp>
    </p:spTree>
    <p:extLst>
      <p:ext uri="{BB962C8B-B14F-4D97-AF65-F5344CB8AC3E}">
        <p14:creationId xmlns:p14="http://schemas.microsoft.com/office/powerpoint/2010/main" val="3072001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One of the issues regarding hematite is that, </a:t>
            </a:r>
            <a:r>
              <a:rPr lang="en-US" altLang="ko-KR" sz="1000" b="1" dirty="0">
                <a:cs typeface="Arial" panose="020B0604020202020204" pitchFamily="34" charset="0"/>
              </a:rPr>
              <a:t>~~ </a:t>
            </a:r>
          </a:p>
          <a:p>
            <a:endParaRPr lang="en-US" sz="1000" dirty="0"/>
          </a:p>
          <a:p>
            <a:r>
              <a:rPr lang="en-US" sz="1000" b="1" dirty="0"/>
              <a:t>This figure shows </a:t>
            </a:r>
            <a:r>
              <a:rPr lang="en-US" sz="1000" dirty="0"/>
              <a:t>13 different kinds of hematite refractive </a:t>
            </a:r>
            <a:r>
              <a:rPr lang="en-US" altLang="ko-KR" sz="1000" dirty="0">
                <a:cs typeface="Arial" panose="020B0604020202020204" pitchFamily="34" charset="0"/>
              </a:rPr>
              <a:t> indices </a:t>
            </a:r>
            <a:r>
              <a:rPr lang="en-US" sz="1000" dirty="0"/>
              <a:t> </a:t>
            </a:r>
            <a:r>
              <a:rPr lang="en-US" sz="1000" b="1" dirty="0"/>
              <a:t>gleaned from published paper</a:t>
            </a:r>
            <a:r>
              <a:rPr lang="en-US" sz="1000" dirty="0"/>
              <a:t>.</a:t>
            </a:r>
          </a:p>
          <a:p>
            <a:r>
              <a:rPr lang="en-US" sz="1000" dirty="0"/>
              <a:t>We can see that </a:t>
            </a:r>
            <a:r>
              <a:rPr lang="en-US" sz="1000" b="1" dirty="0"/>
              <a:t>their range are </a:t>
            </a:r>
            <a:r>
              <a:rPr lang="en-US" sz="1000" dirty="0"/>
              <a:t>very different </a:t>
            </a:r>
          </a:p>
          <a:p>
            <a:endParaRPr lang="en-US" sz="1000" b="1" dirty="0"/>
          </a:p>
          <a:p>
            <a:r>
              <a:rPr lang="en-US" sz="1000" dirty="0"/>
              <a:t>The right figure shows </a:t>
            </a:r>
            <a:r>
              <a:rPr lang="en-US" sz="1000" b="1" dirty="0"/>
              <a:t>the Box and whisker plot of iron-oxide content </a:t>
            </a:r>
            <a:r>
              <a:rPr lang="en-US" sz="1000" dirty="0"/>
              <a:t>for same dust cases </a:t>
            </a:r>
            <a:r>
              <a:rPr lang="en-US" sz="1000" b="1" dirty="0"/>
              <a:t>but with 13 different models of hematite refractive index</a:t>
            </a:r>
            <a:r>
              <a:rPr lang="en-US" sz="1000" dirty="0"/>
              <a:t>. </a:t>
            </a:r>
          </a:p>
          <a:p>
            <a:endParaRPr lang="en-US" sz="1000" dirty="0"/>
          </a:p>
          <a:p>
            <a:r>
              <a:rPr lang="en-US" sz="1000" dirty="0"/>
              <a:t>Given that maximum expected iron-oxide contents based on in situ measurements are 6.5 %, some of the refractive indices are not viable for our approach. </a:t>
            </a:r>
          </a:p>
          <a:p>
            <a:endParaRPr lang="en-US" sz="1000" b="1" dirty="0"/>
          </a:p>
          <a:p>
            <a:r>
              <a:rPr lang="en-US" sz="1000" b="1" dirty="0"/>
              <a:t>When excluding the blue colored refractive indices, we could get the most suitable hematite refractive indices.</a:t>
            </a:r>
          </a:p>
          <a:p>
            <a:r>
              <a:rPr lang="en-US" sz="1000" b="1" dirty="0"/>
              <a:t> </a:t>
            </a:r>
          </a:p>
          <a:p>
            <a:r>
              <a:rPr lang="en-US" sz="1000" b="1" dirty="0"/>
              <a:t>And, this could be an important constraint for the climate models. </a:t>
            </a:r>
            <a:endParaRPr lang="en-US" sz="1000" strike="sngStrike" dirty="0">
              <a:ea typeface="Malgun Gothic" panose="020B0503020000020004" pitchFamily="34" charset="-127"/>
            </a:endParaRPr>
          </a:p>
        </p:txBody>
      </p:sp>
      <p:sp>
        <p:nvSpPr>
          <p:cNvPr id="4" name="Slide Number Placeholder 3"/>
          <p:cNvSpPr>
            <a:spLocks noGrp="1"/>
          </p:cNvSpPr>
          <p:nvPr>
            <p:ph type="sldNum" sz="quarter" idx="5"/>
          </p:nvPr>
        </p:nvSpPr>
        <p:spPr/>
        <p:txBody>
          <a:bodyPr/>
          <a:lstStyle/>
          <a:p>
            <a:pPr defTabSz="914266">
              <a:defRPr/>
            </a:pPr>
            <a:fld id="{CB368EA3-E704-4EBD-8472-C8DC2F7B55A6}" type="slidenum">
              <a:rPr lang="en-US">
                <a:solidFill>
                  <a:prstClr val="black"/>
                </a:solidFill>
                <a:latin typeface="Calibri" panose="020F0502020204030204"/>
              </a:rPr>
              <a:pPr defTabSz="914266">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303026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latin typeface="Arial" panose="020B0604020202020204" pitchFamily="34" charset="0"/>
                <a:cs typeface="Arial" panose="020B0604020202020204" pitchFamily="34" charset="0"/>
              </a:rPr>
              <a:t>We assumed that smoke aerosol is composed of a host of sulfate-nitrate-ammonium (SNA) and two absorbing inclusions BC and </a:t>
            </a:r>
            <a:r>
              <a:rPr lang="en-US" dirty="0" err="1">
                <a:latin typeface="Arial" panose="020B0604020202020204" pitchFamily="34" charset="0"/>
                <a:cs typeface="Arial" panose="020B0604020202020204" pitchFamily="34" charset="0"/>
              </a:rPr>
              <a:t>BrC</a:t>
            </a:r>
            <a:r>
              <a:rPr lang="en-US" dirty="0">
                <a:latin typeface="Arial" panose="020B0604020202020204" pitchFamily="34" charset="0"/>
                <a:cs typeface="Arial" panose="020B0604020202020204" pitchFamily="34" charset="0"/>
              </a:rPr>
              <a:t> with internal mixing based on Maxwell Garnett effective medium approximation (EMA) </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15</a:t>
            </a:fld>
            <a:endParaRPr lang="en-US"/>
          </a:p>
        </p:txBody>
      </p:sp>
    </p:spTree>
    <p:extLst>
      <p:ext uri="{BB962C8B-B14F-4D97-AF65-F5344CB8AC3E}">
        <p14:creationId xmlns:p14="http://schemas.microsoft.com/office/powerpoint/2010/main" val="1839141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p>
        </p:txBody>
      </p:sp>
      <p:sp>
        <p:nvSpPr>
          <p:cNvPr id="4" name="Slide Number Placeholder 3"/>
          <p:cNvSpPr>
            <a:spLocks noGrp="1"/>
          </p:cNvSpPr>
          <p:nvPr>
            <p:ph type="sldNum" sz="quarter" idx="5"/>
          </p:nvPr>
        </p:nvSpPr>
        <p:spPr/>
        <p:txBody>
          <a:bodyPr/>
          <a:lstStyle/>
          <a:p>
            <a:fld id="{CB368EA3-E704-4EBD-8472-C8DC2F7B55A6}" type="slidenum">
              <a:rPr lang="en-US" smtClean="0"/>
              <a:t>16</a:t>
            </a:fld>
            <a:endParaRPr lang="en-US"/>
          </a:p>
        </p:txBody>
      </p:sp>
    </p:spTree>
    <p:extLst>
      <p:ext uri="{BB962C8B-B14F-4D97-AF65-F5344CB8AC3E}">
        <p14:creationId xmlns:p14="http://schemas.microsoft.com/office/powerpoint/2010/main" val="2292446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33" indent="-457133">
              <a:lnSpc>
                <a:spcPct val="15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4A1B7A6-E48B-4494-9FDD-16734A75BC9B}" type="slidenum">
              <a:rPr lang="en-US" smtClean="0"/>
              <a:t>17</a:t>
            </a:fld>
            <a:endParaRPr lang="en-US"/>
          </a:p>
        </p:txBody>
      </p:sp>
    </p:spTree>
    <p:extLst>
      <p:ext uri="{BB962C8B-B14F-4D97-AF65-F5344CB8AC3E}">
        <p14:creationId xmlns:p14="http://schemas.microsoft.com/office/powerpoint/2010/main" val="2327981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one of the issues regarding hematite is that, </a:t>
            </a:r>
            <a:r>
              <a:rPr lang="en-US" altLang="ko-KR" b="1" dirty="0">
                <a:solidFill>
                  <a:srgbClr val="002060"/>
                </a:solidFill>
                <a:latin typeface="Arial" panose="020B0604020202020204" pitchFamily="34" charset="0"/>
                <a:cs typeface="Arial" panose="020B0604020202020204" pitchFamily="34" charset="0"/>
              </a:rPr>
              <a:t>Hematite exhibit the large range of refractive indices in the literature </a:t>
            </a:r>
          </a:p>
          <a:p>
            <a:endParaRPr lang="en-US" dirty="0"/>
          </a:p>
          <a:p>
            <a:r>
              <a:rPr lang="en-US" dirty="0"/>
              <a:t>This figure shows 13 different kinds of hematite refractive </a:t>
            </a:r>
            <a:r>
              <a:rPr lang="en-US" altLang="ko-KR" b="1" dirty="0">
                <a:solidFill>
                  <a:srgbClr val="002060"/>
                </a:solidFill>
                <a:latin typeface="Arial" panose="020B0604020202020204" pitchFamily="34" charset="0"/>
                <a:cs typeface="Arial" panose="020B0604020202020204" pitchFamily="34" charset="0"/>
              </a:rPr>
              <a:t> indices </a:t>
            </a:r>
            <a:r>
              <a:rPr lang="en-US" dirty="0"/>
              <a:t> gleaned from </a:t>
            </a:r>
            <a:r>
              <a:rPr lang="en-US" b="1" dirty="0"/>
              <a:t>published paper</a:t>
            </a:r>
            <a:r>
              <a:rPr lang="en-US" dirty="0"/>
              <a:t>.</a:t>
            </a:r>
          </a:p>
          <a:p>
            <a:endParaRPr lang="en-US" b="0" u="none" dirty="0"/>
          </a:p>
          <a:p>
            <a:r>
              <a:rPr lang="en-US" b="0" u="sng" dirty="0"/>
              <a:t>We can see that </a:t>
            </a:r>
            <a:r>
              <a:rPr lang="en-US" b="1" u="sng" dirty="0"/>
              <a:t>their range are </a:t>
            </a:r>
            <a:r>
              <a:rPr lang="en-US" b="0" u="sng" dirty="0"/>
              <a:t>very different </a:t>
            </a:r>
          </a:p>
          <a:p>
            <a:endParaRPr lang="en-US" b="1" dirty="0"/>
          </a:p>
          <a:p>
            <a:r>
              <a:rPr lang="en-US" b="1" dirty="0"/>
              <a:t>We need one of this information as an a priori on our retrieval, and therefore, need to figure it out which is the most suitable.</a:t>
            </a:r>
          </a:p>
          <a:p>
            <a:endParaRPr lang="en-US" dirty="0"/>
          </a:p>
          <a:p>
            <a:r>
              <a:rPr lang="en-US" b="1" dirty="0"/>
              <a:t>(RIGHT) This is the same dust case but results with different kinds of hematite. </a:t>
            </a:r>
          </a:p>
          <a:p>
            <a:pPr defTabSz="914266">
              <a:defRPr/>
            </a:pPr>
            <a:r>
              <a:rPr lang="en-US" dirty="0"/>
              <a:t>We can see that the retrieved hematite/goethite contents </a:t>
            </a:r>
            <a:r>
              <a:rPr lang="en-US" b="1" u="sng" dirty="0"/>
              <a:t>vary significantly </a:t>
            </a:r>
            <a:r>
              <a:rPr lang="en-US" dirty="0"/>
              <a:t>depending on which refractive index we use.  </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18</a:t>
            </a:fld>
            <a:endParaRPr lang="en-US"/>
          </a:p>
        </p:txBody>
      </p:sp>
    </p:spTree>
    <p:extLst>
      <p:ext uri="{BB962C8B-B14F-4D97-AF65-F5344CB8AC3E}">
        <p14:creationId xmlns:p14="http://schemas.microsoft.com/office/powerpoint/2010/main" val="1303026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However, when we go with (When I converted it to the)  iron Oxide Mass fraction (in %), </a:t>
            </a:r>
          </a:p>
          <a:p>
            <a:endParaRPr lang="en-US" b="1" u="sng" dirty="0"/>
          </a:p>
          <a:p>
            <a:r>
              <a:rPr lang="en-US" b="1" u="sng" dirty="0"/>
              <a:t>Here the x-axis correspond to the each one of the cases at the previous slide / each refractive indices</a:t>
            </a:r>
          </a:p>
          <a:p>
            <a:endParaRPr lang="en-US" b="1" u="sng" dirty="0"/>
          </a:p>
          <a:p>
            <a:r>
              <a:rPr lang="en-US" b="1" u="sng" dirty="0"/>
              <a:t>The maximum of iron oxide in literature is about 6.5%, therefore, </a:t>
            </a:r>
          </a:p>
          <a:p>
            <a:endParaRPr lang="en-US" b="1" u="sng" dirty="0"/>
          </a:p>
          <a:p>
            <a:r>
              <a:rPr lang="en-US" b="1" u="sng" dirty="0"/>
              <a:t>Number 3, and 8 are never likely to happen, their minimum range is too high.</a:t>
            </a:r>
          </a:p>
          <a:p>
            <a:r>
              <a:rPr lang="en-US" b="1" u="sng" dirty="0"/>
              <a:t>For the similar reason, 4,5,7,10,11 (of refractive index) are not likely to be true. </a:t>
            </a:r>
          </a:p>
          <a:p>
            <a:endParaRPr lang="en-US" b="1" u="sng" dirty="0"/>
          </a:p>
          <a:p>
            <a:endParaRPr lang="en-US" b="1" u="sng" dirty="0"/>
          </a:p>
          <a:p>
            <a:r>
              <a:rPr lang="en-US" b="1" u="sng" dirty="0"/>
              <a:t>Therefore, it seems the rest of          //  5 to 6 </a:t>
            </a:r>
            <a:r>
              <a:rPr lang="en-US" b="1" u="sng" dirty="0">
                <a:highlight>
                  <a:srgbClr val="FFFF00"/>
                </a:highlight>
              </a:rPr>
              <a:t>number of </a:t>
            </a:r>
            <a:r>
              <a:rPr lang="en-US" b="1" u="sng" dirty="0"/>
              <a:t>refractive index are most plausible.  //13.19</a:t>
            </a:r>
          </a:p>
          <a:p>
            <a:r>
              <a:rPr lang="en-US" b="1" u="sng" dirty="0"/>
              <a:t>Those are Chen and </a:t>
            </a:r>
            <a:r>
              <a:rPr lang="en-US" b="1" u="sng" dirty="0" err="1"/>
              <a:t>Cahan</a:t>
            </a:r>
            <a:r>
              <a:rPr lang="en-US" b="1" u="sng" dirty="0"/>
              <a:t>, </a:t>
            </a:r>
            <a:r>
              <a:rPr lang="en-US" b="1" u="sng" dirty="0" err="1"/>
              <a:t>Querry</a:t>
            </a:r>
            <a:r>
              <a:rPr lang="en-US" b="1" u="sng" dirty="0"/>
              <a:t>, </a:t>
            </a:r>
            <a:r>
              <a:rPr lang="en-US" b="1" u="sng" dirty="0" err="1"/>
              <a:t>Sokolik</a:t>
            </a:r>
            <a:r>
              <a:rPr lang="en-US" b="1" u="sng" dirty="0"/>
              <a:t> and Toon, Vernon, and </a:t>
            </a:r>
            <a:r>
              <a:rPr lang="en-US" b="1" u="sng" dirty="0" err="1"/>
              <a:t>Scanza</a:t>
            </a:r>
            <a:r>
              <a:rPr lang="en-US" b="1" u="sng" dirty="0"/>
              <a:t>. </a:t>
            </a:r>
            <a:endParaRPr lang="en-US" dirty="0"/>
          </a:p>
          <a:p>
            <a:endParaRPr lang="en-US" dirty="0"/>
          </a:p>
          <a:p>
            <a:endParaRPr lang="en-US" dirty="0"/>
          </a:p>
          <a:p>
            <a:endParaRPr lang="en-US" dirty="0"/>
          </a:p>
          <a:p>
            <a:r>
              <a:rPr lang="en-US" strike="sngStrike" dirty="0"/>
              <a:t>It’s a small data set looking at (the effect of refractive index?), it does give evidence that </a:t>
            </a:r>
          </a:p>
          <a:p>
            <a:r>
              <a:rPr lang="en-US" strike="sngStrike" dirty="0"/>
              <a:t>therefore more research needs to be done.</a:t>
            </a:r>
          </a:p>
        </p:txBody>
      </p:sp>
      <p:sp>
        <p:nvSpPr>
          <p:cNvPr id="4" name="Slide Number Placeholder 3"/>
          <p:cNvSpPr>
            <a:spLocks noGrp="1"/>
          </p:cNvSpPr>
          <p:nvPr>
            <p:ph type="sldNum" sz="quarter" idx="5"/>
          </p:nvPr>
        </p:nvSpPr>
        <p:spPr/>
        <p:txBody>
          <a:bodyPr/>
          <a:lstStyle/>
          <a:p>
            <a:fld id="{CB368EA3-E704-4EBD-8472-C8DC2F7B55A6}" type="slidenum">
              <a:rPr lang="en-US" smtClean="0"/>
              <a:t>19</a:t>
            </a:fld>
            <a:endParaRPr lang="en-US"/>
          </a:p>
        </p:txBody>
      </p:sp>
    </p:spTree>
    <p:extLst>
      <p:ext uri="{BB962C8B-B14F-4D97-AF65-F5344CB8AC3E}">
        <p14:creationId xmlns:p14="http://schemas.microsoft.com/office/powerpoint/2010/main" val="368519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paper is already published in ACP early in this year.</a:t>
            </a:r>
          </a:p>
          <a:p>
            <a:endParaRPr lang="en-US" sz="1000" dirty="0"/>
          </a:p>
          <a:p>
            <a:pPr defTabSz="948507"/>
            <a:r>
              <a:rPr lang="en-US" sz="1000" dirty="0"/>
              <a:t>I would like to thank all my co-authors </a:t>
            </a:r>
            <a:r>
              <a:rPr lang="en-US" sz="1000" b="1" dirty="0"/>
              <a:t>helping me to get these results. </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2</a:t>
            </a:fld>
            <a:endParaRPr lang="en-US"/>
          </a:p>
        </p:txBody>
      </p:sp>
    </p:spTree>
    <p:extLst>
      <p:ext uri="{BB962C8B-B14F-4D97-AF65-F5344CB8AC3E}">
        <p14:creationId xmlns:p14="http://schemas.microsoft.com/office/powerpoint/2010/main" val="313436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a:t>
            </a:r>
            <a:r>
              <a:rPr lang="en-US" b="1" u="sng" dirty="0"/>
              <a:t>(get into) </a:t>
            </a:r>
            <a:r>
              <a:rPr lang="en-US" dirty="0"/>
              <a:t>the methodology, I would like to show you the </a:t>
            </a:r>
            <a:r>
              <a:rPr lang="en-US" b="1" u="sng" dirty="0"/>
              <a:t>soil mineralogical map of the iron oxide minerals.</a:t>
            </a:r>
          </a:p>
          <a:p>
            <a:endParaRPr lang="en-US" dirty="0"/>
          </a:p>
          <a:p>
            <a:r>
              <a:rPr lang="en-US" dirty="0"/>
              <a:t>In Earth system models, such as CAM5, these soil mineralogy </a:t>
            </a:r>
            <a:r>
              <a:rPr lang="en-US" b="1" u="sng" dirty="0"/>
              <a:t>are converted to the dust aerosol mineralogy </a:t>
            </a:r>
            <a:r>
              <a:rPr lang="en-US" dirty="0"/>
              <a:t>by the brittle fragmentation theory. </a:t>
            </a:r>
          </a:p>
          <a:p>
            <a:endParaRPr lang="en-US" dirty="0"/>
          </a:p>
          <a:p>
            <a:r>
              <a:rPr lang="en-US" strike="sngStrike" dirty="0"/>
              <a:t>And, (In Earth system models, ), </a:t>
            </a:r>
            <a:r>
              <a:rPr lang="en-US" b="1" u="sng" dirty="0"/>
              <a:t>these </a:t>
            </a:r>
            <a:r>
              <a:rPr lang="en-US" b="1" u="sng" dirty="0">
                <a:solidFill>
                  <a:srgbClr val="FF0000"/>
                </a:solidFill>
                <a:latin typeface="Arial" panose="020B0604020202020204" pitchFamily="34" charset="0"/>
                <a:cs typeface="Arial" panose="020B0604020202020204" pitchFamily="34" charset="0"/>
              </a:rPr>
              <a:t>mineral components are internally mixed within each particle mode, and externally mixed between different particle mode.</a:t>
            </a:r>
          </a:p>
          <a:p>
            <a:endParaRPr lang="en-US" dirty="0">
              <a:solidFill>
                <a:srgbClr val="FF0000"/>
              </a:solidFill>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(For example over Africa) </a:t>
            </a:r>
          </a:p>
          <a:p>
            <a:r>
              <a:rPr lang="en-US" dirty="0">
                <a:solidFill>
                  <a:srgbClr val="FF0000"/>
                </a:solidFill>
                <a:latin typeface="Arial" panose="020B0604020202020204" pitchFamily="34" charset="0"/>
                <a:cs typeface="Arial" panose="020B0604020202020204" pitchFamily="34" charset="0"/>
              </a:rPr>
              <a:t>We can see that the </a:t>
            </a:r>
            <a:r>
              <a:rPr lang="en-US" b="1" u="sng" dirty="0">
                <a:solidFill>
                  <a:srgbClr val="FF0000"/>
                </a:solidFill>
                <a:latin typeface="Arial" panose="020B0604020202020204" pitchFamily="34" charset="0"/>
                <a:cs typeface="Arial" panose="020B0604020202020204" pitchFamily="34" charset="0"/>
              </a:rPr>
              <a:t>some of the spots with the red color here </a:t>
            </a:r>
            <a:r>
              <a:rPr lang="en-US" dirty="0">
                <a:solidFill>
                  <a:srgbClr val="FF0000"/>
                </a:solidFill>
                <a:latin typeface="Arial" panose="020B0604020202020204" pitchFamily="34" charset="0"/>
                <a:cs typeface="Arial" panose="020B0604020202020204" pitchFamily="34" charset="0"/>
              </a:rPr>
              <a:t>is dominated by hematite but </a:t>
            </a:r>
            <a:r>
              <a:rPr lang="en-US" b="1" u="sng" dirty="0">
                <a:solidFill>
                  <a:srgbClr val="FF0000"/>
                </a:solidFill>
                <a:latin typeface="Arial" panose="020B0604020202020204" pitchFamily="34" charset="0"/>
                <a:cs typeface="Arial" panose="020B0604020202020204" pitchFamily="34" charset="0"/>
              </a:rPr>
              <a:t>majority of the areas </a:t>
            </a:r>
            <a:r>
              <a:rPr lang="en-US" dirty="0">
                <a:solidFill>
                  <a:srgbClr val="FF0000"/>
                </a:solidFill>
                <a:latin typeface="Arial" panose="020B0604020202020204" pitchFamily="34" charset="0"/>
                <a:cs typeface="Arial" panose="020B0604020202020204" pitchFamily="34" charset="0"/>
              </a:rPr>
              <a:t>are dominated by goethite.</a:t>
            </a:r>
          </a:p>
          <a:p>
            <a:endParaRPr lang="en-US" dirty="0"/>
          </a:p>
          <a:p>
            <a:pPr defTabSz="914266">
              <a:defRPr/>
            </a:pPr>
            <a:r>
              <a:rPr lang="en-US" b="1" strike="sngStrike" kern="100" dirty="0">
                <a:solidFill>
                  <a:srgbClr val="FF0000"/>
                </a:solidFill>
                <a:highlight>
                  <a:srgbClr val="FFFF00"/>
                </a:highlight>
                <a:latin typeface="Times New Roman" panose="02020603050405020304" pitchFamily="18" charset="0"/>
                <a:ea typeface="Malgun Gothic" panose="020B0503020000020004" pitchFamily="34" charset="-127"/>
                <a:cs typeface="Times New Roman" panose="02020603050405020304" pitchFamily="18" charset="0"/>
              </a:rPr>
              <a:t>;;--------------------------------------------------------------------------------</a:t>
            </a:r>
          </a:p>
          <a:p>
            <a:r>
              <a:rPr lang="en-US" dirty="0"/>
              <a:t>They collected the map of the soil type, with their mineralogical content based on previous measurement data and created the Mean Mineralogical Table (MMT). </a:t>
            </a:r>
          </a:p>
        </p:txBody>
      </p:sp>
      <p:sp>
        <p:nvSpPr>
          <p:cNvPr id="4" name="Slide Number Placeholder 3"/>
          <p:cNvSpPr>
            <a:spLocks noGrp="1"/>
          </p:cNvSpPr>
          <p:nvPr>
            <p:ph type="sldNum" sz="quarter" idx="5"/>
          </p:nvPr>
        </p:nvSpPr>
        <p:spPr/>
        <p:txBody>
          <a:bodyPr/>
          <a:lstStyle/>
          <a:p>
            <a:fld id="{CB368EA3-E704-4EBD-8472-C8DC2F7B55A6}" type="slidenum">
              <a:rPr lang="en-US" smtClean="0"/>
              <a:t>20</a:t>
            </a:fld>
            <a:endParaRPr lang="en-US"/>
          </a:p>
        </p:txBody>
      </p:sp>
    </p:spTree>
    <p:extLst>
      <p:ext uri="{BB962C8B-B14F-4D97-AF65-F5344CB8AC3E}">
        <p14:creationId xmlns:p14="http://schemas.microsoft.com/office/powerpoint/2010/main" val="3659297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a typeface="Malgun Gothic" panose="020B0503020000020004" pitchFamily="34" charset="-127"/>
              </a:rPr>
              <a:t>This slide shows the climatology of iron oxides species over the year in 2018.    with AOD, SSA, and imaginary index at 680 nm of MAIAC. </a:t>
            </a:r>
          </a:p>
          <a:p>
            <a:endParaRPr lang="en-US" sz="1000" dirty="0">
              <a:ea typeface="Malgun Gothic" panose="020B0503020000020004" pitchFamily="34" charset="-127"/>
            </a:endParaRPr>
          </a:p>
          <a:p>
            <a:r>
              <a:rPr lang="en-US" sz="1000" dirty="0">
                <a:ea typeface="Malgun Gothic" panose="020B0503020000020004" pitchFamily="34" charset="-127"/>
              </a:rPr>
              <a:t>Currently MAIAC EPIC cannot differentiate between the dust and the smoke, </a:t>
            </a:r>
          </a:p>
          <a:p>
            <a:endParaRPr lang="en-US" sz="1000" dirty="0">
              <a:ea typeface="Malgun Gothic" panose="020B0503020000020004" pitchFamily="34" charset="-127"/>
            </a:endParaRPr>
          </a:p>
          <a:p>
            <a:r>
              <a:rPr lang="en-US" sz="1000" b="1" dirty="0">
                <a:ea typeface="Malgun Gothic" panose="020B0503020000020004" pitchFamily="34" charset="-127"/>
              </a:rPr>
              <a:t>(AOD</a:t>
            </a:r>
            <a:r>
              <a:rPr lang="ko-KR" altLang="en-US" sz="1000" b="1" dirty="0">
                <a:ea typeface="Malgun Gothic" panose="020B0503020000020004" pitchFamily="34" charset="-127"/>
              </a:rPr>
              <a:t>가리키며</a:t>
            </a:r>
            <a:r>
              <a:rPr lang="en-US" sz="1000" b="1" dirty="0">
                <a:ea typeface="Malgun Gothic" panose="020B0503020000020004" pitchFamily="34" charset="-127"/>
              </a:rPr>
              <a:t>) </a:t>
            </a:r>
            <a:r>
              <a:rPr lang="en-US" sz="1000" dirty="0">
                <a:ea typeface="Malgun Gothic" panose="020B0503020000020004" pitchFamily="34" charset="-127"/>
              </a:rPr>
              <a:t>And, the aerosol </a:t>
            </a:r>
            <a:r>
              <a:rPr lang="en-US" sz="1000" b="1" dirty="0">
                <a:ea typeface="Malgun Gothic" panose="020B0503020000020004" pitchFamily="34" charset="-127"/>
              </a:rPr>
              <a:t>is mostly BB smoke in the Indo-Gangetic plane, although there is also a dust from Thar desert. </a:t>
            </a:r>
            <a:endParaRPr lang="en-US" sz="1000" dirty="0">
              <a:ea typeface="Malgun Gothic" panose="020B0503020000020004" pitchFamily="34" charset="-127"/>
            </a:endParaRPr>
          </a:p>
          <a:p>
            <a:r>
              <a:rPr lang="en-US" sz="1000" b="1" dirty="0">
                <a:ea typeface="Malgun Gothic" panose="020B0503020000020004" pitchFamily="34" charset="-127"/>
              </a:rPr>
              <a:t>Therefore, the results in this region should not be considered as accurate. </a:t>
            </a:r>
          </a:p>
          <a:p>
            <a:r>
              <a:rPr lang="en-US" sz="1000" b="1" dirty="0">
                <a:ea typeface="Malgun Gothic" panose="020B0503020000020004" pitchFamily="34" charset="-127"/>
              </a:rPr>
              <a:t>This is partly true for the North America (JJA) in Summer and Australia (SON) too. </a:t>
            </a:r>
            <a:endParaRPr lang="en-US" sz="1000" dirty="0">
              <a:ea typeface="Malgun Gothic" panose="020B0503020000020004" pitchFamily="34" charset="-127"/>
            </a:endParaRPr>
          </a:p>
          <a:p>
            <a:endParaRPr lang="en-US" sz="1000" dirty="0">
              <a:ea typeface="Malgun Gothic" panose="020B0503020000020004" pitchFamily="34" charset="-127"/>
            </a:endParaRPr>
          </a:p>
          <a:p>
            <a:r>
              <a:rPr lang="en-US" sz="1000" b="1" dirty="0">
                <a:ea typeface="Malgun Gothic" panose="020B0503020000020004" pitchFamily="34" charset="-127"/>
              </a:rPr>
              <a:t>Nevertheless, </a:t>
            </a:r>
          </a:p>
          <a:p>
            <a:r>
              <a:rPr lang="en-US" sz="1000" b="1" dirty="0">
                <a:ea typeface="Malgun Gothic" panose="020B0503020000020004" pitchFamily="34" charset="-127"/>
              </a:rPr>
              <a:t>We clearly had </a:t>
            </a:r>
            <a:r>
              <a:rPr lang="en-US" sz="1000" dirty="0">
                <a:ea typeface="Malgun Gothic" panose="020B0503020000020004" pitchFamily="34" charset="-127"/>
              </a:rPr>
              <a:t>high iron oxide over Sahel </a:t>
            </a:r>
            <a:r>
              <a:rPr lang="en-US" sz="1000" b="1" dirty="0">
                <a:ea typeface="Malgun Gothic" panose="020B0503020000020004" pitchFamily="34" charset="-127"/>
              </a:rPr>
              <a:t>than Sahara, except in Summer.</a:t>
            </a:r>
          </a:p>
          <a:p>
            <a:r>
              <a:rPr lang="en-US" sz="1000" b="1" dirty="0">
                <a:ea typeface="Malgun Gothic" panose="020B0503020000020004" pitchFamily="34" charset="-127"/>
              </a:rPr>
              <a:t>Also, </a:t>
            </a:r>
            <a:r>
              <a:rPr lang="en-US" sz="1000" dirty="0">
                <a:ea typeface="Malgun Gothic" panose="020B0503020000020004" pitchFamily="34" charset="-127"/>
              </a:rPr>
              <a:t>High AOD with low iron oxides content through out the year captured over </a:t>
            </a:r>
            <a:r>
              <a:rPr lang="en-US" sz="1000" dirty="0" err="1">
                <a:ea typeface="Malgun Gothic" panose="020B0503020000020004" pitchFamily="34" charset="-127"/>
              </a:rPr>
              <a:t>Bodele</a:t>
            </a:r>
            <a:r>
              <a:rPr lang="en-US" sz="1000" dirty="0">
                <a:ea typeface="Malgun Gothic" panose="020B0503020000020004" pitchFamily="34" charset="-127"/>
              </a:rPr>
              <a:t> region. </a:t>
            </a:r>
          </a:p>
          <a:p>
            <a:endParaRPr lang="en-US" sz="1000" dirty="0">
              <a:latin typeface="Calibri" panose="020F0502020204030204" pitchFamily="34" charset="0"/>
              <a:ea typeface="Malgun Gothic" panose="020B0503020000020004" pitchFamily="34" charset="-127"/>
            </a:endParaRPr>
          </a:p>
          <a:p>
            <a:pPr defTabSz="914266">
              <a:defRPr/>
            </a:pPr>
            <a:r>
              <a:rPr lang="en-US" sz="1000" dirty="0">
                <a:latin typeface="Calibri" panose="020F0502020204030204" pitchFamily="34" charset="0"/>
                <a:ea typeface="Malgun Gothic" panose="020B0503020000020004" pitchFamily="34" charset="-127"/>
              </a:rPr>
              <a:t>;;----------------------------------------------------------------------------------------------------------------------------------------------------------------------------------</a:t>
            </a:r>
          </a:p>
          <a:p>
            <a:pPr defTabSz="914266">
              <a:defRPr/>
            </a:pPr>
            <a:r>
              <a:rPr lang="en-US" sz="1000" dirty="0">
                <a:latin typeface="Calibri" panose="020F0502020204030204" pitchFamily="34" charset="0"/>
                <a:ea typeface="Malgun Gothic" panose="020B0503020000020004" pitchFamily="34" charset="-127"/>
              </a:rPr>
              <a:t>(Alexei comment)</a:t>
            </a:r>
          </a:p>
          <a:p>
            <a:r>
              <a:rPr lang="en-US" sz="1000" dirty="0">
                <a:latin typeface="Calibri" panose="020F0502020204030204" pitchFamily="34" charset="0"/>
                <a:ea typeface="Malgun Gothic" panose="020B0503020000020004" pitchFamily="34" charset="-127"/>
              </a:rPr>
              <a:t>It is mostly BB smoke In the Indo-Gangetic plane, although there is also a dust from Thar desert. </a:t>
            </a:r>
          </a:p>
          <a:p>
            <a:r>
              <a:rPr lang="en-US" sz="1000" dirty="0">
                <a:latin typeface="Calibri" panose="020F0502020204030204" pitchFamily="34" charset="0"/>
                <a:ea typeface="Malgun Gothic" panose="020B0503020000020004" pitchFamily="34" charset="-127"/>
              </a:rPr>
              <a:t>I suggest you say that because EPIC currently cannot differentiate between the dust and the smoke, the results in this region should not be considered as quantitative (or accurate).</a:t>
            </a:r>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21</a:t>
            </a:fld>
            <a:endParaRPr lang="en-US"/>
          </a:p>
        </p:txBody>
      </p:sp>
    </p:spTree>
    <p:extLst>
      <p:ext uri="{BB962C8B-B14F-4D97-AF65-F5344CB8AC3E}">
        <p14:creationId xmlns:p14="http://schemas.microsoft.com/office/powerpoint/2010/main" val="96931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altLang="ko-KR" sz="1000" b="1" dirty="0">
                <a:cs typeface="Arial" panose="020B0604020202020204" pitchFamily="34" charset="0"/>
              </a:rPr>
              <a:t>As you know, </a:t>
            </a:r>
            <a:r>
              <a:rPr lang="en-US" altLang="ko-KR" sz="1000" dirty="0">
                <a:cs typeface="Arial" panose="020B0604020202020204" pitchFamily="34" charset="0"/>
              </a:rPr>
              <a:t>// direct radiative effect of dust // at top of the atmosphere // is still controversial. (</a:t>
            </a:r>
            <a:r>
              <a:rPr lang="ko-KR" altLang="en-US" sz="1000" dirty="0">
                <a:cs typeface="Arial" panose="020B0604020202020204" pitchFamily="34" charset="0"/>
              </a:rPr>
              <a:t>오른쪽 그림 가리키면서</a:t>
            </a:r>
            <a:r>
              <a:rPr lang="en-US" altLang="ko-KR" sz="1000" dirty="0">
                <a:cs typeface="Arial" panose="020B0604020202020204" pitchFamily="34" charset="0"/>
              </a:rPr>
              <a:t>)</a:t>
            </a:r>
          </a:p>
          <a:p>
            <a:pPr defTabSz="966470">
              <a:defRPr/>
            </a:pPr>
            <a:endParaRPr lang="en-US" altLang="ko-KR" sz="1000" dirty="0">
              <a:cs typeface="Arial" panose="020B0604020202020204" pitchFamily="34" charset="0"/>
            </a:endParaRPr>
          </a:p>
          <a:p>
            <a:pPr defTabSz="966470">
              <a:defRPr/>
            </a:pPr>
            <a:r>
              <a:rPr lang="en-US" altLang="ko-KR" sz="1000" dirty="0">
                <a:cs typeface="Arial" panose="020B0604020202020204" pitchFamily="34" charset="0"/>
              </a:rPr>
              <a:t>This is particularly </a:t>
            </a:r>
            <a:r>
              <a:rPr lang="en-US" altLang="ko-KR" sz="1000" b="1" dirty="0">
                <a:cs typeface="Arial" panose="020B0604020202020204" pitchFamily="34" charset="0"/>
              </a:rPr>
              <a:t>due to the uncertainty of the SW part</a:t>
            </a:r>
            <a:r>
              <a:rPr lang="en-US" altLang="ko-KR" sz="1000" dirty="0">
                <a:cs typeface="Arial" panose="020B0604020202020204" pitchFamily="34" charset="0"/>
              </a:rPr>
              <a:t>, </a:t>
            </a:r>
            <a:r>
              <a:rPr lang="en-US" altLang="ko-KR" sz="1000" strike="sngStrike" dirty="0">
                <a:cs typeface="Arial" panose="020B0604020202020204" pitchFamily="34" charset="0"/>
              </a:rPr>
              <a:t>which is blue box here, where wavelength range between 185nm – 4 micron.</a:t>
            </a:r>
            <a:endParaRPr lang="en-US" sz="1000" strike="sngStrike" dirty="0">
              <a:cs typeface="Arial" panose="020B0604020202020204" pitchFamily="34" charset="0"/>
            </a:endParaRPr>
          </a:p>
          <a:p>
            <a:pPr defTabSz="966470">
              <a:defRPr/>
            </a:pPr>
            <a:endParaRPr lang="en-US" altLang="ko-KR" sz="1000" dirty="0">
              <a:cs typeface="Arial" panose="020B0604020202020204" pitchFamily="34" charset="0"/>
            </a:endParaRPr>
          </a:p>
          <a:p>
            <a:pPr defTabSz="966470">
              <a:defRPr/>
            </a:pPr>
            <a:r>
              <a:rPr lang="en-US" altLang="ko-KR" sz="1000" b="1" dirty="0">
                <a:cs typeface="Arial" panose="020B0604020202020204" pitchFamily="34" charset="0"/>
              </a:rPr>
              <a:t>To resolve the issue,</a:t>
            </a:r>
            <a:r>
              <a:rPr lang="en-US" altLang="ko-KR" sz="1000" dirty="0">
                <a:cs typeface="Arial" panose="020B0604020202020204" pitchFamily="34" charset="0"/>
              </a:rPr>
              <a:t> // many previous studies primarily pointed out the current climate models are using globally invariant spectral complex refractive index.</a:t>
            </a:r>
          </a:p>
          <a:p>
            <a:pPr defTabSz="966470">
              <a:defRPr/>
            </a:pPr>
            <a:endParaRPr lang="en-US" sz="1000" dirty="0">
              <a:cs typeface="Arial" panose="020B0604020202020204" pitchFamily="34" charset="0"/>
            </a:endParaRPr>
          </a:p>
          <a:p>
            <a:pPr defTabSz="966470">
              <a:defRPr/>
            </a:pPr>
            <a:r>
              <a:rPr lang="en-US" sz="1000" b="1" dirty="0"/>
              <a:t>A few </a:t>
            </a:r>
            <a:r>
              <a:rPr lang="en-US" sz="1000" dirty="0"/>
              <a:t>Earth system models </a:t>
            </a:r>
            <a:r>
              <a:rPr lang="en-US" altLang="ko-KR" sz="1000" b="1" dirty="0">
                <a:cs typeface="Arial" panose="020B0604020202020204" pitchFamily="34" charset="0"/>
              </a:rPr>
              <a:t>is parameterizing the spectral refractive index // </a:t>
            </a:r>
            <a:r>
              <a:rPr lang="en-US" altLang="ko-KR" sz="1000" dirty="0">
                <a:cs typeface="Arial" panose="020B0604020202020204" pitchFamily="34" charset="0"/>
              </a:rPr>
              <a:t>into common soil mineralogy.</a:t>
            </a:r>
            <a:endParaRPr lang="en-US" altLang="ko-KR" sz="1000" b="1" dirty="0">
              <a:cs typeface="Arial" panose="020B0604020202020204" pitchFamily="34" charset="0"/>
            </a:endParaRPr>
          </a:p>
          <a:p>
            <a:pPr defTabSz="966470">
              <a:defRPr/>
            </a:pPr>
            <a:endParaRPr lang="en-US" sz="1000" dirty="0">
              <a:cs typeface="Arial" panose="020B0604020202020204" pitchFamily="34" charset="0"/>
            </a:endParaRPr>
          </a:p>
          <a:p>
            <a:pPr defTabSz="966470">
              <a:defRPr/>
            </a:pPr>
            <a:r>
              <a:rPr lang="en-US" altLang="ko-KR" sz="1000" b="1" dirty="0">
                <a:cs typeface="Arial" panose="020B0604020202020204" pitchFamily="34" charset="0"/>
              </a:rPr>
              <a:t>And, among those soil mineralogy // the recent study </a:t>
            </a:r>
            <a:r>
              <a:rPr lang="en-US" altLang="ko-KR" sz="1000" dirty="0">
                <a:cs typeface="Arial" panose="020B0604020202020204" pitchFamily="34" charset="0"/>
              </a:rPr>
              <a:t>highlights the importance of distinguishing goethite from hematite for the shortwave DRE estimate. </a:t>
            </a:r>
            <a:endParaRPr lang="en-US" sz="1000" dirty="0"/>
          </a:p>
        </p:txBody>
      </p:sp>
      <p:sp>
        <p:nvSpPr>
          <p:cNvPr id="4" name="Slide Number Placeholder 3"/>
          <p:cNvSpPr>
            <a:spLocks noGrp="1"/>
          </p:cNvSpPr>
          <p:nvPr>
            <p:ph type="sldNum" sz="quarter" idx="5"/>
          </p:nvPr>
        </p:nvSpPr>
        <p:spPr/>
        <p:txBody>
          <a:bodyPr/>
          <a:lstStyle/>
          <a:p>
            <a:fld id="{C4A1B7A6-E48B-4494-9FDD-16734A75BC9B}" type="slidenum">
              <a:rPr lang="en-US" smtClean="0"/>
              <a:t>3</a:t>
            </a:fld>
            <a:endParaRPr lang="en-US"/>
          </a:p>
        </p:txBody>
      </p:sp>
    </p:spTree>
    <p:extLst>
      <p:ext uri="{BB962C8B-B14F-4D97-AF65-F5344CB8AC3E}">
        <p14:creationId xmlns:p14="http://schemas.microsoft.com/office/powerpoint/2010/main" val="232798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figure shows the refractive index of soil mineralogy. </a:t>
            </a:r>
          </a:p>
          <a:p>
            <a:endParaRPr lang="en-US" sz="1000" dirty="0"/>
          </a:p>
          <a:p>
            <a:r>
              <a:rPr lang="en-US" sz="1000" dirty="0"/>
              <a:t>From the very left, real refractive index as a function of wavelength, imaginary index, and imaginary index </a:t>
            </a:r>
            <a:r>
              <a:rPr lang="en-US" sz="1000" b="1" dirty="0"/>
              <a:t>but with the log-scale of y-axis. </a:t>
            </a:r>
          </a:p>
          <a:p>
            <a:endParaRPr lang="en-US" sz="1000" dirty="0"/>
          </a:p>
          <a:p>
            <a:r>
              <a:rPr lang="en-US" sz="1000" b="1" dirty="0"/>
              <a:t>We can clearly see that </a:t>
            </a:r>
            <a:r>
              <a:rPr lang="en-US" sz="1000" dirty="0"/>
              <a:t>hematite and goethite have </a:t>
            </a:r>
            <a:r>
              <a:rPr lang="en-US" sz="1000" b="1" dirty="0"/>
              <a:t>nearly </a:t>
            </a:r>
            <a:r>
              <a:rPr lang="en-US" sz="1000" dirty="0"/>
              <a:t>100 times </a:t>
            </a:r>
            <a:r>
              <a:rPr lang="en-US" sz="1000" b="1" dirty="0"/>
              <a:t>higher </a:t>
            </a:r>
            <a:r>
              <a:rPr lang="en-US" sz="1000" dirty="0"/>
              <a:t>imaginary index </a:t>
            </a:r>
            <a:r>
              <a:rPr lang="en-US" sz="1000" b="1" dirty="0"/>
              <a:t>in magnitude </a:t>
            </a:r>
            <a:r>
              <a:rPr lang="en-US" sz="1000" dirty="0"/>
              <a:t>compared to the other mineralogy.  </a:t>
            </a:r>
          </a:p>
          <a:p>
            <a:endParaRPr lang="en-US" sz="1000" dirty="0"/>
          </a:p>
          <a:p>
            <a:r>
              <a:rPr lang="en-US" sz="1000" b="1" dirty="0"/>
              <a:t>Indeed, these two minerals   </a:t>
            </a:r>
            <a:r>
              <a:rPr lang="en-US" sz="1000" b="1" i="1" dirty="0"/>
              <a:t>are  </a:t>
            </a:r>
            <a:r>
              <a:rPr lang="en-US" altLang="ko-KR" sz="1000" dirty="0">
                <a:cs typeface="Arial" panose="020B0604020202020204" pitchFamily="34" charset="0"/>
              </a:rPr>
              <a:t>the major iron oxides species controlling the </a:t>
            </a:r>
            <a:r>
              <a:rPr lang="en-US" altLang="ko-KR" sz="1000" b="1" dirty="0">
                <a:cs typeface="Arial" panose="020B0604020202020204" pitchFamily="34" charset="0"/>
              </a:rPr>
              <a:t>most </a:t>
            </a:r>
            <a:r>
              <a:rPr lang="en-US" altLang="ko-KR" sz="1000" dirty="0">
                <a:cs typeface="Arial" panose="020B0604020202020204" pitchFamily="34" charset="0"/>
              </a:rPr>
              <a:t>absorbing signal toward SW radiation. </a:t>
            </a:r>
          </a:p>
          <a:p>
            <a:endParaRPr lang="en-US" altLang="ko-KR" sz="1000" dirty="0">
              <a:cs typeface="Arial" panose="020B0604020202020204" pitchFamily="34" charset="0"/>
            </a:endParaRPr>
          </a:p>
          <a:p>
            <a:r>
              <a:rPr lang="en-US" sz="1000" b="1" dirty="0">
                <a:cs typeface="Arial" panose="020B0604020202020204" pitchFamily="34" charset="0"/>
              </a:rPr>
              <a:t>Based on their distinctive absorbing (or physical)  properties. ~~~~</a:t>
            </a:r>
            <a:endParaRPr lang="en-US" sz="1000" dirty="0"/>
          </a:p>
        </p:txBody>
      </p:sp>
      <p:sp>
        <p:nvSpPr>
          <p:cNvPr id="4" name="Slide Number Placeholder 3"/>
          <p:cNvSpPr>
            <a:spLocks noGrp="1"/>
          </p:cNvSpPr>
          <p:nvPr>
            <p:ph type="sldNum" sz="quarter" idx="5"/>
          </p:nvPr>
        </p:nvSpPr>
        <p:spPr/>
        <p:txBody>
          <a:bodyPr/>
          <a:lstStyle/>
          <a:p>
            <a:fld id="{F07FD16B-69EF-40CB-8E95-E289A2058856}" type="slidenum">
              <a:rPr lang="en-US" smtClean="0"/>
              <a:t>4</a:t>
            </a:fld>
            <a:endParaRPr lang="en-US"/>
          </a:p>
        </p:txBody>
      </p:sp>
    </p:spTree>
    <p:extLst>
      <p:ext uri="{BB962C8B-B14F-4D97-AF65-F5344CB8AC3E}">
        <p14:creationId xmlns:p14="http://schemas.microsoft.com/office/powerpoint/2010/main" val="98664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a methodology, we use Maxwell Garnett effective medium approximation</a:t>
            </a:r>
          </a:p>
          <a:p>
            <a:endParaRPr lang="en-US" sz="1000" dirty="0"/>
          </a:p>
          <a:p>
            <a:pPr defTabSz="914266">
              <a:defRPr/>
            </a:pPr>
            <a:r>
              <a:rPr lang="en-US" sz="1000" kern="100" dirty="0">
                <a:ea typeface="Malgun Gothic" panose="020B0503020000020004" pitchFamily="34" charset="-127"/>
                <a:cs typeface="Times New Roman" panose="02020603050405020304" pitchFamily="18" charset="0"/>
              </a:rPr>
              <a:t>The right-side figure shows the concept of this theory. </a:t>
            </a:r>
          </a:p>
          <a:p>
            <a:pPr defTabSz="914266">
              <a:defRPr/>
            </a:pPr>
            <a:r>
              <a:rPr lang="en-US" sz="1000" kern="100" dirty="0">
                <a:ea typeface="Malgun Gothic" panose="020B0503020000020004" pitchFamily="34" charset="-127"/>
                <a:cs typeface="Times New Roman" panose="02020603050405020304" pitchFamily="18" charset="0"/>
              </a:rPr>
              <a:t>It assumes that atmospheric aerosols are </a:t>
            </a:r>
            <a:r>
              <a:rPr lang="en-US" sz="1000" b="1" kern="100" dirty="0">
                <a:ea typeface="Malgun Gothic" panose="020B0503020000020004" pitchFamily="34" charset="-127"/>
                <a:cs typeface="Times New Roman" panose="02020603050405020304" pitchFamily="18" charset="0"/>
              </a:rPr>
              <a:t>inhomogeneous particle mixtures having different complex dielectric functions</a:t>
            </a:r>
            <a:r>
              <a:rPr lang="en-US" sz="1000" kern="100" dirty="0">
                <a:ea typeface="Malgun Gothic" panose="020B0503020000020004" pitchFamily="34" charset="-127"/>
                <a:cs typeface="Times New Roman" panose="02020603050405020304" pitchFamily="18" charset="0"/>
              </a:rPr>
              <a:t>, </a:t>
            </a:r>
          </a:p>
          <a:p>
            <a:pPr defTabSz="914266">
              <a:defRPr/>
            </a:pPr>
            <a:endParaRPr lang="en-US" sz="1000" kern="100" dirty="0">
              <a:ea typeface="Malgun Gothic" panose="020B0503020000020004" pitchFamily="34" charset="-127"/>
              <a:cs typeface="Times New Roman" panose="02020603050405020304" pitchFamily="18" charset="0"/>
            </a:endParaRPr>
          </a:p>
          <a:p>
            <a:pPr defTabSz="914266">
              <a:defRPr/>
            </a:pPr>
            <a:r>
              <a:rPr lang="en-US" sz="1000" kern="100" dirty="0">
                <a:ea typeface="Malgun Gothic" panose="020B0503020000020004" pitchFamily="34" charset="-127"/>
                <a:cs typeface="Times New Roman" panose="02020603050405020304" pitchFamily="18" charset="0"/>
              </a:rPr>
              <a:t>The THEORY </a:t>
            </a:r>
            <a:r>
              <a:rPr lang="en-US" sz="1000" b="1" kern="100" dirty="0">
                <a:ea typeface="Malgun Gothic" panose="020B0503020000020004" pitchFamily="34" charset="-127"/>
                <a:cs typeface="Times New Roman" panose="02020603050405020304" pitchFamily="18" charset="0"/>
              </a:rPr>
              <a:t>characterizes the average dielectric function </a:t>
            </a:r>
            <a:r>
              <a:rPr lang="en-US" sz="1000" kern="100" dirty="0">
                <a:ea typeface="Malgun Gothic" panose="020B0503020000020004" pitchFamily="34" charset="-127"/>
                <a:cs typeface="Times New Roman" panose="02020603050405020304" pitchFamily="18" charset="0"/>
              </a:rPr>
              <a:t>because of the interaction of an electromagnetic wave between inhomogeneous particles</a:t>
            </a:r>
          </a:p>
          <a:p>
            <a:endParaRPr lang="en-US" sz="1000" dirty="0"/>
          </a:p>
          <a:p>
            <a:r>
              <a:rPr lang="en-US" sz="1000" dirty="0"/>
              <a:t>So, If we know the refractive index (or complex dielectric function) of two inclusions and host. </a:t>
            </a:r>
          </a:p>
          <a:p>
            <a:endParaRPr lang="en-US" sz="1000" dirty="0"/>
          </a:p>
          <a:p>
            <a:r>
              <a:rPr lang="en-US" sz="1000" dirty="0"/>
              <a:t>We can calculate the </a:t>
            </a:r>
            <a:r>
              <a:rPr lang="en-US" sz="1000" dirty="0" err="1"/>
              <a:t>dielectic</a:t>
            </a:r>
            <a:r>
              <a:rPr lang="en-US" sz="1000" dirty="0"/>
              <a:t> function of Mixture </a:t>
            </a:r>
            <a:r>
              <a:rPr lang="en-US" sz="1000" b="1" dirty="0"/>
              <a:t>as a function of volume fraction of two inclusions.</a:t>
            </a:r>
            <a:r>
              <a:rPr lang="en-US" sz="1000" dirty="0"/>
              <a:t> </a:t>
            </a:r>
          </a:p>
          <a:p>
            <a:endParaRPr lang="en-US" sz="1000" b="1" dirty="0"/>
          </a:p>
          <a:p>
            <a:r>
              <a:rPr lang="en-US" sz="1000" b="1" dirty="0"/>
              <a:t>And the inversion process minimize </a:t>
            </a:r>
            <a:r>
              <a:rPr lang="en-US" sz="1000" dirty="0"/>
              <a:t>the cost function by iteratively updating those two volume fractions of inclusions.    //3.18</a:t>
            </a:r>
          </a:p>
          <a:p>
            <a:endParaRPr lang="en-US" sz="1000" dirty="0"/>
          </a:p>
          <a:p>
            <a:r>
              <a:rPr lang="en-US" sz="1000" dirty="0"/>
              <a:t>Here, we assume major absorption caused by hematite and goethite. </a:t>
            </a:r>
          </a:p>
          <a:p>
            <a:r>
              <a:rPr lang="en-US" sz="1000" dirty="0"/>
              <a:t>And, we only fit the imaginary index part, because MAIAC EPIC does not retrieve real part of the refractive index.</a:t>
            </a:r>
          </a:p>
          <a:p>
            <a:pPr defTabSz="914266">
              <a:defRPr/>
            </a:pPr>
            <a:r>
              <a:rPr lang="en-US" sz="1000" b="1" kern="100" dirty="0">
                <a:ea typeface="Malgun Gothic" panose="020B0503020000020004" pitchFamily="34" charset="-127"/>
                <a:cs typeface="Times New Roman" panose="02020603050405020304" pitchFamily="18" charset="0"/>
              </a:rPr>
              <a:t>;;--------------------------------------------------------------------------------</a:t>
            </a:r>
          </a:p>
          <a:p>
            <a:pPr defTabSz="914266">
              <a:defRPr/>
            </a:pPr>
            <a:r>
              <a:rPr lang="en-US" sz="1000" kern="100" dirty="0">
                <a:ea typeface="Malgun Gothic" panose="020B0503020000020004" pitchFamily="34" charset="-127"/>
                <a:cs typeface="Arial" panose="020B0604020202020204" pitchFamily="34" charset="0"/>
              </a:rPr>
              <a:t>Although internal mixing is clearly assumption for minerals, as minerals are generally externally mixed—other than iron oxides (hematite, goethite) (</a:t>
            </a:r>
            <a:r>
              <a:rPr lang="en-US" sz="1000" kern="100" dirty="0" err="1">
                <a:ea typeface="Malgun Gothic" panose="020B0503020000020004" pitchFamily="34" charset="-127"/>
                <a:cs typeface="Arial" panose="020B0604020202020204" pitchFamily="34" charset="0"/>
              </a:rPr>
              <a:t>Formenti</a:t>
            </a:r>
            <a:r>
              <a:rPr lang="en-US" sz="1000" kern="100" dirty="0">
                <a:ea typeface="Malgun Gothic" panose="020B0503020000020004" pitchFamily="34" charset="-127"/>
                <a:cs typeface="Arial" panose="020B0604020202020204" pitchFamily="34" charset="0"/>
              </a:rPr>
              <a:t> et al., 2014a), Earth system model and AERONET retrieval also assume internal mixing, so the retrieval can be directly fitted into the Earth system model or compared with AERONET data in the future.</a:t>
            </a:r>
          </a:p>
          <a:p>
            <a:endParaRPr lang="en-US" dirty="0"/>
          </a:p>
        </p:txBody>
      </p:sp>
      <p:sp>
        <p:nvSpPr>
          <p:cNvPr id="4" name="Slide Number Placeholder 3"/>
          <p:cNvSpPr>
            <a:spLocks noGrp="1"/>
          </p:cNvSpPr>
          <p:nvPr>
            <p:ph type="sldNum" sz="quarter" idx="5"/>
          </p:nvPr>
        </p:nvSpPr>
        <p:spPr/>
        <p:txBody>
          <a:bodyPr/>
          <a:lstStyle/>
          <a:p>
            <a:fld id="{C4A1B7A6-E48B-4494-9FDD-16734A75BC9B}" type="slidenum">
              <a:rPr lang="en-US" smtClean="0"/>
              <a:t>5</a:t>
            </a:fld>
            <a:endParaRPr lang="en-US"/>
          </a:p>
        </p:txBody>
      </p:sp>
    </p:spTree>
    <p:extLst>
      <p:ext uri="{BB962C8B-B14F-4D97-AF65-F5344CB8AC3E}">
        <p14:creationId xmlns:p14="http://schemas.microsoft.com/office/powerpoint/2010/main" val="352922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sz="1000" b="1" dirty="0"/>
              <a:t>This slide is about </a:t>
            </a:r>
            <a:r>
              <a:rPr lang="en-US" sz="1000" dirty="0"/>
              <a:t>how we convert the </a:t>
            </a:r>
            <a:r>
              <a:rPr lang="en-US" sz="1000" b="1" dirty="0"/>
              <a:t>retrieved volume fraction </a:t>
            </a:r>
            <a:r>
              <a:rPr lang="en-US" sz="1000" dirty="0"/>
              <a:t>to mass concentration. </a:t>
            </a:r>
          </a:p>
          <a:p>
            <a:pPr defTabSz="966470">
              <a:defRPr/>
            </a:pPr>
            <a:endParaRPr lang="en-US" sz="1000" dirty="0"/>
          </a:p>
          <a:p>
            <a:pPr defTabSz="966470">
              <a:defRPr/>
            </a:pPr>
            <a:r>
              <a:rPr lang="en-US" sz="1000" dirty="0"/>
              <a:t>The AOD, which is a summation of fine mode and coarse mode, </a:t>
            </a:r>
            <a:r>
              <a:rPr lang="en-US" sz="1000" b="1" dirty="0"/>
              <a:t>can be a coarse mode part only </a:t>
            </a:r>
            <a:r>
              <a:rPr lang="en-US" sz="1000" dirty="0"/>
              <a:t>because we only apply this algorithm to AOD over 0.6. </a:t>
            </a:r>
          </a:p>
          <a:p>
            <a:pPr defTabSz="966470">
              <a:defRPr/>
            </a:pPr>
            <a:endParaRPr lang="en-US" sz="1000" dirty="0"/>
          </a:p>
          <a:p>
            <a:pPr defTabSz="966470">
              <a:defRPr/>
            </a:pPr>
            <a:r>
              <a:rPr lang="en-US" sz="1000" dirty="0"/>
              <a:t>Here, </a:t>
            </a:r>
            <a:r>
              <a:rPr lang="en-US" sz="1000" dirty="0" err="1"/>
              <a:t>Cv</a:t>
            </a:r>
            <a:r>
              <a:rPr lang="en-US" sz="1000" dirty="0"/>
              <a:t> is volume concentration, and h is AOD per unit volume concentration. </a:t>
            </a:r>
          </a:p>
          <a:p>
            <a:pPr defTabSz="966470">
              <a:defRPr/>
            </a:pPr>
            <a:endParaRPr lang="en-US" sz="1000" dirty="0"/>
          </a:p>
          <a:p>
            <a:pPr defTabSz="966470">
              <a:defRPr/>
            </a:pPr>
            <a:r>
              <a:rPr lang="en-US" sz="1000" dirty="0"/>
              <a:t>So, volume concentration can be a function of AOD.</a:t>
            </a:r>
          </a:p>
          <a:p>
            <a:pPr defTabSz="966470">
              <a:defRPr/>
            </a:pPr>
            <a:endParaRPr lang="en-US" sz="1000" dirty="0"/>
          </a:p>
          <a:p>
            <a:pPr defTabSz="966470">
              <a:defRPr/>
            </a:pPr>
            <a:r>
              <a:rPr lang="en-US" sz="1000" dirty="0"/>
              <a:t>Then, the volume concentration of hematite </a:t>
            </a:r>
            <a:r>
              <a:rPr lang="en-US" sz="1000" b="1" dirty="0"/>
              <a:t>can be obtained by </a:t>
            </a:r>
            <a:r>
              <a:rPr lang="en-US" sz="1000" dirty="0"/>
              <a:t>multiplying volume</a:t>
            </a:r>
            <a:r>
              <a:rPr lang="en-US" sz="1000" b="1" dirty="0"/>
              <a:t> fraction </a:t>
            </a:r>
            <a:r>
              <a:rPr lang="en-US" sz="1000" dirty="0"/>
              <a:t>of hematite. </a:t>
            </a:r>
          </a:p>
          <a:p>
            <a:pPr defTabSz="966470">
              <a:defRPr/>
            </a:pPr>
            <a:endParaRPr lang="en-US" sz="1000" dirty="0"/>
          </a:p>
          <a:p>
            <a:pPr defTabSz="966470">
              <a:defRPr/>
            </a:pPr>
            <a:r>
              <a:rPr lang="en-US" sz="1000" b="1" dirty="0"/>
              <a:t>And it can be converted to </a:t>
            </a:r>
            <a:r>
              <a:rPr lang="en-US" sz="1000" dirty="0"/>
              <a:t>mass concentration by multiplying its density. </a:t>
            </a:r>
          </a:p>
          <a:p>
            <a:pPr defTabSz="966470">
              <a:defRPr/>
            </a:pPr>
            <a:endParaRPr lang="en-US" sz="1000" dirty="0"/>
          </a:p>
          <a:p>
            <a:pPr defTabSz="966470">
              <a:defRPr/>
            </a:pPr>
            <a:r>
              <a:rPr lang="en-US" sz="1000" dirty="0"/>
              <a:t>So, In short, the mass concentration of hematite can be a function of </a:t>
            </a:r>
            <a:r>
              <a:rPr lang="en-US" sz="1000" b="1" dirty="0"/>
              <a:t>TOTAL AOD and the retrieved volume fraction with its density</a:t>
            </a:r>
            <a:r>
              <a:rPr lang="en-US" sz="1000" dirty="0"/>
              <a:t>.  //4.19</a:t>
            </a:r>
          </a:p>
        </p:txBody>
      </p:sp>
      <p:sp>
        <p:nvSpPr>
          <p:cNvPr id="4" name="Slide Number Placeholder 3"/>
          <p:cNvSpPr>
            <a:spLocks noGrp="1"/>
          </p:cNvSpPr>
          <p:nvPr>
            <p:ph type="sldNum" sz="quarter" idx="5"/>
          </p:nvPr>
        </p:nvSpPr>
        <p:spPr/>
        <p:txBody>
          <a:bodyPr/>
          <a:lstStyle/>
          <a:p>
            <a:fld id="{C4A1B7A6-E48B-4494-9FDD-16734A75BC9B}" type="slidenum">
              <a:rPr lang="en-US" smtClean="0"/>
              <a:t>6</a:t>
            </a:fld>
            <a:endParaRPr lang="en-US"/>
          </a:p>
        </p:txBody>
      </p:sp>
    </p:spTree>
    <p:extLst>
      <p:ext uri="{BB962C8B-B14F-4D97-AF65-F5344CB8AC3E}">
        <p14:creationId xmlns:p14="http://schemas.microsoft.com/office/powerpoint/2010/main" val="398859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We have tested the algorithm for several different pure dust cases. </a:t>
            </a:r>
          </a:p>
          <a:p>
            <a:endParaRPr lang="en-US" sz="1000" dirty="0"/>
          </a:p>
          <a:p>
            <a:r>
              <a:rPr lang="en-US" sz="1000" dirty="0"/>
              <a:t>Here, the Yellow rectangular is 9 different dust source region</a:t>
            </a:r>
            <a:r>
              <a:rPr lang="en-US" sz="1000" b="1" dirty="0"/>
              <a:t> listed by Ginoux.</a:t>
            </a:r>
          </a:p>
          <a:p>
            <a:endParaRPr lang="en-US" sz="1000" b="1" dirty="0"/>
          </a:p>
          <a:p>
            <a:pPr defTabSz="914266">
              <a:defRPr/>
            </a:pPr>
            <a:r>
              <a:rPr lang="en-US" sz="1000" dirty="0"/>
              <a:t>, and the Red star is the </a:t>
            </a:r>
            <a:r>
              <a:rPr lang="en-US" sz="1000" b="1" dirty="0">
                <a:solidFill>
                  <a:srgbClr val="FF0000"/>
                </a:solidFill>
              </a:rPr>
              <a:t>sites where </a:t>
            </a:r>
            <a:r>
              <a:rPr lang="en-US" sz="1000" dirty="0"/>
              <a:t>the soil samples collected by Di </a:t>
            </a:r>
            <a:r>
              <a:rPr lang="en-US" sz="1000" dirty="0" err="1"/>
              <a:t>Biagio</a:t>
            </a:r>
            <a:r>
              <a:rPr lang="en-US" sz="1000" dirty="0"/>
              <a:t> paper. </a:t>
            </a:r>
          </a:p>
          <a:p>
            <a:endParaRPr lang="en-US" sz="1000" dirty="0"/>
          </a:p>
          <a:p>
            <a:pPr defTabSz="914266">
              <a:defRPr/>
            </a:pPr>
            <a:r>
              <a:rPr lang="en-US" sz="1000" dirty="0"/>
              <a:t>This paper - </a:t>
            </a:r>
            <a:r>
              <a:rPr lang="en-US" dirty="0">
                <a:latin typeface="Arial" panose="020B0604020202020204" pitchFamily="34" charset="0"/>
                <a:cs typeface="Arial" panose="020B0604020202020204" pitchFamily="34" charset="0"/>
              </a:rPr>
              <a:t>sampled the 19 sites of source soil and investigated their properties including iron oxides contents, spectral complex refractive indices and spectral SSA. </a:t>
            </a:r>
          </a:p>
          <a:p>
            <a:pPr defTabSz="914266">
              <a:defRPr/>
            </a:pPr>
            <a:endParaRPr lang="en-US" dirty="0">
              <a:latin typeface="Arial" panose="020B0604020202020204" pitchFamily="34" charset="0"/>
              <a:cs typeface="Arial" panose="020B0604020202020204" pitchFamily="34" charset="0"/>
            </a:endParaRPr>
          </a:p>
          <a:p>
            <a:pPr defTabSz="914266">
              <a:defRPr/>
            </a:pPr>
            <a:r>
              <a:rPr lang="en-US" dirty="0">
                <a:latin typeface="Arial" panose="020B0604020202020204" pitchFamily="34" charset="0"/>
                <a:cs typeface="Arial" panose="020B0604020202020204" pitchFamily="34" charset="0"/>
              </a:rPr>
              <a:t>I’m going to show the comparison results with Di </a:t>
            </a:r>
            <a:r>
              <a:rPr lang="en-US" dirty="0" err="1">
                <a:latin typeface="Arial" panose="020B0604020202020204" pitchFamily="34" charset="0"/>
                <a:cs typeface="Arial" panose="020B0604020202020204" pitchFamily="34" charset="0"/>
              </a:rPr>
              <a:t>Biagio</a:t>
            </a:r>
            <a:r>
              <a:rPr lang="en-US" dirty="0">
                <a:latin typeface="Arial" panose="020B0604020202020204" pitchFamily="34" charset="0"/>
                <a:cs typeface="Arial" panose="020B0604020202020204" pitchFamily="34" charset="0"/>
              </a:rPr>
              <a:t> paper’s later on.</a:t>
            </a:r>
            <a:endParaRPr lang="en-US" dirty="0"/>
          </a:p>
          <a:p>
            <a:endParaRPr lang="en-US" dirty="0"/>
          </a:p>
        </p:txBody>
      </p:sp>
      <p:sp>
        <p:nvSpPr>
          <p:cNvPr id="4" name="Slide Number Placeholder 3"/>
          <p:cNvSpPr>
            <a:spLocks noGrp="1"/>
          </p:cNvSpPr>
          <p:nvPr>
            <p:ph type="sldNum" sz="quarter" idx="5"/>
          </p:nvPr>
        </p:nvSpPr>
        <p:spPr/>
        <p:txBody>
          <a:bodyPr/>
          <a:lstStyle/>
          <a:p>
            <a:fld id="{CB368EA3-E704-4EBD-8472-C8DC2F7B55A6}" type="slidenum">
              <a:rPr lang="en-US" smtClean="0"/>
              <a:t>7</a:t>
            </a:fld>
            <a:endParaRPr lang="en-US"/>
          </a:p>
        </p:txBody>
      </p:sp>
    </p:spTree>
    <p:extLst>
      <p:ext uri="{BB962C8B-B14F-4D97-AF65-F5344CB8AC3E}">
        <p14:creationId xmlns:p14="http://schemas.microsoft.com/office/powerpoint/2010/main" val="2833676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shows </a:t>
            </a:r>
            <a:r>
              <a:rPr lang="en-US" sz="1000" kern="100" dirty="0">
                <a:ea typeface="Malgun Gothic" panose="020B0503020000020004" pitchFamily="34" charset="-127"/>
              </a:rPr>
              <a:t>three different dust cases over Sahara ([</a:t>
            </a:r>
            <a:r>
              <a:rPr lang="en-US" sz="1000" kern="100" dirty="0" err="1">
                <a:ea typeface="Malgun Gothic" panose="020B0503020000020004" pitchFamily="34" charset="-127"/>
              </a:rPr>
              <a:t>se</a:t>
            </a:r>
            <a:r>
              <a:rPr lang="en-US" sz="1000" b="1" kern="100" dirty="0" err="1">
                <a:ea typeface="Malgun Gothic" panose="020B0503020000020004" pitchFamily="34" charset="-127"/>
              </a:rPr>
              <a:t>hae</a:t>
            </a:r>
            <a:r>
              <a:rPr lang="en-US" sz="1000" kern="100" dirty="0" err="1">
                <a:ea typeface="Malgun Gothic" panose="020B0503020000020004" pitchFamily="34" charset="-127"/>
              </a:rPr>
              <a:t>re</a:t>
            </a:r>
            <a:r>
              <a:rPr lang="en-US" sz="1000" kern="100" dirty="0">
                <a:ea typeface="Malgun Gothic" panose="020B0503020000020004" pitchFamily="34" charset="-127"/>
              </a:rPr>
              <a:t>]) and Sahel ([</a:t>
            </a:r>
            <a:r>
              <a:rPr lang="en-US" sz="1000" kern="100" dirty="0" err="1">
                <a:ea typeface="Malgun Gothic" panose="020B0503020000020004" pitchFamily="34" charset="-127"/>
              </a:rPr>
              <a:t>se</a:t>
            </a:r>
            <a:r>
              <a:rPr lang="en-US" sz="1000" b="1" kern="100" dirty="0" err="1">
                <a:ea typeface="Malgun Gothic" panose="020B0503020000020004" pitchFamily="34" charset="-127"/>
              </a:rPr>
              <a:t>hell</a:t>
            </a:r>
            <a:r>
              <a:rPr lang="en-US" sz="1000" kern="100" dirty="0">
                <a:ea typeface="Malgun Gothic" panose="020B0503020000020004" pitchFamily="34" charset="-127"/>
              </a:rPr>
              <a:t>]).</a:t>
            </a:r>
          </a:p>
          <a:p>
            <a:r>
              <a:rPr lang="en-US" sz="1000" kern="100" dirty="0">
                <a:ea typeface="Malgun Gothic" panose="020B0503020000020004" pitchFamily="34" charset="-127"/>
              </a:rPr>
              <a:t>From the left, it is RGB image, AOD, SSA, b, k0 of MAIAC L2, and </a:t>
            </a:r>
            <a:r>
              <a:rPr lang="en-US" sz="1000" b="1" u="sng" kern="100" dirty="0">
                <a:ea typeface="Malgun Gothic" panose="020B0503020000020004" pitchFamily="34" charset="-127"/>
              </a:rPr>
              <a:t>retrieved hematite and goethite mass content.</a:t>
            </a:r>
          </a:p>
          <a:p>
            <a:endParaRPr lang="en-US" sz="1000" b="1" u="sng" kern="100" dirty="0">
              <a:ea typeface="Malgun Gothic" panose="020B0503020000020004" pitchFamily="34" charset="-127"/>
            </a:endParaRPr>
          </a:p>
          <a:p>
            <a:pPr marL="342849" indent="-342849">
              <a:buAutoNum type="arabicParenR"/>
            </a:pPr>
            <a:r>
              <a:rPr lang="en-US" sz="1000" kern="100" dirty="0">
                <a:ea typeface="Malgun Gothic" panose="020B0503020000020004" pitchFamily="34" charset="-127"/>
              </a:rPr>
              <a:t>The first row shows the </a:t>
            </a:r>
            <a:r>
              <a:rPr lang="en-US" sz="1000" kern="100" dirty="0" err="1">
                <a:ea typeface="Malgun Gothic" panose="020B0503020000020004" pitchFamily="34" charset="-127"/>
              </a:rPr>
              <a:t>Bodélé</a:t>
            </a:r>
            <a:r>
              <a:rPr lang="en-US" sz="1000" kern="100" dirty="0">
                <a:ea typeface="Malgun Gothic" panose="020B0503020000020004" pitchFamily="34" charset="-127"/>
              </a:rPr>
              <a:t> depression episode on January 1</a:t>
            </a:r>
            <a:r>
              <a:rPr lang="en-US" sz="1000" kern="100" baseline="30000" dirty="0">
                <a:ea typeface="Malgun Gothic" panose="020B0503020000020004" pitchFamily="34" charset="-127"/>
              </a:rPr>
              <a:t>st</a:t>
            </a:r>
          </a:p>
          <a:p>
            <a:r>
              <a:rPr lang="en-US" sz="1000" kern="100" baseline="30000" dirty="0">
                <a:ea typeface="Malgun Gothic" panose="020B0503020000020004" pitchFamily="34" charset="-127"/>
              </a:rPr>
              <a:t>             </a:t>
            </a:r>
            <a:r>
              <a:rPr lang="en-US" sz="1000" kern="100" dirty="0">
                <a:ea typeface="Malgun Gothic" panose="020B0503020000020004" pitchFamily="34" charset="-127"/>
              </a:rPr>
              <a:t>It is known to the </a:t>
            </a:r>
            <a:r>
              <a:rPr lang="en-US" sz="1000" b="1" u="sng" kern="100" dirty="0">
                <a:ea typeface="Malgun Gothic" panose="020B0503020000020004" pitchFamily="34" charset="-127"/>
              </a:rPr>
              <a:t>most intense</a:t>
            </a:r>
            <a:r>
              <a:rPr lang="en-US" sz="1000" b="1" i="1" u="sng" kern="100" dirty="0">
                <a:ea typeface="Malgun Gothic" panose="020B0503020000020004" pitchFamily="34" charset="-127"/>
              </a:rPr>
              <a:t>   single </a:t>
            </a:r>
            <a:r>
              <a:rPr lang="en-US" sz="1000" kern="100" dirty="0">
                <a:ea typeface="Malgun Gothic" panose="020B0503020000020004" pitchFamily="34" charset="-127"/>
              </a:rPr>
              <a:t>dust source </a:t>
            </a:r>
            <a:r>
              <a:rPr lang="en-US" sz="1000" b="1" kern="100" dirty="0">
                <a:ea typeface="Malgun Gothic" panose="020B0503020000020004" pitchFamily="34" charset="-127"/>
              </a:rPr>
              <a:t>(Prospero et al. 2002) </a:t>
            </a:r>
            <a:r>
              <a:rPr lang="en-US" sz="1000" kern="100" dirty="0">
                <a:ea typeface="Malgun Gothic" panose="020B0503020000020004" pitchFamily="34" charset="-127"/>
              </a:rPr>
              <a:t>with the low iron oxides content because of its diatomaceous sediments. </a:t>
            </a:r>
          </a:p>
          <a:p>
            <a:r>
              <a:rPr lang="en-US" sz="1000" kern="100" dirty="0">
                <a:ea typeface="Malgun Gothic" panose="020B0503020000020004" pitchFamily="34" charset="-127"/>
              </a:rPr>
              <a:t>         We clearly have high AOD with high SSA but very lack of hematite content. </a:t>
            </a:r>
          </a:p>
          <a:p>
            <a:endParaRPr lang="en-US" sz="1000" kern="100" dirty="0">
              <a:ea typeface="Malgun Gothic" panose="020B0503020000020004" pitchFamily="34" charset="-127"/>
            </a:endParaRPr>
          </a:p>
          <a:p>
            <a:r>
              <a:rPr lang="en-US" sz="1000" b="1" kern="100" dirty="0">
                <a:ea typeface="Malgun Gothic" panose="020B0503020000020004" pitchFamily="34" charset="-127"/>
              </a:rPr>
              <a:t>         </a:t>
            </a:r>
            <a:r>
              <a:rPr lang="en-US" sz="1000" b="1" u="sng" kern="100" dirty="0">
                <a:ea typeface="Malgun Gothic" panose="020B0503020000020004" pitchFamily="34" charset="-127"/>
              </a:rPr>
              <a:t>At the bottom, </a:t>
            </a:r>
            <a:r>
              <a:rPr lang="en-US" sz="1000" kern="100" dirty="0">
                <a:ea typeface="Malgun Gothic" panose="020B0503020000020004" pitchFamily="34" charset="-127"/>
              </a:rPr>
              <a:t>we have more yellowish dust storm and, there are more hematite coming out. </a:t>
            </a:r>
          </a:p>
          <a:p>
            <a:endParaRPr lang="en-US" sz="1000" kern="100" dirty="0">
              <a:ea typeface="Malgun Gothic" panose="020B0503020000020004" pitchFamily="34" charset="-127"/>
            </a:endParaRPr>
          </a:p>
          <a:p>
            <a:r>
              <a:rPr lang="en-US" sz="1000" kern="100" dirty="0">
                <a:ea typeface="Malgun Gothic" panose="020B0503020000020004" pitchFamily="34" charset="-127"/>
              </a:rPr>
              <a:t>And the last two row is the severe dust storm cases. </a:t>
            </a:r>
          </a:p>
          <a:p>
            <a:pPr marL="342849" indent="-342849">
              <a:buAutoNum type="arabicParenR" startAt="2"/>
            </a:pPr>
            <a:r>
              <a:rPr lang="en-US" sz="1000" kern="100" dirty="0">
                <a:ea typeface="Malgun Gothic" panose="020B0503020000020004" pitchFamily="34" charset="-127"/>
              </a:rPr>
              <a:t>It is generally known that </a:t>
            </a:r>
            <a:r>
              <a:rPr lang="en-US" sz="1000" b="1" u="sng" kern="100" dirty="0">
                <a:ea typeface="Malgun Gothic" panose="020B0503020000020004" pitchFamily="34" charset="-127"/>
              </a:rPr>
              <a:t>prevalence of Goethite </a:t>
            </a:r>
            <a:r>
              <a:rPr lang="en-US" sz="1000" kern="100" dirty="0">
                <a:ea typeface="Malgun Gothic" panose="020B0503020000020004" pitchFamily="34" charset="-127"/>
              </a:rPr>
              <a:t>over Sahara and Sahel, </a:t>
            </a:r>
          </a:p>
          <a:p>
            <a:r>
              <a:rPr lang="en-US" sz="1000" kern="100" dirty="0">
                <a:ea typeface="Malgun Gothic" panose="020B0503020000020004" pitchFamily="34" charset="-127"/>
              </a:rPr>
              <a:t>         But sometimes had hematite dominant cases.   </a:t>
            </a:r>
            <a:endParaRPr lang="en-US" dirty="0">
              <a:latin typeface="+mn-lt"/>
            </a:endParaRPr>
          </a:p>
        </p:txBody>
      </p:sp>
      <p:sp>
        <p:nvSpPr>
          <p:cNvPr id="4" name="Slide Number Placeholder 3"/>
          <p:cNvSpPr>
            <a:spLocks noGrp="1"/>
          </p:cNvSpPr>
          <p:nvPr>
            <p:ph type="sldNum" sz="quarter" idx="5"/>
          </p:nvPr>
        </p:nvSpPr>
        <p:spPr/>
        <p:txBody>
          <a:bodyPr/>
          <a:lstStyle/>
          <a:p>
            <a:fld id="{F07FD16B-69EF-40CB-8E95-E289A2058856}" type="slidenum">
              <a:rPr lang="en-US" smtClean="0"/>
              <a:t>8</a:t>
            </a:fld>
            <a:endParaRPr lang="en-US"/>
          </a:p>
        </p:txBody>
      </p:sp>
    </p:spTree>
    <p:extLst>
      <p:ext uri="{BB962C8B-B14F-4D97-AF65-F5344CB8AC3E}">
        <p14:creationId xmlns:p14="http://schemas.microsoft.com/office/powerpoint/2010/main" val="2493808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another dust episodes, </a:t>
            </a:r>
          </a:p>
          <a:p>
            <a:r>
              <a:rPr lang="en-US" sz="1000" dirty="0"/>
              <a:t>1)  </a:t>
            </a:r>
            <a:r>
              <a:rPr lang="en-US" sz="1000" b="1" dirty="0"/>
              <a:t>The first two row is   ---- </a:t>
            </a:r>
            <a:r>
              <a:rPr lang="en-US" sz="1000" b="1" kern="100" dirty="0">
                <a:ea typeface="Malgun Gothic" panose="020B0503020000020004" pitchFamily="34" charset="-127"/>
              </a:rPr>
              <a:t>Shamal case in late summer</a:t>
            </a:r>
            <a:endParaRPr lang="en-US" sz="1000" strike="sngStrike" kern="100" dirty="0">
              <a:ea typeface="Malgun Gothic" panose="020B0503020000020004" pitchFamily="34" charset="-127"/>
            </a:endParaRPr>
          </a:p>
          <a:p>
            <a:r>
              <a:rPr lang="en-US" sz="1000" kern="100" dirty="0">
                <a:ea typeface="Malgun Gothic" panose="020B0503020000020004" pitchFamily="34" charset="-127"/>
              </a:rPr>
              <a:t>   </a:t>
            </a:r>
            <a:r>
              <a:rPr lang="en-US" sz="1000" b="1" kern="100" dirty="0">
                <a:ea typeface="Malgun Gothic" panose="020B0503020000020004" pitchFamily="34" charset="-127"/>
              </a:rPr>
              <a:t> This dust was triggered by low-pressure system // at the border of Syria-Iraq (</a:t>
            </a:r>
            <a:r>
              <a:rPr lang="en-US" sz="1000" kern="100" dirty="0" err="1">
                <a:ea typeface="Malgun Gothic" panose="020B0503020000020004" pitchFamily="34" charset="-127"/>
              </a:rPr>
              <a:t>ir</a:t>
            </a:r>
            <a:r>
              <a:rPr lang="en-US" sz="1000" b="1" kern="100" dirty="0" err="1">
                <a:ea typeface="Malgun Gothic" panose="020B0503020000020004" pitchFamily="34" charset="-127"/>
              </a:rPr>
              <a:t>ae</a:t>
            </a:r>
            <a:r>
              <a:rPr lang="en-US" sz="1000" kern="100" dirty="0" err="1">
                <a:ea typeface="Malgun Gothic" panose="020B0503020000020004" pitchFamily="34" charset="-127"/>
              </a:rPr>
              <a:t>k</a:t>
            </a:r>
            <a:r>
              <a:rPr lang="en-US" sz="1000" b="1" kern="100" dirty="0">
                <a:ea typeface="Malgun Gothic" panose="020B0503020000020004" pitchFamily="34" charset="-127"/>
              </a:rPr>
              <a:t>)  // and moved across Persian Gulf.</a:t>
            </a:r>
            <a:endParaRPr lang="en-US" sz="1000" b="1" dirty="0"/>
          </a:p>
          <a:p>
            <a:endParaRPr lang="en-US" sz="1000" dirty="0"/>
          </a:p>
          <a:p>
            <a:r>
              <a:rPr lang="en-US" sz="1000" dirty="0"/>
              <a:t>    On the first day, it seemed the core of the dust mostly composed of hematite, but the next day, now goethite increased, </a:t>
            </a:r>
            <a:r>
              <a:rPr lang="en-US" sz="1000" b="1" dirty="0"/>
              <a:t>though the SSA is almost not changed. </a:t>
            </a:r>
          </a:p>
          <a:p>
            <a:endParaRPr lang="en-US" sz="1000" dirty="0"/>
          </a:p>
          <a:p>
            <a:r>
              <a:rPr lang="en-US" sz="1000" dirty="0"/>
              <a:t>2) India </a:t>
            </a:r>
            <a:r>
              <a:rPr lang="en-US" sz="1000" b="1" dirty="0"/>
              <a:t>SUFFER SEVERE DUST STORM </a:t>
            </a:r>
            <a:r>
              <a:rPr lang="en-US" sz="1000" dirty="0"/>
              <a:t>over </a:t>
            </a:r>
            <a:r>
              <a:rPr lang="en-US" sz="1000" dirty="0" err="1"/>
              <a:t>premonsoon</a:t>
            </a:r>
            <a:r>
              <a:rPr lang="en-US" sz="1000" dirty="0"/>
              <a:t> (3-5) season </a:t>
            </a:r>
            <a:r>
              <a:rPr lang="en-US" sz="1000" b="1" dirty="0"/>
              <a:t>primarily originated from </a:t>
            </a:r>
            <a:r>
              <a:rPr lang="en-US" sz="1000" dirty="0"/>
              <a:t>the Arabian Peninsula and Thar desert. </a:t>
            </a:r>
          </a:p>
          <a:p>
            <a:endParaRPr lang="en-US" sz="1000" dirty="0"/>
          </a:p>
          <a:p>
            <a:r>
              <a:rPr lang="en-US" sz="1000" dirty="0"/>
              <a:t>    Our analysis is showing this is mostly composed of hematite. </a:t>
            </a:r>
          </a:p>
          <a:p>
            <a:endParaRPr lang="en-US" sz="1000" dirty="0"/>
          </a:p>
          <a:p>
            <a:r>
              <a:rPr lang="en-US" sz="1000" dirty="0"/>
              <a:t>3) Australia is known to have </a:t>
            </a:r>
            <a:r>
              <a:rPr lang="en-US" sz="1000" b="1" dirty="0"/>
              <a:t>reddish soil </a:t>
            </a:r>
            <a:r>
              <a:rPr lang="en-US" sz="1000" dirty="0"/>
              <a:t>with high absorbing aerosol. </a:t>
            </a:r>
          </a:p>
          <a:p>
            <a:endParaRPr lang="en-US" sz="1000" dirty="0"/>
          </a:p>
          <a:p>
            <a:r>
              <a:rPr lang="en-US" sz="1000" dirty="0"/>
              <a:t>    This is the dust case near Lake Eyre </a:t>
            </a:r>
            <a:r>
              <a:rPr lang="en-US" sz="1000" b="1" dirty="0"/>
              <a:t>(</a:t>
            </a:r>
            <a:r>
              <a:rPr lang="en-US" sz="1000" b="1" dirty="0" err="1"/>
              <a:t>aer</a:t>
            </a:r>
            <a:r>
              <a:rPr lang="en-US" sz="1000" b="1" dirty="0"/>
              <a:t>)</a:t>
            </a:r>
            <a:r>
              <a:rPr lang="en-US" sz="1000" dirty="0"/>
              <a:t>, which is a salt pan and most active dust source in Australia (</a:t>
            </a:r>
            <a:r>
              <a:rPr lang="en-US" sz="1000" b="1" dirty="0"/>
              <a:t>pointed by </a:t>
            </a:r>
            <a:r>
              <a:rPr lang="en-US" sz="1000" b="1" dirty="0" err="1"/>
              <a:t>Ginoux</a:t>
            </a:r>
            <a:r>
              <a:rPr lang="en-US" sz="1000" b="1" dirty="0"/>
              <a:t>).</a:t>
            </a:r>
          </a:p>
          <a:p>
            <a:endParaRPr lang="en-US" sz="1000" b="1" dirty="0"/>
          </a:p>
          <a:p>
            <a:r>
              <a:rPr lang="en-US" sz="1000" dirty="0"/>
              <a:t>    </a:t>
            </a:r>
            <a:r>
              <a:rPr lang="en-US" sz="1000" b="1" dirty="0"/>
              <a:t>On this day, we had very high absorbing SSA “</a:t>
            </a:r>
            <a:r>
              <a:rPr lang="en-US" sz="1000" b="1" i="1" dirty="0"/>
              <a:t>with over 150 mg/m2 “</a:t>
            </a:r>
            <a:r>
              <a:rPr lang="en-US" sz="1000" b="1" dirty="0"/>
              <a:t>of hematite</a:t>
            </a:r>
            <a:r>
              <a:rPr lang="en-US" sz="1000" dirty="0"/>
              <a:t>.     // 7.07</a:t>
            </a:r>
          </a:p>
          <a:p>
            <a:endParaRPr lang="en-US" sz="1000" dirty="0"/>
          </a:p>
          <a:p>
            <a:endParaRPr lang="en-US" dirty="0"/>
          </a:p>
        </p:txBody>
      </p:sp>
      <p:sp>
        <p:nvSpPr>
          <p:cNvPr id="4" name="Slide Number Placeholder 3"/>
          <p:cNvSpPr>
            <a:spLocks noGrp="1"/>
          </p:cNvSpPr>
          <p:nvPr>
            <p:ph type="sldNum" sz="quarter" idx="5"/>
          </p:nvPr>
        </p:nvSpPr>
        <p:spPr/>
        <p:txBody>
          <a:bodyPr/>
          <a:lstStyle/>
          <a:p>
            <a:fld id="{F07FD16B-69EF-40CB-8E95-E289A2058856}" type="slidenum">
              <a:rPr lang="en-US" smtClean="0"/>
              <a:t>9</a:t>
            </a:fld>
            <a:endParaRPr lang="en-US"/>
          </a:p>
        </p:txBody>
      </p:sp>
    </p:spTree>
    <p:extLst>
      <p:ext uri="{BB962C8B-B14F-4D97-AF65-F5344CB8AC3E}">
        <p14:creationId xmlns:p14="http://schemas.microsoft.com/office/powerpoint/2010/main" val="152260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A538-6D08-4596-B317-79CDF4A60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5AA08-0B35-4215-8D3A-9EFD6AA21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3F97C-B661-4641-A91F-25A618F6684D}"/>
              </a:ext>
            </a:extLst>
          </p:cNvPr>
          <p:cNvSpPr>
            <a:spLocks noGrp="1"/>
          </p:cNvSpPr>
          <p:nvPr>
            <p:ph type="dt" sz="half" idx="10"/>
          </p:nvPr>
        </p:nvSpPr>
        <p:spPr/>
        <p:txBody>
          <a:bodyPr/>
          <a:lstStyle/>
          <a:p>
            <a:fld id="{BC7C096E-E1E5-42C8-8DF2-0860C31F954F}" type="datetime1">
              <a:rPr lang="en-US" smtClean="0"/>
              <a:t>9/27/2022</a:t>
            </a:fld>
            <a:endParaRPr lang="en-US"/>
          </a:p>
        </p:txBody>
      </p:sp>
      <p:sp>
        <p:nvSpPr>
          <p:cNvPr id="5" name="Footer Placeholder 4">
            <a:extLst>
              <a:ext uri="{FF2B5EF4-FFF2-40B4-BE49-F238E27FC236}">
                <a16:creationId xmlns:a16="http://schemas.microsoft.com/office/drawing/2014/main" id="{2B6009A0-E73B-4252-A752-C5CCD53A9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98583-E0D4-4331-9AFB-332E3B57C32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4931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9185-10F6-4CE5-A04C-DCEFB3A85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C997B4-171B-4C16-837D-CFD1EBC85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24B55-01E1-40DC-AAA6-4B235AC976C3}"/>
              </a:ext>
            </a:extLst>
          </p:cNvPr>
          <p:cNvSpPr>
            <a:spLocks noGrp="1"/>
          </p:cNvSpPr>
          <p:nvPr>
            <p:ph type="dt" sz="half" idx="10"/>
          </p:nvPr>
        </p:nvSpPr>
        <p:spPr/>
        <p:txBody>
          <a:bodyPr/>
          <a:lstStyle/>
          <a:p>
            <a:fld id="{4C7012CA-B7AC-4E46-A711-4AB0ED045698}" type="datetime1">
              <a:rPr lang="en-US" smtClean="0"/>
              <a:t>9/27/2022</a:t>
            </a:fld>
            <a:endParaRPr lang="en-US"/>
          </a:p>
        </p:txBody>
      </p:sp>
      <p:sp>
        <p:nvSpPr>
          <p:cNvPr id="5" name="Footer Placeholder 4">
            <a:extLst>
              <a:ext uri="{FF2B5EF4-FFF2-40B4-BE49-F238E27FC236}">
                <a16:creationId xmlns:a16="http://schemas.microsoft.com/office/drawing/2014/main" id="{547D6A9D-5D49-4332-9397-5EC9E0A56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2F7DA-B28D-458F-A2FF-95A1FCE71FB7}"/>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52908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3A120-457D-4B7F-8B84-552B6F2B7C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07FFA4-E802-4B1D-B171-013B5B69D1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D1773-39D0-40C0-8B4F-CE3B6C3FC225}"/>
              </a:ext>
            </a:extLst>
          </p:cNvPr>
          <p:cNvSpPr>
            <a:spLocks noGrp="1"/>
          </p:cNvSpPr>
          <p:nvPr>
            <p:ph type="dt" sz="half" idx="10"/>
          </p:nvPr>
        </p:nvSpPr>
        <p:spPr/>
        <p:txBody>
          <a:bodyPr/>
          <a:lstStyle/>
          <a:p>
            <a:fld id="{EA04F0B4-14E6-4622-9EEB-54CF87C9BDDC}" type="datetime1">
              <a:rPr lang="en-US" smtClean="0"/>
              <a:t>9/27/2022</a:t>
            </a:fld>
            <a:endParaRPr lang="en-US"/>
          </a:p>
        </p:txBody>
      </p:sp>
      <p:sp>
        <p:nvSpPr>
          <p:cNvPr id="5" name="Footer Placeholder 4">
            <a:extLst>
              <a:ext uri="{FF2B5EF4-FFF2-40B4-BE49-F238E27FC236}">
                <a16:creationId xmlns:a16="http://schemas.microsoft.com/office/drawing/2014/main" id="{980B0BB1-7163-41B6-BC16-9A9C5C00D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C3633-61A2-4962-84DD-1859214E65B0}"/>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956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6DE4-4B26-4774-90A7-0638B1818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74542-0A27-4C3B-99D3-C653FA62D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B0DFE-B872-4870-8312-01E6376D43C3}"/>
              </a:ext>
            </a:extLst>
          </p:cNvPr>
          <p:cNvSpPr>
            <a:spLocks noGrp="1"/>
          </p:cNvSpPr>
          <p:nvPr>
            <p:ph type="dt" sz="half" idx="10"/>
          </p:nvPr>
        </p:nvSpPr>
        <p:spPr/>
        <p:txBody>
          <a:bodyPr/>
          <a:lstStyle/>
          <a:p>
            <a:fld id="{FE06E2B9-984F-42EC-BC41-A9D14FEB218F}" type="datetime1">
              <a:rPr lang="en-US" smtClean="0"/>
              <a:t>9/27/2022</a:t>
            </a:fld>
            <a:endParaRPr lang="en-US"/>
          </a:p>
        </p:txBody>
      </p:sp>
      <p:sp>
        <p:nvSpPr>
          <p:cNvPr id="5" name="Footer Placeholder 4">
            <a:extLst>
              <a:ext uri="{FF2B5EF4-FFF2-40B4-BE49-F238E27FC236}">
                <a16:creationId xmlns:a16="http://schemas.microsoft.com/office/drawing/2014/main" id="{D0C3659F-F315-4794-B4E6-23F6AAD64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21E2-D8C4-44C1-9092-4DA553B90199}"/>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18020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FD4B-EB48-4712-B2A1-33D327925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840F76-3D1B-4BB9-800B-04D5C8AF5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59254-23B1-4F31-B093-4B479FBB11EA}"/>
              </a:ext>
            </a:extLst>
          </p:cNvPr>
          <p:cNvSpPr>
            <a:spLocks noGrp="1"/>
          </p:cNvSpPr>
          <p:nvPr>
            <p:ph type="dt" sz="half" idx="10"/>
          </p:nvPr>
        </p:nvSpPr>
        <p:spPr/>
        <p:txBody>
          <a:bodyPr/>
          <a:lstStyle/>
          <a:p>
            <a:fld id="{3837BEC9-4B1D-4E50-9BC3-8297BEED0DF3}" type="datetime1">
              <a:rPr lang="en-US" smtClean="0"/>
              <a:t>9/27/2022</a:t>
            </a:fld>
            <a:endParaRPr lang="en-US"/>
          </a:p>
        </p:txBody>
      </p:sp>
      <p:sp>
        <p:nvSpPr>
          <p:cNvPr id="5" name="Footer Placeholder 4">
            <a:extLst>
              <a:ext uri="{FF2B5EF4-FFF2-40B4-BE49-F238E27FC236}">
                <a16:creationId xmlns:a16="http://schemas.microsoft.com/office/drawing/2014/main" id="{3358C9E7-5A10-4F92-B2DD-79C66BFF2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25BA8-5638-49CD-BB12-76F10C631F8C}"/>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202583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9442-AB07-484E-ADDC-473C98FB1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52D4E-E812-4FFE-AE07-FEC893503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3AB0B-41B6-4A7D-8BCE-990D7E10B7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7B854-FA2D-4F06-BFA2-E44FAEC37BDF}"/>
              </a:ext>
            </a:extLst>
          </p:cNvPr>
          <p:cNvSpPr>
            <a:spLocks noGrp="1"/>
          </p:cNvSpPr>
          <p:nvPr>
            <p:ph type="dt" sz="half" idx="10"/>
          </p:nvPr>
        </p:nvSpPr>
        <p:spPr/>
        <p:txBody>
          <a:bodyPr/>
          <a:lstStyle/>
          <a:p>
            <a:fld id="{707A1D42-7423-431A-A64B-C85212381592}" type="datetime1">
              <a:rPr lang="en-US" smtClean="0"/>
              <a:t>9/27/2022</a:t>
            </a:fld>
            <a:endParaRPr lang="en-US"/>
          </a:p>
        </p:txBody>
      </p:sp>
      <p:sp>
        <p:nvSpPr>
          <p:cNvPr id="6" name="Footer Placeholder 5">
            <a:extLst>
              <a:ext uri="{FF2B5EF4-FFF2-40B4-BE49-F238E27FC236}">
                <a16:creationId xmlns:a16="http://schemas.microsoft.com/office/drawing/2014/main" id="{189A591E-494E-44E1-BAF1-E4116A801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EAAFC-AF46-4BCE-A20D-57D95D487596}"/>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6241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B483D-B103-4754-BCAB-49CCA55F0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5762B6-ED88-4820-BF05-FD029AC48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51C4DD-30D0-4366-B20D-36C33485AD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1E272-716D-4093-939E-7E22D737C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39FCDD-4CF1-4E0D-905E-ECAEC57D5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209C0-3CC8-4E5D-B74B-88B0D1869677}"/>
              </a:ext>
            </a:extLst>
          </p:cNvPr>
          <p:cNvSpPr>
            <a:spLocks noGrp="1"/>
          </p:cNvSpPr>
          <p:nvPr>
            <p:ph type="dt" sz="half" idx="10"/>
          </p:nvPr>
        </p:nvSpPr>
        <p:spPr/>
        <p:txBody>
          <a:bodyPr/>
          <a:lstStyle/>
          <a:p>
            <a:fld id="{5C656D0A-0495-426B-BF3C-2713101328A6}" type="datetime1">
              <a:rPr lang="en-US" smtClean="0"/>
              <a:t>9/27/2022</a:t>
            </a:fld>
            <a:endParaRPr lang="en-US"/>
          </a:p>
        </p:txBody>
      </p:sp>
      <p:sp>
        <p:nvSpPr>
          <p:cNvPr id="8" name="Footer Placeholder 7">
            <a:extLst>
              <a:ext uri="{FF2B5EF4-FFF2-40B4-BE49-F238E27FC236}">
                <a16:creationId xmlns:a16="http://schemas.microsoft.com/office/drawing/2014/main" id="{4D8EEBAE-F626-417D-ACB7-BF26449DCA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3FCC6C-D53C-4148-9753-861088F2E10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13395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BB60-4889-49A4-86ED-8BD6459A9D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A3E960-F51F-4E01-8B3D-C8739D8E5CE7}"/>
              </a:ext>
            </a:extLst>
          </p:cNvPr>
          <p:cNvSpPr>
            <a:spLocks noGrp="1"/>
          </p:cNvSpPr>
          <p:nvPr>
            <p:ph type="dt" sz="half" idx="10"/>
          </p:nvPr>
        </p:nvSpPr>
        <p:spPr/>
        <p:txBody>
          <a:bodyPr/>
          <a:lstStyle/>
          <a:p>
            <a:fld id="{7A565B61-6E57-44F4-8784-819A8EBB78AB}" type="datetime1">
              <a:rPr lang="en-US" smtClean="0"/>
              <a:t>9/27/2022</a:t>
            </a:fld>
            <a:endParaRPr lang="en-US"/>
          </a:p>
        </p:txBody>
      </p:sp>
      <p:sp>
        <p:nvSpPr>
          <p:cNvPr id="4" name="Footer Placeholder 3">
            <a:extLst>
              <a:ext uri="{FF2B5EF4-FFF2-40B4-BE49-F238E27FC236}">
                <a16:creationId xmlns:a16="http://schemas.microsoft.com/office/drawing/2014/main" id="{ACB7C53E-5D9D-4134-8AC0-BE783CCD46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9D23C2-702D-4800-847F-EBA72A617676}"/>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415416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79707-BBB8-499A-B792-EF6C3CA82033}"/>
              </a:ext>
            </a:extLst>
          </p:cNvPr>
          <p:cNvSpPr>
            <a:spLocks noGrp="1"/>
          </p:cNvSpPr>
          <p:nvPr>
            <p:ph type="dt" sz="half" idx="10"/>
          </p:nvPr>
        </p:nvSpPr>
        <p:spPr/>
        <p:txBody>
          <a:bodyPr/>
          <a:lstStyle/>
          <a:p>
            <a:fld id="{54B3FF47-BC34-46B3-A5CA-8BBE55E057CF}" type="datetime1">
              <a:rPr lang="en-US" smtClean="0"/>
              <a:t>9/27/2022</a:t>
            </a:fld>
            <a:endParaRPr lang="en-US"/>
          </a:p>
        </p:txBody>
      </p:sp>
      <p:sp>
        <p:nvSpPr>
          <p:cNvPr id="3" name="Footer Placeholder 2">
            <a:extLst>
              <a:ext uri="{FF2B5EF4-FFF2-40B4-BE49-F238E27FC236}">
                <a16:creationId xmlns:a16="http://schemas.microsoft.com/office/drawing/2014/main" id="{FEBB18A3-FFCA-4B5A-93E5-D7C3BB73B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836855-EE13-4168-BEEC-11738479EA37}"/>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379655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98F3-1B51-4DEC-AC87-24B70AF82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9A247C-5F20-4F83-95FC-728614D4B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88F428-9CD2-48BE-BBC4-CCD9B8F6C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80EF-5512-4296-80B1-870B9A86645A}"/>
              </a:ext>
            </a:extLst>
          </p:cNvPr>
          <p:cNvSpPr>
            <a:spLocks noGrp="1"/>
          </p:cNvSpPr>
          <p:nvPr>
            <p:ph type="dt" sz="half" idx="10"/>
          </p:nvPr>
        </p:nvSpPr>
        <p:spPr/>
        <p:txBody>
          <a:bodyPr/>
          <a:lstStyle/>
          <a:p>
            <a:fld id="{AE66309B-4A82-4654-961E-8EA02295F72C}" type="datetime1">
              <a:rPr lang="en-US" smtClean="0"/>
              <a:t>9/27/2022</a:t>
            </a:fld>
            <a:endParaRPr lang="en-US"/>
          </a:p>
        </p:txBody>
      </p:sp>
      <p:sp>
        <p:nvSpPr>
          <p:cNvPr id="6" name="Footer Placeholder 5">
            <a:extLst>
              <a:ext uri="{FF2B5EF4-FFF2-40B4-BE49-F238E27FC236}">
                <a16:creationId xmlns:a16="http://schemas.microsoft.com/office/drawing/2014/main" id="{C90B7B99-8C78-4769-92C8-5BF00C034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E9B92-CCDC-4F51-9DFD-A407A92CABF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157917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1C8E-A57E-4182-A217-4600D4299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EAFC2-F1A1-4DCB-924A-405BA3EDB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CF0B35-BDC9-4E67-8D95-640BC27C9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789E2-9591-4C5D-8A34-EEEFF97E8E5F}"/>
              </a:ext>
            </a:extLst>
          </p:cNvPr>
          <p:cNvSpPr>
            <a:spLocks noGrp="1"/>
          </p:cNvSpPr>
          <p:nvPr>
            <p:ph type="dt" sz="half" idx="10"/>
          </p:nvPr>
        </p:nvSpPr>
        <p:spPr/>
        <p:txBody>
          <a:bodyPr/>
          <a:lstStyle/>
          <a:p>
            <a:fld id="{FCB13671-61A5-461A-B397-9EB45DA5376D}" type="datetime1">
              <a:rPr lang="en-US" smtClean="0"/>
              <a:t>9/27/2022</a:t>
            </a:fld>
            <a:endParaRPr lang="en-US"/>
          </a:p>
        </p:txBody>
      </p:sp>
      <p:sp>
        <p:nvSpPr>
          <p:cNvPr id="6" name="Footer Placeholder 5">
            <a:extLst>
              <a:ext uri="{FF2B5EF4-FFF2-40B4-BE49-F238E27FC236}">
                <a16:creationId xmlns:a16="http://schemas.microsoft.com/office/drawing/2014/main" id="{6399DEBD-AC25-4A82-883A-38F9B9E68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D3C49-C54E-4322-9B7D-0575E3908EE8}"/>
              </a:ext>
            </a:extLst>
          </p:cNvPr>
          <p:cNvSpPr>
            <a:spLocks noGrp="1"/>
          </p:cNvSpPr>
          <p:nvPr>
            <p:ph type="sldNum" sz="quarter" idx="12"/>
          </p:nvPr>
        </p:nvSpPr>
        <p:spPr/>
        <p:txBody>
          <a:bodyPr/>
          <a:lstStyle/>
          <a:p>
            <a:fld id="{C18795A5-5DC6-4E89-855C-E7B9590EB560}" type="slidenum">
              <a:rPr lang="en-US" smtClean="0"/>
              <a:t>‹#›</a:t>
            </a:fld>
            <a:endParaRPr lang="en-US"/>
          </a:p>
        </p:txBody>
      </p:sp>
    </p:spTree>
    <p:extLst>
      <p:ext uri="{BB962C8B-B14F-4D97-AF65-F5344CB8AC3E}">
        <p14:creationId xmlns:p14="http://schemas.microsoft.com/office/powerpoint/2010/main" val="94563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B1E5F-99BE-4311-BD4A-3EF747EE8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1CEE70-FC06-4391-B9D4-3EF651F52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48136-4402-45A9-AA5A-B08967DBC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0D4C4-2A19-490A-907A-BF57F91AB292}" type="datetime1">
              <a:rPr lang="en-US" smtClean="0"/>
              <a:t>9/27/2022</a:t>
            </a:fld>
            <a:endParaRPr lang="en-US"/>
          </a:p>
        </p:txBody>
      </p:sp>
      <p:sp>
        <p:nvSpPr>
          <p:cNvPr id="5" name="Footer Placeholder 4">
            <a:extLst>
              <a:ext uri="{FF2B5EF4-FFF2-40B4-BE49-F238E27FC236}">
                <a16:creationId xmlns:a16="http://schemas.microsoft.com/office/drawing/2014/main" id="{B54E0FD6-2FBF-449F-9A9E-ED0BDD19DB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A58A7-C662-4648-BF93-9042D289A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795A5-5DC6-4E89-855C-E7B9590EB560}" type="slidenum">
              <a:rPr lang="en-US" smtClean="0"/>
              <a:t>‹#›</a:t>
            </a:fld>
            <a:endParaRPr lang="en-US"/>
          </a:p>
        </p:txBody>
      </p:sp>
    </p:spTree>
    <p:extLst>
      <p:ext uri="{BB962C8B-B14F-4D97-AF65-F5344CB8AC3E}">
        <p14:creationId xmlns:p14="http://schemas.microsoft.com/office/powerpoint/2010/main" val="9997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7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910.png"/><Relationship Id="rId15" Type="http://schemas.openxmlformats.org/officeDocument/2006/relationships/image" Target="../media/image10.png"/><Relationship Id="rId10" Type="http://schemas.openxmlformats.org/officeDocument/2006/relationships/image" Target="../media/image1410.png"/><Relationship Id="rId4" Type="http://schemas.openxmlformats.org/officeDocument/2006/relationships/image" Target="../media/image810.png"/><Relationship Id="rId9" Type="http://schemas.openxmlformats.org/officeDocument/2006/relationships/image" Target="../media/image1310.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1C8-B411-41B9-A2F1-D7AF6E3A2888}"/>
              </a:ext>
            </a:extLst>
          </p:cNvPr>
          <p:cNvSpPr>
            <a:spLocks noGrp="1"/>
          </p:cNvSpPr>
          <p:nvPr>
            <p:ph type="ctrTitle"/>
          </p:nvPr>
        </p:nvSpPr>
        <p:spPr>
          <a:xfrm>
            <a:off x="0" y="1122363"/>
            <a:ext cx="12192000" cy="1916964"/>
          </a:xfrm>
        </p:spPr>
        <p:txBody>
          <a:bodyPr>
            <a:normAutofit/>
          </a:bodyPr>
          <a:lstStyle/>
          <a:p>
            <a:r>
              <a:rPr lang="en-US" sz="4000" dirty="0">
                <a:solidFill>
                  <a:srgbClr val="1A5DAD"/>
                </a:solidFill>
                <a:latin typeface="Arial" panose="020B0604020202020204" pitchFamily="34" charset="0"/>
                <a:cs typeface="Arial" panose="020B0604020202020204" pitchFamily="34" charset="0"/>
              </a:rPr>
              <a:t>Inferring iron-oxide species content in atmospheric mineral dust from DSCOVR EPIC observations</a:t>
            </a:r>
          </a:p>
        </p:txBody>
      </p:sp>
      <p:sp>
        <p:nvSpPr>
          <p:cNvPr id="4" name="Slide Number Placeholder 3">
            <a:extLst>
              <a:ext uri="{FF2B5EF4-FFF2-40B4-BE49-F238E27FC236}">
                <a16:creationId xmlns:a16="http://schemas.microsoft.com/office/drawing/2014/main" id="{9C140DDE-A93F-4AC5-A51A-4BC253D80EE1}"/>
              </a:ext>
            </a:extLst>
          </p:cNvPr>
          <p:cNvSpPr>
            <a:spLocks noGrp="1"/>
          </p:cNvSpPr>
          <p:nvPr>
            <p:ph type="sldNum" sz="quarter" idx="12"/>
          </p:nvPr>
        </p:nvSpPr>
        <p:spPr/>
        <p:txBody>
          <a:bodyPr/>
          <a:lstStyle/>
          <a:p>
            <a:fld id="{C18795A5-5DC6-4E89-855C-E7B9590EB560}" type="slidenum">
              <a:rPr lang="en-US" smtClean="0"/>
              <a:t>1</a:t>
            </a:fld>
            <a:endParaRPr lang="en-US"/>
          </a:p>
        </p:txBody>
      </p:sp>
      <p:sp>
        <p:nvSpPr>
          <p:cNvPr id="7" name="Subtitle 6">
            <a:extLst>
              <a:ext uri="{FF2B5EF4-FFF2-40B4-BE49-F238E27FC236}">
                <a16:creationId xmlns:a16="http://schemas.microsoft.com/office/drawing/2014/main" id="{E22894E5-9F85-4583-9FCC-80D555CBD6C9}"/>
              </a:ext>
            </a:extLst>
          </p:cNvPr>
          <p:cNvSpPr>
            <a:spLocks noGrp="1"/>
          </p:cNvSpPr>
          <p:nvPr>
            <p:ph type="subTitle" idx="1"/>
          </p:nvPr>
        </p:nvSpPr>
        <p:spPr>
          <a:xfrm>
            <a:off x="910419" y="3818673"/>
            <a:ext cx="10398457" cy="2228967"/>
          </a:xfrm>
        </p:spPr>
        <p:txBody>
          <a:bodyPr>
            <a:noAutofit/>
          </a:bodyPr>
          <a:lstStyle/>
          <a:p>
            <a:r>
              <a:rPr lang="en-US" sz="2000" dirty="0">
                <a:latin typeface="Arial" panose="020B0604020202020204" pitchFamily="34" charset="0"/>
                <a:cs typeface="Arial" panose="020B0604020202020204" pitchFamily="34" charset="0"/>
              </a:rPr>
              <a:t>Sujung Go</a:t>
            </a:r>
            <a:r>
              <a:rPr lang="en-US" sz="2000" baseline="30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 Myungje Choi</a:t>
            </a:r>
            <a:r>
              <a:rPr lang="en-US" sz="2000" baseline="30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 Alexei Lyapustin</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Gregory L. Schuster</a:t>
            </a:r>
            <a:r>
              <a:rPr lang="en-US" sz="2000" baseline="30000" dirty="0">
                <a:latin typeface="Arial" panose="020B0604020202020204" pitchFamily="34" charset="0"/>
                <a:cs typeface="Arial" panose="020B0604020202020204" pitchFamily="34" charset="0"/>
              </a:rPr>
              <a:t>3</a:t>
            </a:r>
          </a:p>
          <a:p>
            <a:r>
              <a:rPr lang="en-US" sz="1800" dirty="0">
                <a:latin typeface="Arial" panose="020B0604020202020204" pitchFamily="34" charset="0"/>
                <a:cs typeface="Arial" panose="020B0604020202020204" pitchFamily="34" charset="0"/>
              </a:rPr>
              <a:t>1) UMBC GESTAR-II, 2) NASA GSFC, 3) NASA Langley</a:t>
            </a:r>
          </a:p>
          <a:p>
            <a:endParaRPr lang="en-US" sz="1800" dirty="0">
              <a:latin typeface="Arial" panose="020B0604020202020204" pitchFamily="34" charset="0"/>
              <a:cs typeface="Arial" panose="020B0604020202020204" pitchFamily="34" charset="0"/>
            </a:endParaRPr>
          </a:p>
          <a:p>
            <a:r>
              <a:rPr lang="en-US" sz="1800" i="1" dirty="0">
                <a:latin typeface="Arial" panose="020B0604020202020204" pitchFamily="34" charset="0"/>
                <a:cs typeface="Arial" panose="020B0604020202020204" pitchFamily="34" charset="0"/>
              </a:rPr>
              <a:t>DSCOVR Science Team Meeting, Sep. 27-29, 2022</a:t>
            </a:r>
          </a:p>
        </p:txBody>
      </p:sp>
      <p:pic>
        <p:nvPicPr>
          <p:cNvPr id="3" name="Picture 2">
            <a:extLst>
              <a:ext uri="{FF2B5EF4-FFF2-40B4-BE49-F238E27FC236}">
                <a16:creationId xmlns:a16="http://schemas.microsoft.com/office/drawing/2014/main" id="{C9D91612-6F7F-2BC2-645E-F73E730A2F7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3" y="0"/>
            <a:ext cx="1104900" cy="914400"/>
          </a:xfrm>
          <a:prstGeom prst="rect">
            <a:avLst/>
          </a:prstGeom>
        </p:spPr>
      </p:pic>
      <p:pic>
        <p:nvPicPr>
          <p:cNvPr id="5" name="Picture 4">
            <a:extLst>
              <a:ext uri="{FF2B5EF4-FFF2-40B4-BE49-F238E27FC236}">
                <a16:creationId xmlns:a16="http://schemas.microsoft.com/office/drawing/2014/main" id="{58E09056-B007-ABF5-B107-62B85EE376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68" b="53084" l="32280" r="67645">
                        <a14:foregroundMark x1="44244" y1="25480" x2="33785" y2="33064"/>
                        <a14:foregroundMark x1="33785" y1="33064" x2="38149" y2="48129"/>
                        <a14:foregroundMark x1="38149" y1="48129" x2="49661" y2="51972"/>
                        <a14:foregroundMark x1="49661" y1="51972" x2="61926" y2="50354"/>
                        <a14:foregroundMark x1="61926" y1="50354" x2="68623" y2="37007"/>
                        <a14:foregroundMark x1="68623" y1="37007" x2="59895" y2="26188"/>
                        <a14:foregroundMark x1="59895" y1="26188" x2="48157" y2="23357"/>
                        <a14:foregroundMark x1="48157" y1="23357" x2="36870" y2="27907"/>
                        <a14:foregroundMark x1="36870" y1="27907" x2="34763" y2="44085"/>
                        <a14:foregroundMark x1="34763" y1="44085" x2="39127" y2="29120"/>
                        <a14:foregroundMark x1="39127" y1="29120" x2="51317" y2="25278"/>
                        <a14:foregroundMark x1="51317" y1="25278" x2="62904" y2="30536"/>
                        <a14:foregroundMark x1="62904" y1="30536" x2="64560" y2="46815"/>
                        <a14:foregroundMark x1="64560" y1="46815" x2="51317" y2="49747"/>
                        <a14:foregroundMark x1="51317" y1="49747" x2="39353" y2="45298"/>
                        <a14:foregroundMark x1="39353" y1="45298" x2="51843" y2="51163"/>
                        <a14:foregroundMark x1="51843" y1="51163" x2="63431" y2="42467"/>
                        <a14:foregroundMark x1="63431" y1="42467" x2="38676" y2="35288"/>
                        <a14:foregroundMark x1="38676" y1="35288" x2="50489" y2="32356"/>
                        <a14:foregroundMark x1="50489" y1="32356" x2="39428" y2="39029"/>
                        <a14:foregroundMark x1="39428" y1="39029" x2="45523" y2="42872"/>
                        <a14:foregroundMark x1="44846" y1="35693" x2="53574" y2="38119"/>
                        <a14:foregroundMark x1="34537" y1="31749" x2="34312" y2="40243"/>
                        <a14:foregroundMark x1="34462" y1="39535" x2="34462" y2="39535"/>
                        <a14:foregroundMark x1="62378" y1="32659" x2="60948" y2="28716"/>
                        <a14:foregroundMark x1="64861" y1="33064" x2="65312" y2="33873"/>
                        <a14:foregroundMark x1="66667" y1="35693" x2="56734" y2="26491"/>
                        <a14:foregroundMark x1="56734" y1="26491" x2="47479" y2="26593"/>
                        <a14:foregroundMark x1="42062" y1="27806" x2="38901" y2="31345"/>
                        <a14:foregroundMark x1="57562" y1="46613" x2="48683" y2="49343"/>
                        <a14:foregroundMark x1="64033" y1="33468" x2="58164" y2="47826"/>
                        <a14:foregroundMark x1="58164" y1="47826" x2="49586" y2="49242"/>
                        <a14:foregroundMark x1="65388" y1="33165" x2="58916" y2="47017"/>
                        <a14:foregroundMark x1="58916" y1="47017" x2="58691" y2="46916"/>
                        <a14:foregroundMark x1="65613" y1="35187" x2="64861" y2="37917"/>
                        <a14:foregroundMark x1="66290" y1="32861" x2="62980" y2="48231"/>
                        <a14:foregroundMark x1="62980" y1="48231" x2="67645" y2="53286"/>
                        <a14:foregroundMark x1="63807" y1="37108" x2="64485" y2="37310"/>
                        <a14:foregroundMark x1="62378" y1="32053" x2="56659" y2="27300"/>
                        <a14:foregroundMark x1="55681" y1="25885" x2="58239" y2="25885"/>
                        <a14:foregroundMark x1="57035" y1="25076" x2="44846" y2="24772"/>
                        <a14:foregroundMark x1="44846" y1="24772" x2="34236" y2="32154"/>
                        <a14:foregroundMark x1="34236" y1="32154" x2="32731" y2="42366"/>
                        <a14:foregroundMark x1="32581" y1="36299" x2="32280" y2="36704"/>
                        <a14:foregroundMark x1="59142" y1="30839" x2="48081" y2="24570"/>
                        <a14:foregroundMark x1="48081" y1="24570" x2="55154" y2="24368"/>
                        <a14:foregroundMark x1="38901" y1="27199" x2="40632" y2="26795"/>
                        <a14:foregroundMark x1="33108" y1="40849" x2="42137" y2="49848"/>
                      </a14:backgroundRemoval>
                    </a14:imgEffect>
                  </a14:imgLayer>
                </a14:imgProps>
              </a:ext>
            </a:extLst>
          </a:blip>
          <a:srcRect l="31645" t="22346" r="30312" b="44628"/>
          <a:stretch/>
        </p:blipFill>
        <p:spPr>
          <a:xfrm>
            <a:off x="10729106" y="13293"/>
            <a:ext cx="1436247" cy="927692"/>
          </a:xfrm>
          <a:prstGeom prst="rect">
            <a:avLst/>
          </a:prstGeom>
        </p:spPr>
      </p:pic>
    </p:spTree>
    <p:extLst>
      <p:ext uri="{BB962C8B-B14F-4D97-AF65-F5344CB8AC3E}">
        <p14:creationId xmlns:p14="http://schemas.microsoft.com/office/powerpoint/2010/main" val="705135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Chart, bar chart&#10;&#10;Description automatically generated">
            <a:extLst>
              <a:ext uri="{FF2B5EF4-FFF2-40B4-BE49-F238E27FC236}">
                <a16:creationId xmlns:a16="http://schemas.microsoft.com/office/drawing/2014/main" id="{E78E0ACF-E838-4678-B386-37DEA5FB1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27" y="375264"/>
            <a:ext cx="5673343" cy="3191256"/>
          </a:xfrm>
          <a:prstGeom prst="rect">
            <a:avLst/>
          </a:prstGeom>
        </p:spPr>
      </p:pic>
      <p:pic>
        <p:nvPicPr>
          <p:cNvPr id="30" name="Picture 29" descr="Chart, bar chart&#10;&#10;Description automatically generated">
            <a:extLst>
              <a:ext uri="{FF2B5EF4-FFF2-40B4-BE49-F238E27FC236}">
                <a16:creationId xmlns:a16="http://schemas.microsoft.com/office/drawing/2014/main" id="{DE6280F2-463E-4DCE-B996-3AE5C56C5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94" y="372096"/>
            <a:ext cx="5673342" cy="3191254"/>
          </a:xfrm>
          <a:prstGeom prst="rect">
            <a:avLst/>
          </a:prstGeom>
        </p:spPr>
      </p:pic>
      <p:pic>
        <p:nvPicPr>
          <p:cNvPr id="4" name="Picture 3" descr="Chart, bar chart&#10;&#10;Description automatically generated">
            <a:extLst>
              <a:ext uri="{FF2B5EF4-FFF2-40B4-BE49-F238E27FC236}">
                <a16:creationId xmlns:a16="http://schemas.microsoft.com/office/drawing/2014/main" id="{A8A446B6-3E57-48F1-BA30-BB8FA75E5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08" y="366337"/>
            <a:ext cx="5743542" cy="3230742"/>
          </a:xfrm>
          <a:prstGeom prst="rect">
            <a:avLst/>
          </a:prstGeom>
        </p:spPr>
      </p:pic>
      <p:pic>
        <p:nvPicPr>
          <p:cNvPr id="35" name="Picture 34" descr="Chart, bar chart&#10;&#10;Description automatically generated">
            <a:extLst>
              <a:ext uri="{FF2B5EF4-FFF2-40B4-BE49-F238E27FC236}">
                <a16:creationId xmlns:a16="http://schemas.microsoft.com/office/drawing/2014/main" id="{9BEE8FE2-C133-4419-8CD7-B8E3324C0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04" y="3397702"/>
            <a:ext cx="5485896" cy="3191257"/>
          </a:xfrm>
          <a:prstGeom prst="rect">
            <a:avLst/>
          </a:prstGeom>
        </p:spPr>
      </p:pic>
      <p:sp>
        <p:nvSpPr>
          <p:cNvPr id="14" name="TextBox 13">
            <a:extLst>
              <a:ext uri="{FF2B5EF4-FFF2-40B4-BE49-F238E27FC236}">
                <a16:creationId xmlns:a16="http://schemas.microsoft.com/office/drawing/2014/main" id="{26C40C07-AEDD-49E3-B30E-526C96755DB5}"/>
              </a:ext>
            </a:extLst>
          </p:cNvPr>
          <p:cNvSpPr txBox="1"/>
          <p:nvPr/>
        </p:nvSpPr>
        <p:spPr>
          <a:xfrm>
            <a:off x="625173" y="132820"/>
            <a:ext cx="1468487"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Sahara,</a:t>
            </a:r>
            <a:r>
              <a:rPr lang="ko-KR" altLang="en-US" sz="1200" b="1" dirty="0">
                <a:solidFill>
                  <a:srgbClr val="00B050"/>
                </a:solidFill>
                <a:latin typeface="Arial" panose="020B0604020202020204" pitchFamily="34" charset="0"/>
                <a:cs typeface="Arial" panose="020B0604020202020204" pitchFamily="34" charset="0"/>
              </a:rPr>
              <a:t> </a:t>
            </a:r>
            <a:r>
              <a:rPr lang="en-US" altLang="ko-KR" sz="1200" b="1" dirty="0">
                <a:solidFill>
                  <a:srgbClr val="00B050"/>
                </a:solidFill>
                <a:latin typeface="Arial" panose="020B0604020202020204" pitchFamily="34" charset="0"/>
                <a:cs typeface="Arial" panose="020B0604020202020204" pitchFamily="34" charset="0"/>
              </a:rPr>
              <a:t>Sahel</a:t>
            </a:r>
            <a:endParaRPr lang="en-US" sz="1200" b="1" dirty="0">
              <a:solidFill>
                <a:srgbClr val="00B05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3CAC8EC-98DE-4713-9C6F-534D4CAA4F4F}"/>
              </a:ext>
            </a:extLst>
          </p:cNvPr>
          <p:cNvSpPr/>
          <p:nvPr/>
        </p:nvSpPr>
        <p:spPr>
          <a:xfrm>
            <a:off x="837755" y="401287"/>
            <a:ext cx="1131064" cy="56424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7" name="TextBox 16">
            <a:extLst>
              <a:ext uri="{FF2B5EF4-FFF2-40B4-BE49-F238E27FC236}">
                <a16:creationId xmlns:a16="http://schemas.microsoft.com/office/drawing/2014/main" id="{F6D7812B-C8D0-4A84-86EC-887F3998B6FE}"/>
              </a:ext>
            </a:extLst>
          </p:cNvPr>
          <p:cNvSpPr txBox="1"/>
          <p:nvPr/>
        </p:nvSpPr>
        <p:spPr>
          <a:xfrm>
            <a:off x="1811099" y="132820"/>
            <a:ext cx="1468487" cy="276999"/>
          </a:xfrm>
          <a:prstGeom prst="rect">
            <a:avLst/>
          </a:prstGeom>
          <a:noFill/>
        </p:spPr>
        <p:txBody>
          <a:bodyPr wrap="square" rtlCol="0">
            <a:spAutoFit/>
          </a:bodyPr>
          <a:lstStyle/>
          <a:p>
            <a:pPr algn="ctr"/>
            <a:r>
              <a:rPr lang="en-US" sz="1200" b="1" dirty="0">
                <a:solidFill>
                  <a:srgbClr val="0000FF"/>
                </a:solidFill>
                <a:latin typeface="Arial" panose="020B0604020202020204" pitchFamily="34" charset="0"/>
                <a:cs typeface="Arial" panose="020B0604020202020204" pitchFamily="34" charset="0"/>
              </a:rPr>
              <a:t>Middle East</a:t>
            </a:r>
          </a:p>
        </p:txBody>
      </p:sp>
      <p:sp>
        <p:nvSpPr>
          <p:cNvPr id="18" name="Rectangle 17">
            <a:extLst>
              <a:ext uri="{FF2B5EF4-FFF2-40B4-BE49-F238E27FC236}">
                <a16:creationId xmlns:a16="http://schemas.microsoft.com/office/drawing/2014/main" id="{F04D2346-2D56-49BB-A412-599F684E5BE6}"/>
              </a:ext>
            </a:extLst>
          </p:cNvPr>
          <p:cNvSpPr/>
          <p:nvPr/>
        </p:nvSpPr>
        <p:spPr>
          <a:xfrm>
            <a:off x="1959277" y="399535"/>
            <a:ext cx="1102506" cy="564246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9" name="TextBox 18">
            <a:extLst>
              <a:ext uri="{FF2B5EF4-FFF2-40B4-BE49-F238E27FC236}">
                <a16:creationId xmlns:a16="http://schemas.microsoft.com/office/drawing/2014/main" id="{F0EA6B94-4DA3-4642-A2D6-B6DCA56BF668}"/>
              </a:ext>
            </a:extLst>
          </p:cNvPr>
          <p:cNvSpPr txBox="1"/>
          <p:nvPr/>
        </p:nvSpPr>
        <p:spPr>
          <a:xfrm>
            <a:off x="2933622" y="132820"/>
            <a:ext cx="658406"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India</a:t>
            </a:r>
          </a:p>
        </p:txBody>
      </p:sp>
      <p:sp>
        <p:nvSpPr>
          <p:cNvPr id="20" name="Rectangle 19">
            <a:extLst>
              <a:ext uri="{FF2B5EF4-FFF2-40B4-BE49-F238E27FC236}">
                <a16:creationId xmlns:a16="http://schemas.microsoft.com/office/drawing/2014/main" id="{034E2F02-D9C4-4644-BCD5-AC31368D97E2}"/>
              </a:ext>
            </a:extLst>
          </p:cNvPr>
          <p:cNvSpPr/>
          <p:nvPr/>
        </p:nvSpPr>
        <p:spPr>
          <a:xfrm>
            <a:off x="3070386" y="399535"/>
            <a:ext cx="534487" cy="56424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1" name="TextBox 20">
            <a:extLst>
              <a:ext uri="{FF2B5EF4-FFF2-40B4-BE49-F238E27FC236}">
                <a16:creationId xmlns:a16="http://schemas.microsoft.com/office/drawing/2014/main" id="{17FD7BB5-CE6D-41F7-98CC-7CBD0872FCE2}"/>
              </a:ext>
            </a:extLst>
          </p:cNvPr>
          <p:cNvSpPr txBox="1"/>
          <p:nvPr/>
        </p:nvSpPr>
        <p:spPr>
          <a:xfrm>
            <a:off x="3379198" y="132820"/>
            <a:ext cx="936859" cy="276999"/>
          </a:xfrm>
          <a:prstGeom prst="rect">
            <a:avLst/>
          </a:prstGeom>
          <a:noFill/>
        </p:spPr>
        <p:txBody>
          <a:bodyPr wrap="square" rtlCol="0">
            <a:spAutoFit/>
          </a:bodyPr>
          <a:lstStyle/>
          <a:p>
            <a:pPr algn="ctr"/>
            <a:r>
              <a:rPr lang="en-US" sz="1200" b="1" dirty="0">
                <a:solidFill>
                  <a:srgbClr val="0000FF"/>
                </a:solidFill>
                <a:latin typeface="Arial" panose="020B0604020202020204" pitchFamily="34" charset="0"/>
                <a:cs typeface="Arial" panose="020B0604020202020204" pitchFamily="34" charset="0"/>
              </a:rPr>
              <a:t>East Asia</a:t>
            </a:r>
          </a:p>
        </p:txBody>
      </p:sp>
      <p:sp>
        <p:nvSpPr>
          <p:cNvPr id="22" name="Rectangle 21">
            <a:extLst>
              <a:ext uri="{FF2B5EF4-FFF2-40B4-BE49-F238E27FC236}">
                <a16:creationId xmlns:a16="http://schemas.microsoft.com/office/drawing/2014/main" id="{928FF26B-9FDA-4E15-96CD-01541801DB82}"/>
              </a:ext>
            </a:extLst>
          </p:cNvPr>
          <p:cNvSpPr/>
          <p:nvPr/>
        </p:nvSpPr>
        <p:spPr>
          <a:xfrm>
            <a:off x="3596270" y="399535"/>
            <a:ext cx="525126" cy="564246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3" name="TextBox 22">
            <a:extLst>
              <a:ext uri="{FF2B5EF4-FFF2-40B4-BE49-F238E27FC236}">
                <a16:creationId xmlns:a16="http://schemas.microsoft.com/office/drawing/2014/main" id="{9830568A-00DB-495E-B549-875A5C74C38A}"/>
              </a:ext>
            </a:extLst>
          </p:cNvPr>
          <p:cNvSpPr txBox="1"/>
          <p:nvPr/>
        </p:nvSpPr>
        <p:spPr>
          <a:xfrm>
            <a:off x="4064996" y="132820"/>
            <a:ext cx="900603"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Conus</a:t>
            </a:r>
          </a:p>
        </p:txBody>
      </p:sp>
      <p:sp>
        <p:nvSpPr>
          <p:cNvPr id="24" name="Rectangle 23">
            <a:extLst>
              <a:ext uri="{FF2B5EF4-FFF2-40B4-BE49-F238E27FC236}">
                <a16:creationId xmlns:a16="http://schemas.microsoft.com/office/drawing/2014/main" id="{3A02395D-13D2-490E-87FA-E6EC747CB0BA}"/>
              </a:ext>
            </a:extLst>
          </p:cNvPr>
          <p:cNvSpPr/>
          <p:nvPr/>
        </p:nvSpPr>
        <p:spPr>
          <a:xfrm>
            <a:off x="4130000" y="399535"/>
            <a:ext cx="767329" cy="56424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5" name="TextBox 24">
            <a:extLst>
              <a:ext uri="{FF2B5EF4-FFF2-40B4-BE49-F238E27FC236}">
                <a16:creationId xmlns:a16="http://schemas.microsoft.com/office/drawing/2014/main" id="{DF8F6818-E331-439F-A9EA-4ABCC20A67C2}"/>
              </a:ext>
            </a:extLst>
          </p:cNvPr>
          <p:cNvSpPr txBox="1"/>
          <p:nvPr/>
        </p:nvSpPr>
        <p:spPr>
          <a:xfrm>
            <a:off x="4718141" y="132820"/>
            <a:ext cx="936859" cy="276999"/>
          </a:xfrm>
          <a:prstGeom prst="rect">
            <a:avLst/>
          </a:prstGeom>
          <a:noFill/>
        </p:spPr>
        <p:txBody>
          <a:bodyPr wrap="square" rtlCol="0">
            <a:spAutoFit/>
          </a:bodyPr>
          <a:lstStyle/>
          <a:p>
            <a:pPr algn="ctr"/>
            <a:r>
              <a:rPr lang="en-US" sz="1200" b="1" dirty="0">
                <a:solidFill>
                  <a:srgbClr val="0000FF"/>
                </a:solidFill>
                <a:latin typeface="Arial" panose="020B0604020202020204" pitchFamily="34" charset="0"/>
                <a:cs typeface="Arial" panose="020B0604020202020204" pitchFamily="34" charset="0"/>
              </a:rPr>
              <a:t>Australia</a:t>
            </a:r>
          </a:p>
        </p:txBody>
      </p:sp>
      <p:sp>
        <p:nvSpPr>
          <p:cNvPr id="26" name="Rectangle 25">
            <a:extLst>
              <a:ext uri="{FF2B5EF4-FFF2-40B4-BE49-F238E27FC236}">
                <a16:creationId xmlns:a16="http://schemas.microsoft.com/office/drawing/2014/main" id="{1ABEA4A3-3539-4A8F-B349-0B2FF5D46269}"/>
              </a:ext>
            </a:extLst>
          </p:cNvPr>
          <p:cNvSpPr/>
          <p:nvPr/>
        </p:nvSpPr>
        <p:spPr>
          <a:xfrm>
            <a:off x="4897329" y="399535"/>
            <a:ext cx="563009" cy="564246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8" name="TextBox 27">
            <a:extLst>
              <a:ext uri="{FF2B5EF4-FFF2-40B4-BE49-F238E27FC236}">
                <a16:creationId xmlns:a16="http://schemas.microsoft.com/office/drawing/2014/main" id="{06021C84-169A-4F9F-94B1-EA6836534343}"/>
              </a:ext>
            </a:extLst>
          </p:cNvPr>
          <p:cNvSpPr txBox="1"/>
          <p:nvPr/>
        </p:nvSpPr>
        <p:spPr>
          <a:xfrm>
            <a:off x="6486771" y="1736229"/>
            <a:ext cx="5387155" cy="3293209"/>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Mean </a:t>
            </a:r>
            <a:r>
              <a:rPr lang="en-US" sz="1600" dirty="0">
                <a:latin typeface="Arial" panose="020B0604020202020204" pitchFamily="34" charset="0"/>
                <a:cs typeface="Arial" panose="020B0604020202020204" pitchFamily="34" charset="0"/>
              </a:rPr>
              <a:t>of each case studies (1 case/1 scene)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Mass Concentration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Australia, Africa &gt;&gt; Middle East &gt; India, EA &gt; Conus</a:t>
            </a:r>
          </a:p>
          <a:p>
            <a:r>
              <a:rPr lang="en-US" sz="1600" dirty="0">
                <a:latin typeface="Arial" panose="020B0604020202020204" pitchFamily="34" charset="0"/>
                <a:cs typeface="Arial" panose="020B0604020202020204" pitchFamily="34" charset="0"/>
                <a:sym typeface="Wingdings" panose="05000000000000000000" pitchFamily="2" charset="2"/>
              </a:rPr>
              <a:t>       </a:t>
            </a:r>
            <a:r>
              <a:rPr lang="en-US" sz="1600" dirty="0">
                <a:latin typeface="Arial" panose="020B0604020202020204" pitchFamily="34" charset="0"/>
                <a:cs typeface="Arial" panose="020B0604020202020204" pitchFamily="34" charset="0"/>
              </a:rPr>
              <a:t>A few cases, therefore, cannot generalize here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(Australia) </a:t>
            </a:r>
            <a:r>
              <a:rPr lang="en-US" sz="1600" dirty="0">
                <a:latin typeface="Arial" panose="020B0604020202020204" pitchFamily="34" charset="0"/>
                <a:cs typeface="Arial" panose="020B0604020202020204" pitchFamily="34" charset="0"/>
              </a:rPr>
              <a:t>low mean AOD, high volume fraction</a:t>
            </a:r>
          </a:p>
          <a:p>
            <a:r>
              <a:rPr lang="en-US" sz="1600" dirty="0">
                <a:latin typeface="Arial" panose="020B0604020202020204" pitchFamily="34" charset="0"/>
                <a:cs typeface="Arial" panose="020B0604020202020204" pitchFamily="34" charset="0"/>
                <a:sym typeface="Wingdings" panose="05000000000000000000" pitchFamily="2" charset="2"/>
              </a:rPr>
              <a:t>       high</a:t>
            </a:r>
            <a:r>
              <a:rPr lang="en-US" sz="1600" dirty="0">
                <a:latin typeface="Arial" panose="020B0604020202020204" pitchFamily="34" charset="0"/>
                <a:cs typeface="Arial" panose="020B0604020202020204" pitchFamily="34" charset="0"/>
              </a:rPr>
              <a:t> mass concentration</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(Africa) </a:t>
            </a:r>
            <a:r>
              <a:rPr lang="en-US" sz="1600" dirty="0">
                <a:latin typeface="Arial" panose="020B0604020202020204" pitchFamily="34" charset="0"/>
                <a:cs typeface="Arial" panose="020B0604020202020204" pitchFamily="34" charset="0"/>
              </a:rPr>
              <a:t>high AOD, low volume fraction (than Australia)</a:t>
            </a:r>
          </a:p>
          <a:p>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high</a:t>
            </a:r>
            <a:r>
              <a:rPr lang="en-US" sz="1600" dirty="0">
                <a:latin typeface="Arial" panose="020B0604020202020204" pitchFamily="34" charset="0"/>
                <a:cs typeface="Arial" panose="020B0604020202020204" pitchFamily="34" charset="0"/>
              </a:rPr>
              <a:t> mass concentration</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Iron oxide mass fraction (2~4 </a:t>
            </a:r>
            <a:r>
              <a:rPr lang="en-US" sz="1600" dirty="0" err="1">
                <a:latin typeface="Arial" panose="020B0604020202020204" pitchFamily="34" charset="0"/>
                <a:cs typeface="Arial" panose="020B0604020202020204" pitchFamily="34" charset="0"/>
              </a:rPr>
              <a:t>wt</a:t>
            </a:r>
            <a:r>
              <a:rPr lang="en-US" sz="1600" dirty="0">
                <a:latin typeface="Arial" panose="020B0604020202020204" pitchFamily="34" charset="0"/>
                <a:cs typeface="Arial" panose="020B0604020202020204" pitchFamily="34" charset="0"/>
              </a:rPr>
              <a:t>%) to the total dust</a:t>
            </a:r>
          </a:p>
        </p:txBody>
      </p:sp>
      <p:sp>
        <p:nvSpPr>
          <p:cNvPr id="27" name="TextBox 26">
            <a:extLst>
              <a:ext uri="{FF2B5EF4-FFF2-40B4-BE49-F238E27FC236}">
                <a16:creationId xmlns:a16="http://schemas.microsoft.com/office/drawing/2014/main" id="{FDA284EC-27E0-46FF-8A92-CD4D51B8C7F4}"/>
              </a:ext>
            </a:extLst>
          </p:cNvPr>
          <p:cNvSpPr txBox="1"/>
          <p:nvPr/>
        </p:nvSpPr>
        <p:spPr>
          <a:xfrm>
            <a:off x="7590581" y="148209"/>
            <a:ext cx="4391869" cy="492443"/>
          </a:xfrm>
          <a:prstGeom prst="rect">
            <a:avLst/>
          </a:prstGeom>
          <a:noFill/>
          <a:ln>
            <a:noFill/>
          </a:ln>
        </p:spPr>
        <p:txBody>
          <a:bodyPr wrap="square" rtlCol="0">
            <a:spAutoFit/>
          </a:bodyPr>
          <a:lstStyle/>
          <a:p>
            <a:pPr algn="r"/>
            <a:r>
              <a:rPr lang="fi-FI" altLang="ko-KR" sz="2600" b="1" dirty="0">
                <a:solidFill>
                  <a:srgbClr val="002060"/>
                </a:solidFill>
                <a:latin typeface="Arial" panose="020B0604020202020204" pitchFamily="34" charset="0"/>
                <a:cs typeface="Arial" panose="020B0604020202020204" pitchFamily="34" charset="0"/>
              </a:rPr>
              <a:t>Bar plot for each cases</a:t>
            </a:r>
          </a:p>
        </p:txBody>
      </p:sp>
      <p:sp>
        <p:nvSpPr>
          <p:cNvPr id="2" name="Slide Number Placeholder 1">
            <a:extLst>
              <a:ext uri="{FF2B5EF4-FFF2-40B4-BE49-F238E27FC236}">
                <a16:creationId xmlns:a16="http://schemas.microsoft.com/office/drawing/2014/main" id="{07D81246-AC6C-4730-9829-6DA29AAB7D66}"/>
              </a:ext>
            </a:extLst>
          </p:cNvPr>
          <p:cNvSpPr>
            <a:spLocks noGrp="1"/>
          </p:cNvSpPr>
          <p:nvPr>
            <p:ph type="sldNum" sz="quarter" idx="12"/>
          </p:nvPr>
        </p:nvSpPr>
        <p:spPr/>
        <p:txBody>
          <a:bodyPr/>
          <a:lstStyle/>
          <a:p>
            <a:fld id="{C18795A5-5DC6-4E89-855C-E7B9590EB560}" type="slidenum">
              <a:rPr lang="en-US" smtClean="0"/>
              <a:t>10</a:t>
            </a:fld>
            <a:endParaRPr lang="en-US"/>
          </a:p>
        </p:txBody>
      </p:sp>
    </p:spTree>
    <p:extLst>
      <p:ext uri="{BB962C8B-B14F-4D97-AF65-F5344CB8AC3E}">
        <p14:creationId xmlns:p14="http://schemas.microsoft.com/office/powerpoint/2010/main" val="2338933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Box 147">
            <a:extLst>
              <a:ext uri="{FF2B5EF4-FFF2-40B4-BE49-F238E27FC236}">
                <a16:creationId xmlns:a16="http://schemas.microsoft.com/office/drawing/2014/main" id="{9EB1D102-F1E6-4B7F-905A-5FEA832F1EB5}"/>
              </a:ext>
            </a:extLst>
          </p:cNvPr>
          <p:cNvSpPr txBox="1"/>
          <p:nvPr/>
        </p:nvSpPr>
        <p:spPr>
          <a:xfrm>
            <a:off x="275381" y="61555"/>
            <a:ext cx="3776502" cy="892552"/>
          </a:xfrm>
          <a:prstGeom prst="rect">
            <a:avLst/>
          </a:prstGeom>
          <a:noFill/>
          <a:ln>
            <a:noFill/>
          </a:ln>
        </p:spPr>
        <p:txBody>
          <a:bodyPr wrap="square" rtlCol="0">
            <a:spAutoFit/>
          </a:bodyPr>
          <a:lstStyle/>
          <a:p>
            <a:r>
              <a:rPr lang="fi-FI" altLang="ko-KR" sz="2600" b="1" dirty="0">
                <a:solidFill>
                  <a:srgbClr val="002060"/>
                </a:solidFill>
                <a:latin typeface="Arial" panose="020B0604020202020204" pitchFamily="34" charset="0"/>
                <a:cs typeface="Arial" panose="020B0604020202020204" pitchFamily="34" charset="0"/>
              </a:rPr>
              <a:t>Comparison with </a:t>
            </a:r>
          </a:p>
          <a:p>
            <a:r>
              <a:rPr lang="fi-FI" altLang="ko-KR" sz="2600" b="1" dirty="0">
                <a:solidFill>
                  <a:srgbClr val="002060"/>
                </a:solidFill>
                <a:latin typeface="Arial" panose="020B0604020202020204" pitchFamily="34" charset="0"/>
                <a:cs typeface="Arial" panose="020B0604020202020204" pitchFamily="34" charset="0"/>
              </a:rPr>
              <a:t>Di Biagio et al. (2019)</a:t>
            </a:r>
          </a:p>
        </p:txBody>
      </p:sp>
      <p:sp>
        <p:nvSpPr>
          <p:cNvPr id="114" name="TextBox 113">
            <a:extLst>
              <a:ext uri="{FF2B5EF4-FFF2-40B4-BE49-F238E27FC236}">
                <a16:creationId xmlns:a16="http://schemas.microsoft.com/office/drawing/2014/main" id="{624825CC-5738-45AD-AE10-EDA4C0462E93}"/>
              </a:ext>
            </a:extLst>
          </p:cNvPr>
          <p:cNvSpPr txBox="1"/>
          <p:nvPr/>
        </p:nvSpPr>
        <p:spPr>
          <a:xfrm>
            <a:off x="275381" y="1811422"/>
            <a:ext cx="4606010" cy="3108543"/>
          </a:xfrm>
          <a:prstGeom prst="rect">
            <a:avLst/>
          </a:prstGeom>
          <a:noFill/>
        </p:spPr>
        <p:txBody>
          <a:bodyPr wrap="square">
            <a:spAutoFit/>
          </a:bodyPr>
          <a:lstStyle/>
          <a:p>
            <a:pPr marR="0" lvl="0" latinLnBrk="1">
              <a:spcBef>
                <a:spcPts val="0"/>
              </a:spcBef>
              <a:spcAft>
                <a:spcPts val="0"/>
              </a:spcAft>
            </a:pPr>
            <a:r>
              <a:rPr lang="en-US" sz="1400" b="1" kern="100" dirty="0" err="1">
                <a:effectLst/>
                <a:latin typeface="Arial" panose="020B0604020202020204" pitchFamily="34" charset="0"/>
                <a:ea typeface="Malgun Gothic" panose="020B0503020000020004" pitchFamily="34" charset="-127"/>
                <a:cs typeface="Arial" panose="020B0604020202020204" pitchFamily="34" charset="0"/>
              </a:rPr>
              <a:t>Moosmüller</a:t>
            </a:r>
            <a:r>
              <a:rPr lang="en-US" sz="1400" b="1" kern="100" dirty="0">
                <a:effectLst/>
                <a:latin typeface="Arial" panose="020B0604020202020204" pitchFamily="34" charset="0"/>
                <a:ea typeface="Malgun Gothic" panose="020B0503020000020004" pitchFamily="34" charset="-127"/>
                <a:cs typeface="Arial" panose="020B0604020202020204" pitchFamily="34" charset="0"/>
              </a:rPr>
              <a:t> et al. (2012); Di </a:t>
            </a:r>
            <a:r>
              <a:rPr lang="en-US" sz="1400" b="1" kern="100" dirty="0" err="1">
                <a:effectLst/>
                <a:latin typeface="Arial" panose="020B0604020202020204" pitchFamily="34" charset="0"/>
                <a:ea typeface="Malgun Gothic" panose="020B0503020000020004" pitchFamily="34" charset="-127"/>
                <a:cs typeface="Arial" panose="020B0604020202020204" pitchFamily="34" charset="0"/>
              </a:rPr>
              <a:t>Biagio</a:t>
            </a:r>
            <a:r>
              <a:rPr lang="en-US" sz="1400" b="1" kern="100" dirty="0">
                <a:effectLst/>
                <a:latin typeface="Arial" panose="020B0604020202020204" pitchFamily="34" charset="0"/>
                <a:ea typeface="Malgun Gothic" panose="020B0503020000020004" pitchFamily="34" charset="-127"/>
                <a:cs typeface="Arial" panose="020B0604020202020204" pitchFamily="34" charset="0"/>
              </a:rPr>
              <a:t> et al. (2019)</a:t>
            </a:r>
          </a:p>
          <a:p>
            <a:pPr marL="285750" marR="0" lvl="0" indent="-285750" latinLnBrk="1">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found the relationships between k, SSA, and the iron oxide or elemental iron content in dust create an opportunity to establish predictive rules </a:t>
            </a:r>
            <a:r>
              <a:rPr lang="en-US" sz="1400" u="sng" kern="100" dirty="0">
                <a:effectLst/>
                <a:latin typeface="Arial" panose="020B0604020202020204" pitchFamily="34" charset="0"/>
                <a:ea typeface="Malgun Gothic" panose="020B0503020000020004" pitchFamily="34" charset="-127"/>
                <a:cs typeface="Arial" panose="020B0604020202020204" pitchFamily="34" charset="0"/>
              </a:rPr>
              <a:t>to estimate the  spectrally resolved SW absorption of dust based on composition</a:t>
            </a:r>
            <a:r>
              <a:rPr lang="en-US" sz="1400" kern="100" dirty="0">
                <a:effectLst/>
                <a:latin typeface="Arial" panose="020B0604020202020204" pitchFamily="34" charset="0"/>
                <a:ea typeface="Malgun Gothic" panose="020B0503020000020004" pitchFamily="34" charset="-127"/>
                <a:cs typeface="Arial" panose="020B0604020202020204" pitchFamily="34" charset="0"/>
              </a:rPr>
              <a:t>. </a:t>
            </a:r>
          </a:p>
          <a:p>
            <a:pPr marL="285750" marR="0" lvl="0" indent="-285750" latinLnBrk="1">
              <a:spcBef>
                <a:spcPts val="0"/>
              </a:spcBef>
              <a:spcAft>
                <a:spcPts val="0"/>
              </a:spcAft>
              <a:buFont typeface="Arial" panose="020B0604020202020204" pitchFamily="34" charset="0"/>
              <a:buChar char="•"/>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marR="0" lvl="0" indent="-285750" latinLnBrk="1">
              <a:spcBef>
                <a:spcPts val="0"/>
              </a:spcBef>
              <a:spcAft>
                <a:spcPts val="0"/>
              </a:spcAft>
              <a:buFont typeface="Arial" panose="020B0604020202020204" pitchFamily="34" charset="0"/>
              <a:buChar char="•"/>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R="0" lvl="0" latinLnBrk="1">
              <a:spcBef>
                <a:spcPts val="0"/>
              </a:spcBef>
              <a:spcAft>
                <a:spcPts val="0"/>
              </a:spcAft>
            </a:pPr>
            <a:r>
              <a:rPr lang="en-US" sz="1400" b="1" kern="100" dirty="0">
                <a:effectLst/>
                <a:latin typeface="Arial" panose="020B0604020202020204" pitchFamily="34" charset="0"/>
                <a:ea typeface="Malgun Gothic" panose="020B0503020000020004" pitchFamily="34" charset="-127"/>
                <a:cs typeface="Arial" panose="020B0604020202020204" pitchFamily="34" charset="0"/>
              </a:rPr>
              <a:t>Di </a:t>
            </a:r>
            <a:r>
              <a:rPr lang="en-US" sz="1400" b="1" kern="100" dirty="0" err="1">
                <a:effectLst/>
                <a:latin typeface="Arial" panose="020B0604020202020204" pitchFamily="34" charset="0"/>
                <a:ea typeface="Malgun Gothic" panose="020B0503020000020004" pitchFamily="34" charset="-127"/>
                <a:cs typeface="Arial" panose="020B0604020202020204" pitchFamily="34" charset="0"/>
              </a:rPr>
              <a:t>Biagio</a:t>
            </a:r>
            <a:r>
              <a:rPr lang="en-US" sz="1400" b="1" kern="100" dirty="0">
                <a:effectLst/>
                <a:latin typeface="Arial" panose="020B0604020202020204" pitchFamily="34" charset="0"/>
                <a:ea typeface="Malgun Gothic" panose="020B0503020000020004" pitchFamily="34" charset="-127"/>
                <a:cs typeface="Arial" panose="020B0604020202020204" pitchFamily="34" charset="0"/>
              </a:rPr>
              <a:t> et al. (2019)</a:t>
            </a:r>
          </a:p>
          <a:p>
            <a:pPr marL="285750" marR="0" lvl="0" indent="-285750" latinLnBrk="1">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Refractive index are estimated by “Mie” calculation : from optical, size data</a:t>
            </a:r>
          </a:p>
          <a:p>
            <a:pPr marL="285750" marR="0" lvl="0" indent="-285750" latinLnBrk="1">
              <a:spcBef>
                <a:spcPts val="0"/>
              </a:spcBef>
              <a:spcAft>
                <a:spcPts val="0"/>
              </a:spcAft>
              <a:buFont typeface="Arial" panose="020B0604020202020204" pitchFamily="34" charset="0"/>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SSA are estimated directly from “scattering and absorption” coefficient.</a:t>
            </a:r>
          </a:p>
          <a:p>
            <a:pPr marL="285750" marR="0" lvl="0" indent="-285750" latinLnBrk="1">
              <a:spcBef>
                <a:spcPts val="0"/>
              </a:spcBef>
              <a:spcAft>
                <a:spcPts val="0"/>
              </a:spcAft>
              <a:buFont typeface="Arial" panose="020B0604020202020204" pitchFamily="34" charset="0"/>
              <a:buChar char="•"/>
            </a:pPr>
            <a:r>
              <a:rPr lang="en-US" sz="1400" dirty="0">
                <a:latin typeface="Arial" panose="020B0604020202020204" pitchFamily="34" charset="0"/>
                <a:cs typeface="Arial" panose="020B0604020202020204" pitchFamily="34" charset="0"/>
              </a:rPr>
              <a:t>SSA(or k) linearly decrease(or increase)</a:t>
            </a:r>
            <a:endParaRPr lang="en-US" altLang="ko-KR" sz="105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3E6B629-71F7-4D4A-8FFC-F07D57814245}"/>
              </a:ext>
            </a:extLst>
          </p:cNvPr>
          <p:cNvSpPr txBox="1"/>
          <p:nvPr/>
        </p:nvSpPr>
        <p:spPr>
          <a:xfrm>
            <a:off x="9037333" y="187899"/>
            <a:ext cx="2621280" cy="338554"/>
          </a:xfrm>
          <a:prstGeom prst="rect">
            <a:avLst/>
          </a:prstGeom>
          <a:solidFill>
            <a:srgbClr val="FFFF00"/>
          </a:solidFill>
        </p:spPr>
        <p:txBody>
          <a:bodyPr wrap="square">
            <a:spAutoFit/>
          </a:bodyPr>
          <a:lstStyle/>
          <a:p>
            <a:pPr algn="ctr"/>
            <a:r>
              <a:rPr lang="en-US" sz="1600" b="1" dirty="0">
                <a:latin typeface="Arial" panose="020B0604020202020204" pitchFamily="34" charset="0"/>
                <a:cs typeface="Arial" panose="020B0604020202020204" pitchFamily="34" charset="0"/>
              </a:rPr>
              <a:t>Di </a:t>
            </a:r>
            <a:r>
              <a:rPr lang="en-US" sz="1600" b="1" dirty="0" err="1">
                <a:latin typeface="Arial" panose="020B0604020202020204" pitchFamily="34" charset="0"/>
                <a:cs typeface="Arial" panose="020B0604020202020204" pitchFamily="34" charset="0"/>
              </a:rPr>
              <a:t>Biagio</a:t>
            </a:r>
            <a:r>
              <a:rPr lang="en-US" sz="1600" b="1" dirty="0">
                <a:latin typeface="Arial" panose="020B0604020202020204" pitchFamily="34" charset="0"/>
                <a:cs typeface="Arial" panose="020B0604020202020204" pitchFamily="34" charset="0"/>
              </a:rPr>
              <a:t> et al. (2019)</a:t>
            </a:r>
          </a:p>
        </p:txBody>
      </p:sp>
      <p:sp>
        <p:nvSpPr>
          <p:cNvPr id="42" name="TextBox 41">
            <a:extLst>
              <a:ext uri="{FF2B5EF4-FFF2-40B4-BE49-F238E27FC236}">
                <a16:creationId xmlns:a16="http://schemas.microsoft.com/office/drawing/2014/main" id="{0CB38B36-9356-47D3-BFEF-9FE0AD226391}"/>
              </a:ext>
            </a:extLst>
          </p:cNvPr>
          <p:cNvSpPr txBox="1"/>
          <p:nvPr/>
        </p:nvSpPr>
        <p:spPr>
          <a:xfrm>
            <a:off x="5474174" y="187899"/>
            <a:ext cx="2621280" cy="338554"/>
          </a:xfrm>
          <a:prstGeom prst="rect">
            <a:avLst/>
          </a:prstGeom>
          <a:solidFill>
            <a:srgbClr val="FFFF00"/>
          </a:solidFill>
        </p:spPr>
        <p:txBody>
          <a:bodyPr wrap="square">
            <a:spAutoFit/>
          </a:bodyPr>
          <a:lstStyle/>
          <a:p>
            <a:pPr algn="ctr"/>
            <a:r>
              <a:rPr lang="en-US" sz="1600" b="1" dirty="0">
                <a:latin typeface="Arial" panose="020B0604020202020204" pitchFamily="34" charset="0"/>
                <a:cs typeface="Arial" panose="020B0604020202020204" pitchFamily="34" charset="0"/>
              </a:rPr>
              <a:t>Retrieval from EPIC</a:t>
            </a:r>
          </a:p>
        </p:txBody>
      </p:sp>
      <p:grpSp>
        <p:nvGrpSpPr>
          <p:cNvPr id="87" name="Group 86">
            <a:extLst>
              <a:ext uri="{FF2B5EF4-FFF2-40B4-BE49-F238E27FC236}">
                <a16:creationId xmlns:a16="http://schemas.microsoft.com/office/drawing/2014/main" id="{DF8F6BA3-BB57-444C-917F-3DFAD8A398C2}"/>
              </a:ext>
            </a:extLst>
          </p:cNvPr>
          <p:cNvGrpSpPr>
            <a:grpSpLocks noChangeAspect="1"/>
          </p:cNvGrpSpPr>
          <p:nvPr/>
        </p:nvGrpSpPr>
        <p:grpSpPr>
          <a:xfrm>
            <a:off x="8323302" y="672305"/>
            <a:ext cx="3388549" cy="3013978"/>
            <a:chOff x="3343071" y="3390702"/>
            <a:chExt cx="3652108" cy="3248403"/>
          </a:xfrm>
        </p:grpSpPr>
        <p:pic>
          <p:nvPicPr>
            <p:cNvPr id="3" name="Picture 2">
              <a:extLst>
                <a:ext uri="{FF2B5EF4-FFF2-40B4-BE49-F238E27FC236}">
                  <a16:creationId xmlns:a16="http://schemas.microsoft.com/office/drawing/2014/main" id="{5E4C1046-ED8C-4F51-9471-B72A134C7A4F}"/>
                </a:ext>
              </a:extLst>
            </p:cNvPr>
            <p:cNvPicPr>
              <a:picLocks noChangeAspect="1"/>
            </p:cNvPicPr>
            <p:nvPr/>
          </p:nvPicPr>
          <p:blipFill rotWithShape="1">
            <a:blip r:embed="rId3"/>
            <a:srcRect l="6016" t="37469" r="68079" b="21847"/>
            <a:stretch/>
          </p:blipFill>
          <p:spPr>
            <a:xfrm>
              <a:off x="3343071" y="3390702"/>
              <a:ext cx="3628367" cy="3248403"/>
            </a:xfrm>
            <a:prstGeom prst="rect">
              <a:avLst/>
            </a:prstGeom>
          </p:spPr>
        </p:pic>
        <p:cxnSp>
          <p:nvCxnSpPr>
            <p:cNvPr id="51" name="Straight Connector 50">
              <a:extLst>
                <a:ext uri="{FF2B5EF4-FFF2-40B4-BE49-F238E27FC236}">
                  <a16:creationId xmlns:a16="http://schemas.microsoft.com/office/drawing/2014/main" id="{C09DCBDE-FF44-474D-B501-E4B673F2D889}"/>
                </a:ext>
              </a:extLst>
            </p:cNvPr>
            <p:cNvCxnSpPr>
              <a:cxnSpLocks/>
            </p:cNvCxnSpPr>
            <p:nvPr/>
          </p:nvCxnSpPr>
          <p:spPr>
            <a:xfrm>
              <a:off x="4276725" y="3712771"/>
              <a:ext cx="2718454" cy="140215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106" name="Picture 105">
            <a:extLst>
              <a:ext uri="{FF2B5EF4-FFF2-40B4-BE49-F238E27FC236}">
                <a16:creationId xmlns:a16="http://schemas.microsoft.com/office/drawing/2014/main" id="{18FCB359-0A6C-4357-ACA8-FBA12E1DA1F0}"/>
              </a:ext>
            </a:extLst>
          </p:cNvPr>
          <p:cNvPicPr>
            <a:picLocks noChangeAspect="1"/>
          </p:cNvPicPr>
          <p:nvPr/>
        </p:nvPicPr>
        <p:blipFill rotWithShape="1">
          <a:blip r:embed="rId3"/>
          <a:srcRect l="6016" r="68079" b="63514"/>
          <a:stretch/>
        </p:blipFill>
        <p:spPr>
          <a:xfrm>
            <a:off x="8301274" y="3793086"/>
            <a:ext cx="3366521" cy="2702961"/>
          </a:xfrm>
          <a:prstGeom prst="rect">
            <a:avLst/>
          </a:prstGeom>
        </p:spPr>
      </p:pic>
      <p:pic>
        <p:nvPicPr>
          <p:cNvPr id="107" name="Picture 106">
            <a:extLst>
              <a:ext uri="{FF2B5EF4-FFF2-40B4-BE49-F238E27FC236}">
                <a16:creationId xmlns:a16="http://schemas.microsoft.com/office/drawing/2014/main" id="{E4CA1F75-2C92-417E-A66D-48584F592400}"/>
              </a:ext>
            </a:extLst>
          </p:cNvPr>
          <p:cNvPicPr>
            <a:picLocks noChangeAspect="1"/>
          </p:cNvPicPr>
          <p:nvPr/>
        </p:nvPicPr>
        <p:blipFill>
          <a:blip r:embed="rId4"/>
          <a:stretch>
            <a:fillRect/>
          </a:stretch>
        </p:blipFill>
        <p:spPr>
          <a:xfrm>
            <a:off x="10098161" y="3962506"/>
            <a:ext cx="954852" cy="617510"/>
          </a:xfrm>
          <a:prstGeom prst="rect">
            <a:avLst/>
          </a:prstGeom>
        </p:spPr>
      </p:pic>
      <p:cxnSp>
        <p:nvCxnSpPr>
          <p:cNvPr id="109" name="Straight Connector 108">
            <a:extLst>
              <a:ext uri="{FF2B5EF4-FFF2-40B4-BE49-F238E27FC236}">
                <a16:creationId xmlns:a16="http://schemas.microsoft.com/office/drawing/2014/main" id="{52A99B2F-BA8D-41E2-B46E-45DBA279DF28}"/>
              </a:ext>
            </a:extLst>
          </p:cNvPr>
          <p:cNvCxnSpPr>
            <a:cxnSpLocks/>
          </p:cNvCxnSpPr>
          <p:nvPr/>
        </p:nvCxnSpPr>
        <p:spPr>
          <a:xfrm flipV="1">
            <a:off x="9158745" y="5216931"/>
            <a:ext cx="2462463" cy="10209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812F3BAF-8286-41C4-AFFC-03A8F151896C}"/>
              </a:ext>
            </a:extLst>
          </p:cNvPr>
          <p:cNvGrpSpPr>
            <a:grpSpLocks noChangeAspect="1"/>
          </p:cNvGrpSpPr>
          <p:nvPr/>
        </p:nvGrpSpPr>
        <p:grpSpPr>
          <a:xfrm>
            <a:off x="5177027" y="3825467"/>
            <a:ext cx="2974720" cy="2765396"/>
            <a:chOff x="128977" y="3787474"/>
            <a:chExt cx="3295109" cy="3063240"/>
          </a:xfrm>
        </p:grpSpPr>
        <p:pic>
          <p:nvPicPr>
            <p:cNvPr id="88" name="Picture 87" descr="Chart, scatter chart&#10;&#10;Description automatically generated">
              <a:extLst>
                <a:ext uri="{FF2B5EF4-FFF2-40B4-BE49-F238E27FC236}">
                  <a16:creationId xmlns:a16="http://schemas.microsoft.com/office/drawing/2014/main" id="{29AC8090-1D7A-4F28-BDE5-097169CFB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77" y="3787474"/>
              <a:ext cx="3295109" cy="3063240"/>
            </a:xfrm>
            <a:prstGeom prst="rect">
              <a:avLst/>
            </a:prstGeom>
          </p:spPr>
        </p:pic>
        <p:cxnSp>
          <p:nvCxnSpPr>
            <p:cNvPr id="89" name="Straight Connector 88">
              <a:extLst>
                <a:ext uri="{FF2B5EF4-FFF2-40B4-BE49-F238E27FC236}">
                  <a16:creationId xmlns:a16="http://schemas.microsoft.com/office/drawing/2014/main" id="{D21E20EF-C344-40C2-B038-B8EACB3F1833}"/>
                </a:ext>
              </a:extLst>
            </p:cNvPr>
            <p:cNvCxnSpPr>
              <a:cxnSpLocks/>
            </p:cNvCxnSpPr>
            <p:nvPr/>
          </p:nvCxnSpPr>
          <p:spPr>
            <a:xfrm flipV="1">
              <a:off x="658007" y="5414966"/>
              <a:ext cx="2653992" cy="110030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8BAC33C-D156-46EF-8032-D6E6BD0DBD6B}"/>
                </a:ext>
              </a:extLst>
            </p:cNvPr>
            <p:cNvSpPr txBox="1"/>
            <p:nvPr/>
          </p:nvSpPr>
          <p:spPr>
            <a:xfrm>
              <a:off x="948906" y="4656962"/>
              <a:ext cx="2291935" cy="664804"/>
            </a:xfrm>
            <a:prstGeom prst="rect">
              <a:avLst/>
            </a:prstGeom>
            <a:noFill/>
          </p:spPr>
          <p:txBody>
            <a:bodyPr wrap="square">
              <a:spAutoFit/>
            </a:bodyPr>
            <a:lstStyle/>
            <a:p>
              <a:r>
                <a:rPr lang="en-US" sz="1100" b="1" dirty="0">
                  <a:latin typeface="Arial" panose="020B0604020202020204" pitchFamily="34" charset="0"/>
                  <a:cs typeface="Arial" panose="020B0604020202020204" pitchFamily="34" charset="0"/>
                </a:rPr>
                <a:t>Discrepancy likely due to spherical vs spheroid calculation</a:t>
              </a:r>
            </a:p>
          </p:txBody>
        </p:sp>
        <p:sp>
          <p:nvSpPr>
            <p:cNvPr id="91" name="Arrow: Up-Down 90">
              <a:extLst>
                <a:ext uri="{FF2B5EF4-FFF2-40B4-BE49-F238E27FC236}">
                  <a16:creationId xmlns:a16="http://schemas.microsoft.com/office/drawing/2014/main" id="{432E15CF-3C3E-4BF0-823A-64FA16165657}"/>
                </a:ext>
              </a:extLst>
            </p:cNvPr>
            <p:cNvSpPr/>
            <p:nvPr/>
          </p:nvSpPr>
          <p:spPr>
            <a:xfrm>
              <a:off x="1891090" y="5518022"/>
              <a:ext cx="187825" cy="397808"/>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C362815D-821F-4845-BCDB-07DD0FB14B18}"/>
              </a:ext>
            </a:extLst>
          </p:cNvPr>
          <p:cNvGrpSpPr>
            <a:grpSpLocks noChangeAspect="1"/>
          </p:cNvGrpSpPr>
          <p:nvPr/>
        </p:nvGrpSpPr>
        <p:grpSpPr>
          <a:xfrm>
            <a:off x="5279199" y="702628"/>
            <a:ext cx="2894578" cy="2773980"/>
            <a:chOff x="248432" y="619012"/>
            <a:chExt cx="3200007" cy="3066683"/>
          </a:xfrm>
        </p:grpSpPr>
        <p:pic>
          <p:nvPicPr>
            <p:cNvPr id="54" name="Picture 53" descr="Chart, scatter chart&#10;&#10;Description automatically generated">
              <a:extLst>
                <a:ext uri="{FF2B5EF4-FFF2-40B4-BE49-F238E27FC236}">
                  <a16:creationId xmlns:a16="http://schemas.microsoft.com/office/drawing/2014/main" id="{E418ACCE-0A90-4958-AECF-BEDB36B8B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32" y="619012"/>
              <a:ext cx="3175654" cy="3066683"/>
            </a:xfrm>
            <a:prstGeom prst="rect">
              <a:avLst/>
            </a:prstGeom>
          </p:spPr>
        </p:pic>
        <p:cxnSp>
          <p:nvCxnSpPr>
            <p:cNvPr id="55" name="Straight Connector 54">
              <a:extLst>
                <a:ext uri="{FF2B5EF4-FFF2-40B4-BE49-F238E27FC236}">
                  <a16:creationId xmlns:a16="http://schemas.microsoft.com/office/drawing/2014/main" id="{87AA278D-1FB2-4256-A111-0B11B8A5B09E}"/>
                </a:ext>
              </a:extLst>
            </p:cNvPr>
            <p:cNvCxnSpPr>
              <a:cxnSpLocks/>
            </p:cNvCxnSpPr>
            <p:nvPr/>
          </p:nvCxnSpPr>
          <p:spPr>
            <a:xfrm>
              <a:off x="658007" y="931358"/>
              <a:ext cx="2718454" cy="140215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95A4A48-B662-42F6-9C18-959AF8317DE5}"/>
                </a:ext>
              </a:extLst>
            </p:cNvPr>
            <p:cNvSpPr txBox="1"/>
            <p:nvPr/>
          </p:nvSpPr>
          <p:spPr>
            <a:xfrm>
              <a:off x="1289358" y="2333512"/>
              <a:ext cx="2159081" cy="476353"/>
            </a:xfrm>
            <a:prstGeom prst="rect">
              <a:avLst/>
            </a:prstGeom>
            <a:noFill/>
          </p:spPr>
          <p:txBody>
            <a:bodyPr wrap="square">
              <a:spAutoFit/>
            </a:bodyPr>
            <a:lstStyle/>
            <a:p>
              <a:r>
                <a:rPr lang="en-US" sz="1100" b="1" dirty="0">
                  <a:solidFill>
                    <a:srgbClr val="FF0000"/>
                  </a:solidFill>
                  <a:latin typeface="Arial" panose="020B0604020202020204" pitchFamily="34" charset="0"/>
                  <a:cs typeface="Arial" panose="020B0604020202020204" pitchFamily="34" charset="0"/>
                </a:rPr>
                <a:t>443 nm estimate</a:t>
              </a:r>
            </a:p>
            <a:p>
              <a:r>
                <a:rPr lang="en-US" sz="1100" b="1" dirty="0">
                  <a:solidFill>
                    <a:srgbClr val="FF0000"/>
                  </a:solidFill>
                  <a:latin typeface="Arial" panose="020B0604020202020204" pitchFamily="34" charset="0"/>
                  <a:cs typeface="Arial" panose="020B0604020202020204" pitchFamily="34" charset="0"/>
                </a:rPr>
                <a:t>from Di </a:t>
              </a:r>
              <a:r>
                <a:rPr lang="en-US" sz="1100" b="1" dirty="0" err="1">
                  <a:solidFill>
                    <a:srgbClr val="FF0000"/>
                  </a:solidFill>
                  <a:latin typeface="Arial" panose="020B0604020202020204" pitchFamily="34" charset="0"/>
                  <a:cs typeface="Arial" panose="020B0604020202020204" pitchFamily="34" charset="0"/>
                </a:rPr>
                <a:t>Biagio</a:t>
              </a:r>
              <a:r>
                <a:rPr lang="en-US" sz="1100" b="1" dirty="0">
                  <a:solidFill>
                    <a:srgbClr val="FF0000"/>
                  </a:solidFill>
                  <a:latin typeface="Arial" panose="020B0604020202020204" pitchFamily="34" charset="0"/>
                  <a:cs typeface="Arial" panose="020B0604020202020204" pitchFamily="34" charset="0"/>
                </a:rPr>
                <a:t> et al. (2019)</a:t>
              </a:r>
            </a:p>
          </p:txBody>
        </p:sp>
        <p:cxnSp>
          <p:nvCxnSpPr>
            <p:cNvPr id="83" name="Straight Arrow Connector 82">
              <a:extLst>
                <a:ext uri="{FF2B5EF4-FFF2-40B4-BE49-F238E27FC236}">
                  <a16:creationId xmlns:a16="http://schemas.microsoft.com/office/drawing/2014/main" id="{3BA12190-AE7B-4290-B356-95D75EF1C44F}"/>
                </a:ext>
              </a:extLst>
            </p:cNvPr>
            <p:cNvCxnSpPr>
              <a:cxnSpLocks/>
            </p:cNvCxnSpPr>
            <p:nvPr/>
          </p:nvCxnSpPr>
          <p:spPr>
            <a:xfrm flipV="1">
              <a:off x="2691442" y="2024344"/>
              <a:ext cx="112143" cy="3728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FD6CC2F-0AB7-4864-BC04-134A1BC866E0}"/>
                </a:ext>
              </a:extLst>
            </p:cNvPr>
            <p:cNvCxnSpPr>
              <a:cxnSpLocks/>
            </p:cNvCxnSpPr>
            <p:nvPr/>
          </p:nvCxnSpPr>
          <p:spPr>
            <a:xfrm flipH="1">
              <a:off x="1520697" y="1111934"/>
              <a:ext cx="195960" cy="142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18D2E7A-0522-4F95-807C-87C43D7AF5E8}"/>
                </a:ext>
              </a:extLst>
            </p:cNvPr>
            <p:cNvSpPr txBox="1"/>
            <p:nvPr/>
          </p:nvSpPr>
          <p:spPr>
            <a:xfrm>
              <a:off x="1164429" y="850324"/>
              <a:ext cx="2248548" cy="289214"/>
            </a:xfrm>
            <a:prstGeom prst="rect">
              <a:avLst/>
            </a:prstGeom>
            <a:noFill/>
          </p:spPr>
          <p:txBody>
            <a:bodyPr wrap="square">
              <a:spAutoFit/>
            </a:bodyPr>
            <a:lstStyle/>
            <a:p>
              <a:r>
                <a:rPr lang="en-US" sz="1100" b="1" dirty="0">
                  <a:solidFill>
                    <a:srgbClr val="FF0000"/>
                  </a:solidFill>
                  <a:latin typeface="Arial" panose="020B0604020202020204" pitchFamily="34" charset="0"/>
                  <a:cs typeface="Arial" panose="020B0604020202020204" pitchFamily="34" charset="0"/>
                </a:rPr>
                <a:t>mean of each case of EPIC</a:t>
              </a:r>
            </a:p>
          </p:txBody>
        </p:sp>
      </p:grpSp>
      <p:sp>
        <p:nvSpPr>
          <p:cNvPr id="128" name="TextBox 127">
            <a:extLst>
              <a:ext uri="{FF2B5EF4-FFF2-40B4-BE49-F238E27FC236}">
                <a16:creationId xmlns:a16="http://schemas.microsoft.com/office/drawing/2014/main" id="{452681C7-9692-4F56-9375-A322D40905B2}"/>
              </a:ext>
            </a:extLst>
          </p:cNvPr>
          <p:cNvSpPr txBox="1"/>
          <p:nvPr/>
        </p:nvSpPr>
        <p:spPr>
          <a:xfrm rot="16200000">
            <a:off x="4047860" y="1861939"/>
            <a:ext cx="2539743" cy="285566"/>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SSA 443 nm</a:t>
            </a:r>
          </a:p>
        </p:txBody>
      </p:sp>
      <p:sp>
        <p:nvSpPr>
          <p:cNvPr id="130" name="TextBox 129">
            <a:extLst>
              <a:ext uri="{FF2B5EF4-FFF2-40B4-BE49-F238E27FC236}">
                <a16:creationId xmlns:a16="http://schemas.microsoft.com/office/drawing/2014/main" id="{75D5276E-3880-4424-9BC1-A18B5450320B}"/>
              </a:ext>
            </a:extLst>
          </p:cNvPr>
          <p:cNvSpPr txBox="1"/>
          <p:nvPr/>
        </p:nvSpPr>
        <p:spPr>
          <a:xfrm>
            <a:off x="8743347" y="3345075"/>
            <a:ext cx="3173272"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Iron oxide mass fraction (%)</a:t>
            </a:r>
          </a:p>
        </p:txBody>
      </p:sp>
      <p:sp>
        <p:nvSpPr>
          <p:cNvPr id="132" name="TextBox 131">
            <a:extLst>
              <a:ext uri="{FF2B5EF4-FFF2-40B4-BE49-F238E27FC236}">
                <a16:creationId xmlns:a16="http://schemas.microsoft.com/office/drawing/2014/main" id="{06C92CF5-DF6D-41E0-9330-2FC104ADB532}"/>
              </a:ext>
            </a:extLst>
          </p:cNvPr>
          <p:cNvSpPr txBox="1"/>
          <p:nvPr/>
        </p:nvSpPr>
        <p:spPr>
          <a:xfrm>
            <a:off x="8742119" y="6458821"/>
            <a:ext cx="3173272"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Iron oxide mass fraction (%)</a:t>
            </a:r>
          </a:p>
        </p:txBody>
      </p:sp>
      <p:sp>
        <p:nvSpPr>
          <p:cNvPr id="133" name="TextBox 132">
            <a:extLst>
              <a:ext uri="{FF2B5EF4-FFF2-40B4-BE49-F238E27FC236}">
                <a16:creationId xmlns:a16="http://schemas.microsoft.com/office/drawing/2014/main" id="{806DC41E-BFCC-431D-AF6C-A2F3CB8B8B70}"/>
              </a:ext>
            </a:extLst>
          </p:cNvPr>
          <p:cNvSpPr txBox="1"/>
          <p:nvPr/>
        </p:nvSpPr>
        <p:spPr>
          <a:xfrm>
            <a:off x="5291310" y="3282513"/>
            <a:ext cx="3173272" cy="285566"/>
          </a:xfrm>
          <a:prstGeom prst="rect">
            <a:avLst/>
          </a:prstGeom>
          <a:solidFill>
            <a:schemeClr val="bg1"/>
          </a:solidFill>
        </p:spPr>
        <p:txBody>
          <a:bodyPr wrap="square" rtlCol="0">
            <a:spAutoFit/>
          </a:bodyPr>
          <a:lstStyle/>
          <a:p>
            <a:pPr algn="ctr"/>
            <a:r>
              <a:rPr lang="en-US" sz="1400" dirty="0">
                <a:solidFill>
                  <a:schemeClr val="bg1"/>
                </a:solidFill>
                <a:latin typeface="Helvetica" panose="020B0604020202020204" pitchFamily="34" charset="0"/>
                <a:cs typeface="Helvetica" panose="020B0604020202020204" pitchFamily="34" charset="0"/>
              </a:rPr>
              <a:t>Iron oxides mass fraction (%)</a:t>
            </a:r>
          </a:p>
        </p:txBody>
      </p:sp>
      <p:sp>
        <p:nvSpPr>
          <p:cNvPr id="134" name="TextBox 133">
            <a:extLst>
              <a:ext uri="{FF2B5EF4-FFF2-40B4-BE49-F238E27FC236}">
                <a16:creationId xmlns:a16="http://schemas.microsoft.com/office/drawing/2014/main" id="{F110DDA1-0F19-4BD4-8FB9-7E5BC43EF246}"/>
              </a:ext>
            </a:extLst>
          </p:cNvPr>
          <p:cNvSpPr txBox="1"/>
          <p:nvPr/>
        </p:nvSpPr>
        <p:spPr>
          <a:xfrm>
            <a:off x="5292538" y="3345075"/>
            <a:ext cx="3173272"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Iron oxide mass fraction (%)</a:t>
            </a:r>
          </a:p>
        </p:txBody>
      </p:sp>
      <p:sp>
        <p:nvSpPr>
          <p:cNvPr id="140" name="TextBox 139">
            <a:extLst>
              <a:ext uri="{FF2B5EF4-FFF2-40B4-BE49-F238E27FC236}">
                <a16:creationId xmlns:a16="http://schemas.microsoft.com/office/drawing/2014/main" id="{10B2D84B-30E6-40B3-A3A7-A8D5B9175554}"/>
              </a:ext>
            </a:extLst>
          </p:cNvPr>
          <p:cNvSpPr txBox="1"/>
          <p:nvPr/>
        </p:nvSpPr>
        <p:spPr>
          <a:xfrm>
            <a:off x="5195846" y="6395854"/>
            <a:ext cx="3173272" cy="285566"/>
          </a:xfrm>
          <a:prstGeom prst="rect">
            <a:avLst/>
          </a:prstGeom>
          <a:solidFill>
            <a:schemeClr val="bg1"/>
          </a:solidFill>
        </p:spPr>
        <p:txBody>
          <a:bodyPr wrap="square" rtlCol="0">
            <a:spAutoFit/>
          </a:bodyPr>
          <a:lstStyle/>
          <a:p>
            <a:pPr algn="ctr"/>
            <a:r>
              <a:rPr lang="en-US" sz="1400" dirty="0">
                <a:solidFill>
                  <a:schemeClr val="bg1"/>
                </a:solidFill>
                <a:latin typeface="Helvetica" panose="020B0604020202020204" pitchFamily="34" charset="0"/>
                <a:cs typeface="Helvetica" panose="020B0604020202020204" pitchFamily="34" charset="0"/>
              </a:rPr>
              <a:t>Iron oxides mass fraction (%)</a:t>
            </a:r>
          </a:p>
        </p:txBody>
      </p:sp>
      <p:sp>
        <p:nvSpPr>
          <p:cNvPr id="141" name="TextBox 140">
            <a:extLst>
              <a:ext uri="{FF2B5EF4-FFF2-40B4-BE49-F238E27FC236}">
                <a16:creationId xmlns:a16="http://schemas.microsoft.com/office/drawing/2014/main" id="{8EE6E1FB-C84D-48A8-A404-B8DE4B896AC3}"/>
              </a:ext>
            </a:extLst>
          </p:cNvPr>
          <p:cNvSpPr txBox="1"/>
          <p:nvPr/>
        </p:nvSpPr>
        <p:spPr>
          <a:xfrm>
            <a:off x="5197074" y="6458416"/>
            <a:ext cx="3173272"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Iron oxide mass fraction (%)</a:t>
            </a:r>
          </a:p>
        </p:txBody>
      </p:sp>
      <p:sp>
        <p:nvSpPr>
          <p:cNvPr id="143" name="TextBox 142">
            <a:extLst>
              <a:ext uri="{FF2B5EF4-FFF2-40B4-BE49-F238E27FC236}">
                <a16:creationId xmlns:a16="http://schemas.microsoft.com/office/drawing/2014/main" id="{BD7DCF06-47BA-4AEF-92B1-1FD60FE63833}"/>
              </a:ext>
            </a:extLst>
          </p:cNvPr>
          <p:cNvSpPr txBox="1"/>
          <p:nvPr/>
        </p:nvSpPr>
        <p:spPr>
          <a:xfrm rot="16200000">
            <a:off x="3612644" y="5040330"/>
            <a:ext cx="3188379"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Imaginary refractive index (k) 443 nm</a:t>
            </a:r>
          </a:p>
        </p:txBody>
      </p:sp>
      <p:sp>
        <p:nvSpPr>
          <p:cNvPr id="144" name="TextBox 143">
            <a:extLst>
              <a:ext uri="{FF2B5EF4-FFF2-40B4-BE49-F238E27FC236}">
                <a16:creationId xmlns:a16="http://schemas.microsoft.com/office/drawing/2014/main" id="{A71EE4DC-501F-4761-A93D-A0DDAF3BA6DB}"/>
              </a:ext>
            </a:extLst>
          </p:cNvPr>
          <p:cNvSpPr txBox="1"/>
          <p:nvPr/>
        </p:nvSpPr>
        <p:spPr>
          <a:xfrm rot="16200000">
            <a:off x="6898241" y="5074422"/>
            <a:ext cx="3188379" cy="307777"/>
          </a:xfrm>
          <a:prstGeom prst="rect">
            <a:avLst/>
          </a:prstGeom>
          <a:solidFill>
            <a:schemeClr val="bg1"/>
          </a:solidFill>
        </p:spPr>
        <p:txBody>
          <a:bodyPr wrap="square" rtlCol="0">
            <a:spAutoFit/>
          </a:bodyPr>
          <a:lstStyle/>
          <a:p>
            <a:pPr algn="ctr"/>
            <a:r>
              <a:rPr lang="en-US" sz="1400" dirty="0">
                <a:latin typeface="Helvetica" panose="020B0604020202020204" pitchFamily="34" charset="0"/>
                <a:cs typeface="Helvetica" panose="020B0604020202020204" pitchFamily="34" charset="0"/>
              </a:rPr>
              <a:t>Imaginary refractive index (k)</a:t>
            </a:r>
          </a:p>
        </p:txBody>
      </p:sp>
      <p:sp>
        <p:nvSpPr>
          <p:cNvPr id="150" name="Slide Number Placeholder 149">
            <a:extLst>
              <a:ext uri="{FF2B5EF4-FFF2-40B4-BE49-F238E27FC236}">
                <a16:creationId xmlns:a16="http://schemas.microsoft.com/office/drawing/2014/main" id="{C10B87A2-B5F7-4DD6-8D85-AF19FD072350}"/>
              </a:ext>
            </a:extLst>
          </p:cNvPr>
          <p:cNvSpPr>
            <a:spLocks noGrp="1"/>
          </p:cNvSpPr>
          <p:nvPr>
            <p:ph type="sldNum" sz="quarter" idx="12"/>
          </p:nvPr>
        </p:nvSpPr>
        <p:spPr>
          <a:xfrm>
            <a:off x="9088773" y="6356350"/>
            <a:ext cx="2743200" cy="365125"/>
          </a:xfrm>
        </p:spPr>
        <p:txBody>
          <a:bodyPr/>
          <a:lstStyle/>
          <a:p>
            <a:fld id="{C18795A5-5DC6-4E89-855C-E7B9590EB560}" type="slidenum">
              <a:rPr lang="en-US" smtClean="0"/>
              <a:t>11</a:t>
            </a:fld>
            <a:endParaRPr lang="en-US" dirty="0"/>
          </a:p>
        </p:txBody>
      </p:sp>
    </p:spTree>
    <p:extLst>
      <p:ext uri="{BB962C8B-B14F-4D97-AF65-F5344CB8AC3E}">
        <p14:creationId xmlns:p14="http://schemas.microsoft.com/office/powerpoint/2010/main" val="316881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27CC9C4A-67BB-4FA9-AEDE-C82FFC39D033}"/>
              </a:ext>
            </a:extLst>
          </p:cNvPr>
          <p:cNvSpPr txBox="1"/>
          <p:nvPr/>
        </p:nvSpPr>
        <p:spPr>
          <a:xfrm>
            <a:off x="176135" y="1495252"/>
            <a:ext cx="4405390" cy="4401205"/>
          </a:xfrm>
          <a:prstGeom prst="rect">
            <a:avLst/>
          </a:prstGeom>
          <a:noFill/>
        </p:spPr>
        <p:txBody>
          <a:bodyPr wrap="square" rtlCol="0">
            <a:spAutoFit/>
          </a:bodyPr>
          <a:lstStyle/>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Shaded area : EPIC retrieved</a:t>
            </a:r>
          </a:p>
          <a:p>
            <a:pPr marL="742950" lvl="1" indent="-285750">
              <a:buFontTx/>
              <a:buChar char="-"/>
            </a:pPr>
            <a:r>
              <a:rPr lang="en-US" sz="1400" dirty="0">
                <a:latin typeface="Arial" panose="020B0604020202020204" pitchFamily="34" charset="0"/>
                <a:cs typeface="Arial" panose="020B0604020202020204" pitchFamily="34" charset="0"/>
              </a:rPr>
              <a:t>Monthly composite of </a:t>
            </a:r>
            <a:r>
              <a:rPr lang="en-US" sz="1400" dirty="0">
                <a:solidFill>
                  <a:srgbClr val="C00000"/>
                </a:solidFill>
                <a:latin typeface="Arial" panose="020B0604020202020204" pitchFamily="34" charset="0"/>
                <a:cs typeface="Arial" panose="020B0604020202020204" pitchFamily="34" charset="0"/>
              </a:rPr>
              <a:t>Hematite</a:t>
            </a:r>
            <a:r>
              <a:rPr lang="en-US" sz="1400" dirty="0">
                <a:latin typeface="Arial" panose="020B0604020202020204" pitchFamily="34" charset="0"/>
                <a:cs typeface="Arial" panose="020B0604020202020204" pitchFamily="34" charset="0"/>
              </a:rPr>
              <a:t> / </a:t>
            </a:r>
            <a:r>
              <a:rPr lang="en-US" sz="1400" dirty="0">
                <a:solidFill>
                  <a:schemeClr val="tx1">
                    <a:lumMod val="50000"/>
                    <a:lumOff val="50000"/>
                  </a:schemeClr>
                </a:solidFill>
                <a:latin typeface="Arial" panose="020B0604020202020204" pitchFamily="34" charset="0"/>
                <a:cs typeface="Arial" panose="020B0604020202020204" pitchFamily="34" charset="0"/>
              </a:rPr>
              <a:t>Goethite (</a:t>
            </a:r>
            <a:r>
              <a:rPr lang="en-US" sz="1400" dirty="0">
                <a:latin typeface="Arial" panose="020B0604020202020204" pitchFamily="34" charset="0"/>
                <a:cs typeface="Arial" panose="020B0604020202020204" pitchFamily="34" charset="0"/>
              </a:rPr>
              <a:t>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median, 95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a:t>
            </a:r>
          </a:p>
          <a:p>
            <a:pPr marL="742950" lvl="1" indent="-285750">
              <a:buFontTx/>
              <a:buChar char="-"/>
            </a:pPr>
            <a:r>
              <a:rPr lang="en-US" sz="1400" dirty="0">
                <a:latin typeface="Arial" panose="020B0604020202020204" pitchFamily="34" charset="0"/>
                <a:cs typeface="Arial" panose="020B0604020202020204" pitchFamily="34" charset="0"/>
                <a:sym typeface="Wingdings" panose="05000000000000000000" pitchFamily="2" charset="2"/>
              </a:rPr>
              <a:t>With pixels of AOD&gt;1.0 used only</a:t>
            </a:r>
          </a:p>
          <a:p>
            <a:pPr marL="742950" lvl="1" indent="-285750">
              <a:buFontTx/>
              <a:buChar char="-"/>
            </a:pPr>
            <a:r>
              <a:rPr lang="en-US" sz="1400" dirty="0">
                <a:latin typeface="Arial" panose="020B0604020202020204" pitchFamily="34" charset="0"/>
                <a:cs typeface="Arial" panose="020B0604020202020204" pitchFamily="34" charset="0"/>
                <a:sym typeface="Wingdings" panose="05000000000000000000" pitchFamily="2" charset="2"/>
              </a:rPr>
              <a:t>± </a:t>
            </a:r>
            <a:r>
              <a:rPr lang="en-US" sz="1400" dirty="0">
                <a:latin typeface="Arial" panose="020B0604020202020204" pitchFamily="34" charset="0"/>
                <a:cs typeface="Arial" panose="020B0604020202020204" pitchFamily="34" charset="0"/>
              </a:rPr>
              <a:t>1 degree box pixels collected (Monthly)</a:t>
            </a:r>
          </a:p>
          <a:p>
            <a:pPr marL="742950" lvl="1" indent="-285750">
              <a:buFontTx/>
              <a:buChar char="-"/>
            </a:pPr>
            <a:r>
              <a:rPr lang="en-US" sz="1400" dirty="0">
                <a:latin typeface="Arial" panose="020B0604020202020204" pitchFamily="34" charset="0"/>
                <a:cs typeface="Arial" panose="020B0604020202020204" pitchFamily="34" charset="0"/>
              </a:rPr>
              <a:t>01/01/2018 – 12/31/2018 (1 year)</a:t>
            </a:r>
          </a:p>
          <a:p>
            <a:pPr marL="742950" lvl="1" indent="-285750">
              <a:buFontTx/>
              <a:buChar char="-"/>
            </a:pPr>
            <a:r>
              <a:rPr lang="en-US" sz="1400" b="1" dirty="0">
                <a:solidFill>
                  <a:srgbClr val="FF0000"/>
                </a:solidFill>
                <a:latin typeface="Arial" panose="020B0604020202020204" pitchFamily="34" charset="0"/>
                <a:cs typeface="Arial" panose="020B0604020202020204" pitchFamily="34" charset="0"/>
              </a:rPr>
              <a:t>Soil content + </a:t>
            </a:r>
            <a:r>
              <a:rPr lang="en-US" sz="1400" b="1" u="sng" dirty="0">
                <a:solidFill>
                  <a:srgbClr val="FF0000"/>
                </a:solidFill>
                <a:latin typeface="Arial" panose="020B0604020202020204" pitchFamily="34" charset="0"/>
                <a:cs typeface="Arial" panose="020B0604020202020204" pitchFamily="34" charset="0"/>
              </a:rPr>
              <a:t>affected by transport due to different source regions</a:t>
            </a:r>
          </a:p>
          <a:p>
            <a:pPr lvl="1"/>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Dashed line : Di </a:t>
            </a:r>
            <a:r>
              <a:rPr lang="en-US" sz="1400" b="1" dirty="0" err="1">
                <a:latin typeface="Arial" panose="020B0604020202020204" pitchFamily="34" charset="0"/>
                <a:cs typeface="Arial" panose="020B0604020202020204" pitchFamily="34" charset="0"/>
              </a:rPr>
              <a:t>Biagio</a:t>
            </a:r>
            <a:r>
              <a:rPr lang="en-US" sz="1400" b="1" dirty="0">
                <a:latin typeface="Arial" panose="020B0604020202020204" pitchFamily="34" charset="0"/>
                <a:cs typeface="Arial" panose="020B0604020202020204" pitchFamily="34" charset="0"/>
              </a:rPr>
              <a:t> et al. (2019)</a:t>
            </a:r>
          </a:p>
          <a:p>
            <a:pPr marL="742950" lvl="1" indent="-285750">
              <a:buFontTx/>
              <a:buChar char="-"/>
            </a:pPr>
            <a:r>
              <a:rPr lang="en-US" sz="1400" u="sng" dirty="0">
                <a:latin typeface="Arial" panose="020B0604020202020204" pitchFamily="34" charset="0"/>
                <a:cs typeface="Arial" panose="020B0604020202020204" pitchFamily="34" charset="0"/>
                <a:sym typeface="Wingdings" panose="05000000000000000000" pitchFamily="2" charset="2"/>
              </a:rPr>
              <a:t>± </a:t>
            </a:r>
            <a:r>
              <a:rPr lang="en-US" sz="1400" u="sng" dirty="0">
                <a:latin typeface="Arial" panose="020B0604020202020204" pitchFamily="34" charset="0"/>
                <a:cs typeface="Arial" panose="020B0604020202020204" pitchFamily="34" charset="0"/>
              </a:rPr>
              <a:t>10% uncertainty</a:t>
            </a:r>
          </a:p>
          <a:p>
            <a:pPr marL="742950" lvl="1" indent="-285750">
              <a:buFontTx/>
              <a:buChar char="-"/>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Simulation chamber study (with X-ray absorption near edge structure (XANES) method), from soil samples and sediments collected from each desert area</a:t>
            </a:r>
          </a:p>
          <a:p>
            <a:pPr marL="742950" lvl="1" indent="-285750">
              <a:buFontTx/>
              <a:buChar char="-"/>
            </a:pPr>
            <a:r>
              <a:rPr lang="en-US" sz="1400" kern="100" dirty="0">
                <a:latin typeface="Arial" panose="020B0604020202020204" pitchFamily="34" charset="0"/>
                <a:ea typeface="Malgun Gothic" panose="020B0503020000020004" pitchFamily="34" charset="-127"/>
                <a:cs typeface="Arial" panose="020B0604020202020204" pitchFamily="34" charset="0"/>
              </a:rPr>
              <a:t>Refer to the </a:t>
            </a:r>
            <a:r>
              <a:rPr lang="en-US" sz="1400" u="sng" kern="100" dirty="0">
                <a:latin typeface="Arial" panose="020B0604020202020204" pitchFamily="34" charset="0"/>
                <a:ea typeface="Malgun Gothic" panose="020B0503020000020004" pitchFamily="34" charset="-127"/>
                <a:cs typeface="Arial" panose="020B0604020202020204" pitchFamily="34" charset="0"/>
              </a:rPr>
              <a:t>bulk</a:t>
            </a:r>
            <a:r>
              <a:rPr lang="en-US" sz="1400" kern="100" dirty="0">
                <a:latin typeface="Arial" panose="020B0604020202020204" pitchFamily="34" charset="0"/>
                <a:ea typeface="Malgun Gothic" panose="020B0503020000020004" pitchFamily="34" charset="-127"/>
                <a:cs typeface="Arial" panose="020B0604020202020204" pitchFamily="34" charset="0"/>
              </a:rPr>
              <a:t> composition of </a:t>
            </a:r>
            <a:r>
              <a:rPr lang="en-US" sz="1400" u="sng" kern="100" dirty="0">
                <a:latin typeface="Arial" panose="020B0604020202020204" pitchFamily="34" charset="0"/>
                <a:ea typeface="Malgun Gothic" panose="020B0503020000020004" pitchFamily="34" charset="-127"/>
                <a:cs typeface="Arial" panose="020B0604020202020204" pitchFamily="34" charset="0"/>
              </a:rPr>
              <a:t>pure dust </a:t>
            </a:r>
            <a:r>
              <a:rPr lang="en-US" sz="1400" kern="100" dirty="0">
                <a:latin typeface="Arial" panose="020B0604020202020204" pitchFamily="34" charset="0"/>
                <a:ea typeface="Malgun Gothic" panose="020B0503020000020004" pitchFamily="34" charset="-127"/>
                <a:cs typeface="Arial" panose="020B0604020202020204" pitchFamily="34" charset="0"/>
              </a:rPr>
              <a:t>aerosol in </a:t>
            </a:r>
            <a:r>
              <a:rPr lang="en-US" sz="1400" u="sng" kern="100" dirty="0">
                <a:latin typeface="Arial" panose="020B0604020202020204" pitchFamily="34" charset="0"/>
                <a:ea typeface="Malgun Gothic" panose="020B0503020000020004" pitchFamily="34" charset="-127"/>
                <a:cs typeface="Arial" panose="020B0604020202020204" pitchFamily="34" charset="0"/>
              </a:rPr>
              <a:t>dry condition</a:t>
            </a:r>
            <a:r>
              <a:rPr lang="en-US" sz="1400" kern="100" dirty="0">
                <a:latin typeface="Arial" panose="020B0604020202020204" pitchFamily="34" charset="0"/>
                <a:ea typeface="Malgun Gothic" panose="020B0503020000020004" pitchFamily="34" charset="-127"/>
                <a:cs typeface="Arial" panose="020B0604020202020204" pitchFamily="34" charset="0"/>
              </a:rPr>
              <a:t> with a size range of 2-6day transport. </a:t>
            </a:r>
          </a:p>
          <a:p>
            <a:pPr marL="742950" lvl="1" indent="-285750">
              <a:buFontTx/>
              <a:buChar char="-"/>
            </a:pPr>
            <a:r>
              <a:rPr lang="en-US" sz="1400" b="1" dirty="0">
                <a:solidFill>
                  <a:srgbClr val="FF0000"/>
                </a:solidFill>
                <a:latin typeface="Arial" panose="020B0604020202020204" pitchFamily="34" charset="0"/>
                <a:cs typeface="Arial" panose="020B0604020202020204" pitchFamily="34" charset="0"/>
              </a:rPr>
              <a:t>Soil content only</a:t>
            </a: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p:txBody>
      </p:sp>
      <p:grpSp>
        <p:nvGrpSpPr>
          <p:cNvPr id="90" name="Group 89">
            <a:extLst>
              <a:ext uri="{FF2B5EF4-FFF2-40B4-BE49-F238E27FC236}">
                <a16:creationId xmlns:a16="http://schemas.microsoft.com/office/drawing/2014/main" id="{FCFCD038-6614-41F0-B9B9-8CDD560F7430}"/>
              </a:ext>
            </a:extLst>
          </p:cNvPr>
          <p:cNvGrpSpPr>
            <a:grpSpLocks noChangeAspect="1"/>
          </p:cNvGrpSpPr>
          <p:nvPr/>
        </p:nvGrpSpPr>
        <p:grpSpPr>
          <a:xfrm>
            <a:off x="5078591" y="0"/>
            <a:ext cx="6764249" cy="6768593"/>
            <a:chOff x="3248891" y="96416"/>
            <a:chExt cx="5622747" cy="5626358"/>
          </a:xfrm>
        </p:grpSpPr>
        <p:pic>
          <p:nvPicPr>
            <p:cNvPr id="91" name="Picture 90" descr="Chart, surface chart&#10;&#10;Description automatically generated">
              <a:extLst>
                <a:ext uri="{FF2B5EF4-FFF2-40B4-BE49-F238E27FC236}">
                  <a16:creationId xmlns:a16="http://schemas.microsoft.com/office/drawing/2014/main" id="{7CC4E6B1-2F64-4EF0-8E01-999A00634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891" y="96417"/>
              <a:ext cx="1405687" cy="1406590"/>
            </a:xfrm>
            <a:prstGeom prst="rect">
              <a:avLst/>
            </a:prstGeom>
          </p:spPr>
        </p:pic>
        <p:pic>
          <p:nvPicPr>
            <p:cNvPr id="92" name="Picture 91" descr="Chart, line chart&#10;&#10;Description automatically generated">
              <a:extLst>
                <a:ext uri="{FF2B5EF4-FFF2-40B4-BE49-F238E27FC236}">
                  <a16:creationId xmlns:a16="http://schemas.microsoft.com/office/drawing/2014/main" id="{0822B082-9AE5-447B-B1AC-9705F6247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578" y="96417"/>
              <a:ext cx="1405687" cy="1406590"/>
            </a:xfrm>
            <a:prstGeom prst="rect">
              <a:avLst/>
            </a:prstGeom>
          </p:spPr>
        </p:pic>
        <p:pic>
          <p:nvPicPr>
            <p:cNvPr id="93" name="Picture 92" descr="Chart&#10;&#10;Description automatically generated">
              <a:extLst>
                <a:ext uri="{FF2B5EF4-FFF2-40B4-BE49-F238E27FC236}">
                  <a16:creationId xmlns:a16="http://schemas.microsoft.com/office/drawing/2014/main" id="{8264B840-B8D4-4841-9806-8F5E48032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264" y="96416"/>
              <a:ext cx="1405687" cy="1406590"/>
            </a:xfrm>
            <a:prstGeom prst="rect">
              <a:avLst/>
            </a:prstGeom>
          </p:spPr>
        </p:pic>
        <p:pic>
          <p:nvPicPr>
            <p:cNvPr id="94" name="Picture 93" descr="Chart, surface chart&#10;&#10;Description automatically generated">
              <a:extLst>
                <a:ext uri="{FF2B5EF4-FFF2-40B4-BE49-F238E27FC236}">
                  <a16:creationId xmlns:a16="http://schemas.microsoft.com/office/drawing/2014/main" id="{9FAAD651-E347-4313-9157-7DD477AB2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951" y="96417"/>
              <a:ext cx="1405687" cy="1406590"/>
            </a:xfrm>
            <a:prstGeom prst="rect">
              <a:avLst/>
            </a:prstGeom>
          </p:spPr>
        </p:pic>
        <p:pic>
          <p:nvPicPr>
            <p:cNvPr id="95" name="Picture 94" descr="Chart, surface chart&#10;&#10;Description automatically generated">
              <a:extLst>
                <a:ext uri="{FF2B5EF4-FFF2-40B4-BE49-F238E27FC236}">
                  <a16:creationId xmlns:a16="http://schemas.microsoft.com/office/drawing/2014/main" id="{70872352-EA1C-4DFA-B9B6-C978B2359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891" y="1503006"/>
              <a:ext cx="1405687" cy="1406590"/>
            </a:xfrm>
            <a:prstGeom prst="rect">
              <a:avLst/>
            </a:prstGeom>
          </p:spPr>
        </p:pic>
        <p:pic>
          <p:nvPicPr>
            <p:cNvPr id="96" name="Picture 95" descr="Chart, surface chart&#10;&#10;Description automatically generated">
              <a:extLst>
                <a:ext uri="{FF2B5EF4-FFF2-40B4-BE49-F238E27FC236}">
                  <a16:creationId xmlns:a16="http://schemas.microsoft.com/office/drawing/2014/main" id="{3FFB9E63-B086-492E-814D-5FF9B94A15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4578" y="1503006"/>
              <a:ext cx="1405687" cy="1406590"/>
            </a:xfrm>
            <a:prstGeom prst="rect">
              <a:avLst/>
            </a:prstGeom>
          </p:spPr>
        </p:pic>
        <p:pic>
          <p:nvPicPr>
            <p:cNvPr id="97" name="Picture 96" descr="Chart, surface chart&#10;&#10;Description automatically generated">
              <a:extLst>
                <a:ext uri="{FF2B5EF4-FFF2-40B4-BE49-F238E27FC236}">
                  <a16:creationId xmlns:a16="http://schemas.microsoft.com/office/drawing/2014/main" id="{1BF3D346-A37A-4BF4-847C-3661D74FB5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0264" y="1503006"/>
              <a:ext cx="1405687" cy="1406590"/>
            </a:xfrm>
            <a:prstGeom prst="rect">
              <a:avLst/>
            </a:prstGeom>
          </p:spPr>
        </p:pic>
        <p:pic>
          <p:nvPicPr>
            <p:cNvPr id="98" name="Picture 97" descr="Chart, surface chart&#10;&#10;Description automatically generated">
              <a:extLst>
                <a:ext uri="{FF2B5EF4-FFF2-40B4-BE49-F238E27FC236}">
                  <a16:creationId xmlns:a16="http://schemas.microsoft.com/office/drawing/2014/main" id="{645F8C72-8171-439C-9923-D5FFC2D637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5951" y="1503006"/>
              <a:ext cx="1405687" cy="1406590"/>
            </a:xfrm>
            <a:prstGeom prst="rect">
              <a:avLst/>
            </a:prstGeom>
          </p:spPr>
        </p:pic>
        <p:pic>
          <p:nvPicPr>
            <p:cNvPr id="99" name="Picture 98" descr="Chart&#10;&#10;Description automatically generated">
              <a:extLst>
                <a:ext uri="{FF2B5EF4-FFF2-40B4-BE49-F238E27FC236}">
                  <a16:creationId xmlns:a16="http://schemas.microsoft.com/office/drawing/2014/main" id="{02BA6B0E-7DDE-4D80-9D60-5270DBC0DD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8891" y="2909595"/>
              <a:ext cx="1405687" cy="1406590"/>
            </a:xfrm>
            <a:prstGeom prst="rect">
              <a:avLst/>
            </a:prstGeom>
          </p:spPr>
        </p:pic>
        <p:pic>
          <p:nvPicPr>
            <p:cNvPr id="100" name="Picture 99" descr="Chart&#10;&#10;Description automatically generated">
              <a:extLst>
                <a:ext uri="{FF2B5EF4-FFF2-40B4-BE49-F238E27FC236}">
                  <a16:creationId xmlns:a16="http://schemas.microsoft.com/office/drawing/2014/main" id="{DCEEA1CA-EE1A-4BB2-A6E7-43C25D3A86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4578" y="2909595"/>
              <a:ext cx="1405687" cy="1406590"/>
            </a:xfrm>
            <a:prstGeom prst="rect">
              <a:avLst/>
            </a:prstGeom>
          </p:spPr>
        </p:pic>
        <p:pic>
          <p:nvPicPr>
            <p:cNvPr id="101" name="Picture 100" descr="Chart&#10;&#10;Description automatically generated">
              <a:extLst>
                <a:ext uri="{FF2B5EF4-FFF2-40B4-BE49-F238E27FC236}">
                  <a16:creationId xmlns:a16="http://schemas.microsoft.com/office/drawing/2014/main" id="{CBE47ADC-270E-4AEC-B183-F31BA265C6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0264" y="2909595"/>
              <a:ext cx="1405687" cy="1406590"/>
            </a:xfrm>
            <a:prstGeom prst="rect">
              <a:avLst/>
            </a:prstGeom>
          </p:spPr>
        </p:pic>
        <p:pic>
          <p:nvPicPr>
            <p:cNvPr id="102" name="Picture 101" descr="Chart&#10;&#10;Description automatically generated">
              <a:extLst>
                <a:ext uri="{FF2B5EF4-FFF2-40B4-BE49-F238E27FC236}">
                  <a16:creationId xmlns:a16="http://schemas.microsoft.com/office/drawing/2014/main" id="{EC7BE97E-D6EE-4506-8BCE-8A873D47C8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5951" y="2909595"/>
              <a:ext cx="1405687" cy="1406590"/>
            </a:xfrm>
            <a:prstGeom prst="rect">
              <a:avLst/>
            </a:prstGeom>
          </p:spPr>
        </p:pic>
        <p:pic>
          <p:nvPicPr>
            <p:cNvPr id="103" name="Picture 102" descr="Chart, surface chart&#10;&#10;Description automatically generated">
              <a:extLst>
                <a:ext uri="{FF2B5EF4-FFF2-40B4-BE49-F238E27FC236}">
                  <a16:creationId xmlns:a16="http://schemas.microsoft.com/office/drawing/2014/main" id="{5CE4AF03-5F67-4FBF-A6EC-01C9A954BF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8891" y="4316184"/>
              <a:ext cx="1405687" cy="1406590"/>
            </a:xfrm>
            <a:prstGeom prst="rect">
              <a:avLst/>
            </a:prstGeom>
          </p:spPr>
        </p:pic>
        <p:pic>
          <p:nvPicPr>
            <p:cNvPr id="104" name="Picture 103" descr="Chart, line chart&#10;&#10;Description automatically generated">
              <a:extLst>
                <a:ext uri="{FF2B5EF4-FFF2-40B4-BE49-F238E27FC236}">
                  <a16:creationId xmlns:a16="http://schemas.microsoft.com/office/drawing/2014/main" id="{0C33538B-F9CE-4B16-B5EB-9BB1B43074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4578" y="4316184"/>
              <a:ext cx="1405687" cy="1406590"/>
            </a:xfrm>
            <a:prstGeom prst="rect">
              <a:avLst/>
            </a:prstGeom>
          </p:spPr>
        </p:pic>
        <p:pic>
          <p:nvPicPr>
            <p:cNvPr id="105" name="Picture 104" descr="Chart&#10;&#10;Description automatically generated">
              <a:extLst>
                <a:ext uri="{FF2B5EF4-FFF2-40B4-BE49-F238E27FC236}">
                  <a16:creationId xmlns:a16="http://schemas.microsoft.com/office/drawing/2014/main" id="{EFCB2B4B-1919-4416-AA40-4C92BC5AA2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60264" y="4316184"/>
              <a:ext cx="1405687" cy="1406590"/>
            </a:xfrm>
            <a:prstGeom prst="rect">
              <a:avLst/>
            </a:prstGeom>
          </p:spPr>
        </p:pic>
        <p:cxnSp>
          <p:nvCxnSpPr>
            <p:cNvPr id="106" name="Straight Arrow Connector 105">
              <a:extLst>
                <a:ext uri="{FF2B5EF4-FFF2-40B4-BE49-F238E27FC236}">
                  <a16:creationId xmlns:a16="http://schemas.microsoft.com/office/drawing/2014/main" id="{12B295C6-15E1-4695-AEAA-A0DB6B89C343}"/>
                </a:ext>
              </a:extLst>
            </p:cNvPr>
            <p:cNvCxnSpPr>
              <a:cxnSpLocks/>
            </p:cNvCxnSpPr>
            <p:nvPr/>
          </p:nvCxnSpPr>
          <p:spPr>
            <a:xfrm>
              <a:off x="8632861" y="695887"/>
              <a:ext cx="0" cy="328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75AD0E7-588F-4C0C-A335-69C6EEDDEFB9}"/>
                </a:ext>
              </a:extLst>
            </p:cNvPr>
            <p:cNvSpPr txBox="1"/>
            <p:nvPr/>
          </p:nvSpPr>
          <p:spPr>
            <a:xfrm>
              <a:off x="7526358" y="4422964"/>
              <a:ext cx="1343898" cy="358173"/>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Invisible dashed line of Goethite = 0.0</a:t>
              </a:r>
            </a:p>
          </p:txBody>
        </p:sp>
      </p:grpSp>
      <p:sp>
        <p:nvSpPr>
          <p:cNvPr id="109" name="TextBox 108">
            <a:extLst>
              <a:ext uri="{FF2B5EF4-FFF2-40B4-BE49-F238E27FC236}">
                <a16:creationId xmlns:a16="http://schemas.microsoft.com/office/drawing/2014/main" id="{7C540D16-7BC0-4E00-8C40-A7FCE9CE7048}"/>
              </a:ext>
            </a:extLst>
          </p:cNvPr>
          <p:cNvSpPr txBox="1"/>
          <p:nvPr/>
        </p:nvSpPr>
        <p:spPr>
          <a:xfrm>
            <a:off x="10224448" y="5676135"/>
            <a:ext cx="1897596"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Shaded (EPIC)</a:t>
            </a:r>
          </a:p>
          <a:p>
            <a:r>
              <a:rPr lang="en-US" sz="1400" dirty="0">
                <a:latin typeface="Arial" panose="020B0604020202020204" pitchFamily="34" charset="0"/>
                <a:cs typeface="Arial" panose="020B0604020202020204" pitchFamily="34" charset="0"/>
              </a:rPr>
              <a:t>Dashed (Di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a:t>
            </a:r>
          </a:p>
          <a:p>
            <a:r>
              <a:rPr lang="en-US" sz="1400" dirty="0">
                <a:solidFill>
                  <a:srgbClr val="C00000"/>
                </a:solidFill>
                <a:latin typeface="Arial" panose="020B0604020202020204" pitchFamily="34" charset="0"/>
                <a:cs typeface="Arial" panose="020B0604020202020204" pitchFamily="34" charset="0"/>
              </a:rPr>
              <a:t>Hematite</a:t>
            </a:r>
            <a:r>
              <a:rPr lang="en-US" sz="1400" dirty="0">
                <a:latin typeface="Arial" panose="020B0604020202020204" pitchFamily="34" charset="0"/>
                <a:cs typeface="Arial" panose="020B0604020202020204" pitchFamily="34" charset="0"/>
              </a:rPr>
              <a:t>, </a:t>
            </a:r>
            <a:r>
              <a:rPr lang="en-US" sz="1400" dirty="0">
                <a:solidFill>
                  <a:schemeClr val="tx1">
                    <a:lumMod val="50000"/>
                    <a:lumOff val="50000"/>
                  </a:schemeClr>
                </a:solidFill>
                <a:latin typeface="Arial" panose="020B0604020202020204" pitchFamily="34" charset="0"/>
                <a:cs typeface="Arial" panose="020B0604020202020204" pitchFamily="34" charset="0"/>
              </a:rPr>
              <a:t>Goethite</a:t>
            </a:r>
            <a:endParaRPr lang="en-US" sz="1400" dirty="0">
              <a:solidFill>
                <a:schemeClr val="tx1">
                  <a:lumMod val="50000"/>
                  <a:lumOff val="50000"/>
                </a:schemeClr>
              </a:solidFill>
            </a:endParaRPr>
          </a:p>
        </p:txBody>
      </p:sp>
      <p:sp>
        <p:nvSpPr>
          <p:cNvPr id="110" name="TextBox 109">
            <a:extLst>
              <a:ext uri="{FF2B5EF4-FFF2-40B4-BE49-F238E27FC236}">
                <a16:creationId xmlns:a16="http://schemas.microsoft.com/office/drawing/2014/main" id="{DB8BB948-3C5B-4E8D-83D3-E7291C5F14FD}"/>
              </a:ext>
            </a:extLst>
          </p:cNvPr>
          <p:cNvSpPr txBox="1"/>
          <p:nvPr/>
        </p:nvSpPr>
        <p:spPr>
          <a:xfrm>
            <a:off x="275381" y="61555"/>
            <a:ext cx="3776502" cy="892552"/>
          </a:xfrm>
          <a:prstGeom prst="rect">
            <a:avLst/>
          </a:prstGeom>
          <a:noFill/>
          <a:ln>
            <a:noFill/>
          </a:ln>
        </p:spPr>
        <p:txBody>
          <a:bodyPr wrap="square" rtlCol="0">
            <a:spAutoFit/>
          </a:bodyPr>
          <a:lstStyle/>
          <a:p>
            <a:r>
              <a:rPr lang="fi-FI" altLang="ko-KR" sz="2600" b="1" dirty="0">
                <a:solidFill>
                  <a:srgbClr val="002060"/>
                </a:solidFill>
                <a:latin typeface="Arial" panose="020B0604020202020204" pitchFamily="34" charset="0"/>
                <a:cs typeface="Arial" panose="020B0604020202020204" pitchFamily="34" charset="0"/>
              </a:rPr>
              <a:t>Comparison with </a:t>
            </a:r>
          </a:p>
          <a:p>
            <a:r>
              <a:rPr lang="fi-FI" altLang="ko-KR" sz="2600" b="1" dirty="0">
                <a:solidFill>
                  <a:srgbClr val="002060"/>
                </a:solidFill>
                <a:latin typeface="Arial" panose="020B0604020202020204" pitchFamily="34" charset="0"/>
                <a:cs typeface="Arial" panose="020B0604020202020204" pitchFamily="34" charset="0"/>
              </a:rPr>
              <a:t>Di Biagio et al. (2019)</a:t>
            </a:r>
          </a:p>
        </p:txBody>
      </p:sp>
      <p:sp>
        <p:nvSpPr>
          <p:cNvPr id="111" name="TextBox 110">
            <a:extLst>
              <a:ext uri="{FF2B5EF4-FFF2-40B4-BE49-F238E27FC236}">
                <a16:creationId xmlns:a16="http://schemas.microsoft.com/office/drawing/2014/main" id="{77FE9630-6EA4-4602-9410-6638C2B25F39}"/>
              </a:ext>
            </a:extLst>
          </p:cNvPr>
          <p:cNvSpPr txBox="1"/>
          <p:nvPr/>
        </p:nvSpPr>
        <p:spPr>
          <a:xfrm>
            <a:off x="10444054" y="467950"/>
            <a:ext cx="1397124" cy="25391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Hematite = Goethite</a:t>
            </a:r>
          </a:p>
        </p:txBody>
      </p:sp>
      <p:sp>
        <p:nvSpPr>
          <p:cNvPr id="3" name="Slide Number Placeholder 2">
            <a:extLst>
              <a:ext uri="{FF2B5EF4-FFF2-40B4-BE49-F238E27FC236}">
                <a16:creationId xmlns:a16="http://schemas.microsoft.com/office/drawing/2014/main" id="{4CCF426A-EE5A-4610-865A-EC5C2B2003DB}"/>
              </a:ext>
            </a:extLst>
          </p:cNvPr>
          <p:cNvSpPr>
            <a:spLocks noGrp="1"/>
          </p:cNvSpPr>
          <p:nvPr>
            <p:ph type="sldNum" sz="quarter" idx="12"/>
          </p:nvPr>
        </p:nvSpPr>
        <p:spPr/>
        <p:txBody>
          <a:bodyPr/>
          <a:lstStyle/>
          <a:p>
            <a:fld id="{C18795A5-5DC6-4E89-855C-E7B9590EB560}" type="slidenum">
              <a:rPr lang="en-US" smtClean="0"/>
              <a:t>12</a:t>
            </a:fld>
            <a:endParaRPr lang="en-US"/>
          </a:p>
        </p:txBody>
      </p:sp>
      <p:cxnSp>
        <p:nvCxnSpPr>
          <p:cNvPr id="112" name="Straight Arrow Connector 111">
            <a:extLst>
              <a:ext uri="{FF2B5EF4-FFF2-40B4-BE49-F238E27FC236}">
                <a16:creationId xmlns:a16="http://schemas.microsoft.com/office/drawing/2014/main" id="{4F29BE8B-8ADE-4744-B26E-952803879E48}"/>
              </a:ext>
            </a:extLst>
          </p:cNvPr>
          <p:cNvCxnSpPr>
            <a:cxnSpLocks/>
          </p:cNvCxnSpPr>
          <p:nvPr/>
        </p:nvCxnSpPr>
        <p:spPr>
          <a:xfrm flipH="1">
            <a:off x="6190407" y="622720"/>
            <a:ext cx="63549" cy="872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C8923B2-1F0A-4B47-A6F5-09B80B6B07AA}"/>
              </a:ext>
            </a:extLst>
          </p:cNvPr>
          <p:cNvSpPr txBox="1"/>
          <p:nvPr/>
        </p:nvSpPr>
        <p:spPr>
          <a:xfrm>
            <a:off x="5308375" y="368804"/>
            <a:ext cx="1459617" cy="25391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means no EPIC data</a:t>
            </a:r>
          </a:p>
        </p:txBody>
      </p:sp>
    </p:spTree>
    <p:extLst>
      <p:ext uri="{BB962C8B-B14F-4D97-AF65-F5344CB8AC3E}">
        <p14:creationId xmlns:p14="http://schemas.microsoft.com/office/powerpoint/2010/main" val="1250593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27CC9C4A-67BB-4FA9-AEDE-C82FFC39D033}"/>
              </a:ext>
            </a:extLst>
          </p:cNvPr>
          <p:cNvSpPr txBox="1"/>
          <p:nvPr/>
        </p:nvSpPr>
        <p:spPr>
          <a:xfrm>
            <a:off x="571500" y="1875775"/>
            <a:ext cx="4357208" cy="4909036"/>
          </a:xfrm>
          <a:prstGeom prst="rect">
            <a:avLst/>
          </a:prstGeom>
          <a:noFill/>
        </p:spPr>
        <p:txBody>
          <a:bodyPr wrap="square" rtlCol="0">
            <a:spAutoFit/>
          </a:bodyPr>
          <a:lstStyle/>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Sahara, Sahel, Middle East </a:t>
            </a:r>
            <a:r>
              <a:rPr lang="en-US" sz="1400" kern="100" dirty="0">
                <a:effectLst/>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a:t>
            </a:r>
            <a:r>
              <a:rPr lang="en-US" sz="1400" kern="100" dirty="0">
                <a:effectLst/>
                <a:latin typeface="Arial" panose="020B0604020202020204" pitchFamily="34" charset="0"/>
                <a:ea typeface="Malgun Gothic" panose="020B0503020000020004" pitchFamily="34" charset="-127"/>
                <a:cs typeface="Arial" panose="020B0604020202020204" pitchFamily="34" charset="0"/>
              </a:rPr>
              <a:t>large variability</a:t>
            </a:r>
          </a:p>
          <a:p>
            <a:pPr marL="285750"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Sahel line (~20°N) hematite tendency</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EPIC: Mauritania &gt; Niger &gt; Mali &gt; </a:t>
            </a:r>
            <a:r>
              <a:rPr lang="en-US" sz="1200" kern="100" dirty="0" err="1">
                <a:effectLst/>
                <a:latin typeface="Arial" panose="020B0604020202020204" pitchFamily="34" charset="0"/>
                <a:ea typeface="Malgun Gothic" panose="020B0503020000020004" pitchFamily="34" charset="-127"/>
                <a:cs typeface="Arial" panose="020B0604020202020204" pitchFamily="34" charset="0"/>
              </a:rPr>
              <a:t>Bodélé</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Di </a:t>
            </a:r>
            <a:r>
              <a:rPr lang="en-US" sz="1200" kern="100" dirty="0" err="1">
                <a:latin typeface="Arial" panose="020B0604020202020204" pitchFamily="34" charset="0"/>
                <a:ea typeface="Malgun Gothic" panose="020B0503020000020004" pitchFamily="34" charset="-127"/>
                <a:cs typeface="Arial" panose="020B0604020202020204" pitchFamily="34" charset="0"/>
              </a:rPr>
              <a:t>Biagio</a:t>
            </a:r>
            <a:r>
              <a:rPr lang="en-US" sz="1200" kern="100" dirty="0">
                <a:latin typeface="Arial" panose="020B0604020202020204" pitchFamily="34" charset="0"/>
                <a:ea typeface="Malgun Gothic" panose="020B0503020000020004" pitchFamily="34" charset="-127"/>
                <a:cs typeface="Arial" panose="020B0604020202020204" pitchFamily="34" charset="0"/>
              </a:rPr>
              <a:t>: (3.3%) &gt; (2.3%) &gt; (2.0%) &gt; (0.7%)</a:t>
            </a:r>
            <a:endParaRPr lang="en-US" sz="12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latin typeface="Arial" panose="020B0604020202020204" pitchFamily="34" charset="0"/>
                <a:ea typeface="Malgun Gothic" panose="020B0503020000020004" pitchFamily="34" charset="-127"/>
                <a:cs typeface="Arial" panose="020B0604020202020204" pitchFamily="34" charset="0"/>
              </a:rPr>
              <a:t>Niger (Lafon et al., 2004)</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Harmattan (11-3): 2.8% iron oxide </a:t>
            </a:r>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agrees</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Local erosion (5-7): 5.0% (±0.4) iron oxide</a:t>
            </a:r>
          </a:p>
          <a:p>
            <a:pPr lvl="2"/>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Possibly due to rain, MAIAC did not catch</a:t>
            </a:r>
          </a:p>
          <a:p>
            <a:pPr marL="1085850" lvl="2" indent="-171450">
              <a:buFont typeface="Wingdings" panose="05000000000000000000" pitchFamily="2" charset="2"/>
              <a:buChar char="q"/>
            </a:pP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err="1">
                <a:effectLst/>
                <a:latin typeface="Arial" panose="020B0604020202020204" pitchFamily="34" charset="0"/>
                <a:ea typeface="Malgun Gothic" panose="020B0503020000020004" pitchFamily="34" charset="-127"/>
                <a:cs typeface="Arial" panose="020B0604020202020204" pitchFamily="34" charset="0"/>
              </a:rPr>
              <a:t>Bodélé</a:t>
            </a:r>
            <a:r>
              <a:rPr lang="en-US" sz="1400" kern="100" dirty="0">
                <a:latin typeface="Arial" panose="020B0604020202020204" pitchFamily="34" charset="0"/>
                <a:ea typeface="Malgun Gothic" panose="020B0503020000020004" pitchFamily="34" charset="-127"/>
                <a:cs typeface="Arial" panose="020B0604020202020204" pitchFamily="34" charset="0"/>
              </a:rPr>
              <a:t>:</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EPIC: consistently low hematite (&lt;1.4%)</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Di </a:t>
            </a:r>
            <a:r>
              <a:rPr lang="en-US" sz="1200" kern="100" dirty="0" err="1">
                <a:latin typeface="Arial" panose="020B0604020202020204" pitchFamily="34" charset="0"/>
                <a:ea typeface="Malgun Gothic" panose="020B0503020000020004" pitchFamily="34" charset="-127"/>
                <a:cs typeface="Arial" panose="020B0604020202020204" pitchFamily="34" charset="0"/>
              </a:rPr>
              <a:t>Biagio</a:t>
            </a:r>
            <a:r>
              <a:rPr lang="en-US" sz="1200" kern="100" dirty="0">
                <a:latin typeface="Arial" panose="020B0604020202020204" pitchFamily="34" charset="0"/>
                <a:ea typeface="Malgun Gothic" panose="020B0503020000020004" pitchFamily="34" charset="-127"/>
                <a:cs typeface="Arial" panose="020B0604020202020204" pitchFamily="34" charset="0"/>
              </a:rPr>
              <a:t>: 0.7% hematite</a:t>
            </a:r>
          </a:p>
          <a:p>
            <a:pPr marL="285750" indent="-285750">
              <a:buFont typeface="Wingdings" panose="05000000000000000000" pitchFamily="2" charset="2"/>
              <a:buChar char="q"/>
            </a:pPr>
            <a:endParaRPr lang="en-US" sz="14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Saudi Arabia, Kuwait:</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Shamal season (6-9): northwesterly wind</a:t>
            </a:r>
          </a:p>
          <a:p>
            <a:pPr lvl="2"/>
            <a:r>
              <a:rPr lang="en-US" sz="1200" kern="100" dirty="0">
                <a:latin typeface="Arial" panose="020B0604020202020204" pitchFamily="34" charset="0"/>
                <a:ea typeface="Malgun Gothic" panose="020B0503020000020004" pitchFamily="34" charset="-127"/>
                <a:cs typeface="Arial" panose="020B0604020202020204" pitchFamily="34" charset="0"/>
                <a:sym typeface="Wingdings" panose="05000000000000000000" pitchFamily="2" charset="2"/>
              </a:rPr>
              <a:t> hematite, goethite reversed</a:t>
            </a:r>
            <a:r>
              <a:rPr lang="en-US" sz="1200" kern="100" dirty="0">
                <a:latin typeface="Arial" panose="020B0604020202020204" pitchFamily="34" charset="0"/>
                <a:ea typeface="Malgun Gothic" panose="020B0503020000020004" pitchFamily="34" charset="-127"/>
                <a:cs typeface="Arial" panose="020B0604020202020204" pitchFamily="34" charset="0"/>
              </a:rPr>
              <a:t> </a:t>
            </a:r>
            <a:endParaRPr lang="en-US" sz="1200" kern="100" dirty="0">
              <a:effectLst/>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Gobi, Taklimakan:</a:t>
            </a:r>
          </a:p>
          <a:p>
            <a:pPr marL="628650" lvl="1" indent="-171450">
              <a:buFont typeface="Arial" panose="020B0604020202020204" pitchFamily="34" charset="0"/>
              <a:buChar char="•"/>
            </a:pPr>
            <a:r>
              <a:rPr lang="en-US" sz="1200" kern="100" dirty="0">
                <a:latin typeface="Arial" panose="020B0604020202020204" pitchFamily="34" charset="0"/>
                <a:ea typeface="Malgun Gothic" panose="020B0503020000020004" pitchFamily="34" charset="-127"/>
                <a:cs typeface="Arial" panose="020B0604020202020204" pitchFamily="34" charset="0"/>
              </a:rPr>
              <a:t>Hm/Gt ratio ~ 0.55 observed </a:t>
            </a:r>
            <a:r>
              <a:rPr lang="en-US" sz="1200" kern="100" dirty="0">
                <a:effectLst/>
                <a:latin typeface="Arial" panose="020B0604020202020204" pitchFamily="34" charset="0"/>
                <a:ea typeface="Malgun Gothic" panose="020B0503020000020004" pitchFamily="34" charset="-127"/>
                <a:cs typeface="Arial" panose="020B0604020202020204" pitchFamily="34" charset="0"/>
              </a:rPr>
              <a:t>(Shen et al., 2006)</a:t>
            </a:r>
            <a:endParaRPr lang="en-US" sz="1200" kern="100" dirty="0">
              <a:latin typeface="Arial" panose="020B0604020202020204" pitchFamily="34" charset="0"/>
              <a:ea typeface="Malgun Gothic" panose="020B0503020000020004" pitchFamily="34" charset="-127"/>
              <a:cs typeface="Arial" panose="020B0604020202020204" pitchFamily="34" charset="0"/>
            </a:endParaRPr>
          </a:p>
          <a:p>
            <a:pPr marL="742950" lvl="1" indent="-285750">
              <a:buFont typeface="Wingdings" panose="05000000000000000000" pitchFamily="2" charset="2"/>
              <a:buChar char="q"/>
            </a:pPr>
            <a:endParaRPr lang="en-US" sz="1400" kern="100" dirty="0">
              <a:latin typeface="Arial" panose="020B0604020202020204" pitchFamily="34" charset="0"/>
              <a:ea typeface="Malgun Gothic" panose="020B0503020000020004" pitchFamily="34" charset="-127"/>
              <a:cs typeface="Arial" panose="020B0604020202020204" pitchFamily="34" charset="0"/>
            </a:endParaRPr>
          </a:p>
          <a:p>
            <a:pPr marL="285750" indent="-285750">
              <a:buFont typeface="Wingdings" panose="05000000000000000000" pitchFamily="2" charset="2"/>
              <a:buChar char="q"/>
            </a:pPr>
            <a:r>
              <a:rPr lang="en-US" sz="1400" kern="100" dirty="0">
                <a:effectLst/>
                <a:latin typeface="Arial" panose="020B0604020202020204" pitchFamily="34" charset="0"/>
                <a:ea typeface="Malgun Gothic" panose="020B0503020000020004" pitchFamily="34" charset="-127"/>
                <a:cs typeface="Arial" panose="020B0604020202020204" pitchFamily="34" charset="0"/>
              </a:rPr>
              <a:t>Arizona, Australia: may contain smoke cases, but case study agreed with dashed line range.</a:t>
            </a:r>
          </a:p>
        </p:txBody>
      </p:sp>
      <p:grpSp>
        <p:nvGrpSpPr>
          <p:cNvPr id="25" name="Group 24">
            <a:extLst>
              <a:ext uri="{FF2B5EF4-FFF2-40B4-BE49-F238E27FC236}">
                <a16:creationId xmlns:a16="http://schemas.microsoft.com/office/drawing/2014/main" id="{1285BBAD-3C3E-4C35-8B60-30194A1849EF}"/>
              </a:ext>
            </a:extLst>
          </p:cNvPr>
          <p:cNvGrpSpPr>
            <a:grpSpLocks noChangeAspect="1"/>
          </p:cNvGrpSpPr>
          <p:nvPr/>
        </p:nvGrpSpPr>
        <p:grpSpPr>
          <a:xfrm>
            <a:off x="5078591" y="0"/>
            <a:ext cx="6764249" cy="6768593"/>
            <a:chOff x="3248891" y="96416"/>
            <a:chExt cx="5622747" cy="5626358"/>
          </a:xfrm>
        </p:grpSpPr>
        <p:pic>
          <p:nvPicPr>
            <p:cNvPr id="26" name="Picture 25" descr="Chart, surface chart&#10;&#10;Description automatically generated">
              <a:extLst>
                <a:ext uri="{FF2B5EF4-FFF2-40B4-BE49-F238E27FC236}">
                  <a16:creationId xmlns:a16="http://schemas.microsoft.com/office/drawing/2014/main" id="{8BC1BA35-918C-4CA1-8F06-D47EA2F74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891" y="96417"/>
              <a:ext cx="1405687" cy="1406590"/>
            </a:xfrm>
            <a:prstGeom prst="rect">
              <a:avLst/>
            </a:prstGeom>
          </p:spPr>
        </p:pic>
        <p:pic>
          <p:nvPicPr>
            <p:cNvPr id="27" name="Picture 26" descr="Chart, line chart&#10;&#10;Description automatically generated">
              <a:extLst>
                <a:ext uri="{FF2B5EF4-FFF2-40B4-BE49-F238E27FC236}">
                  <a16:creationId xmlns:a16="http://schemas.microsoft.com/office/drawing/2014/main" id="{23456538-BA37-408C-B2C7-7A74DDD1B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578" y="96417"/>
              <a:ext cx="1405687" cy="1406590"/>
            </a:xfrm>
            <a:prstGeom prst="rect">
              <a:avLst/>
            </a:prstGeom>
          </p:spPr>
        </p:pic>
        <p:pic>
          <p:nvPicPr>
            <p:cNvPr id="28" name="Picture 27" descr="Chart&#10;&#10;Description automatically generated">
              <a:extLst>
                <a:ext uri="{FF2B5EF4-FFF2-40B4-BE49-F238E27FC236}">
                  <a16:creationId xmlns:a16="http://schemas.microsoft.com/office/drawing/2014/main" id="{53A905CB-F2ED-4FA3-A3E8-214C47CB7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264" y="96416"/>
              <a:ext cx="1405687" cy="1406590"/>
            </a:xfrm>
            <a:prstGeom prst="rect">
              <a:avLst/>
            </a:prstGeom>
          </p:spPr>
        </p:pic>
        <p:pic>
          <p:nvPicPr>
            <p:cNvPr id="29" name="Picture 28" descr="Chart, surface chart&#10;&#10;Description automatically generated">
              <a:extLst>
                <a:ext uri="{FF2B5EF4-FFF2-40B4-BE49-F238E27FC236}">
                  <a16:creationId xmlns:a16="http://schemas.microsoft.com/office/drawing/2014/main" id="{A8B3A483-16F4-4C5C-BA1C-67CE37F35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951" y="96417"/>
              <a:ext cx="1405687" cy="1406590"/>
            </a:xfrm>
            <a:prstGeom prst="rect">
              <a:avLst/>
            </a:prstGeom>
          </p:spPr>
        </p:pic>
        <p:pic>
          <p:nvPicPr>
            <p:cNvPr id="30" name="Picture 29" descr="Chart, surface chart&#10;&#10;Description automatically generated">
              <a:extLst>
                <a:ext uri="{FF2B5EF4-FFF2-40B4-BE49-F238E27FC236}">
                  <a16:creationId xmlns:a16="http://schemas.microsoft.com/office/drawing/2014/main" id="{2B1BC122-2136-4ED8-A8F3-7F5C9B0DC1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891" y="1503006"/>
              <a:ext cx="1405687" cy="1406590"/>
            </a:xfrm>
            <a:prstGeom prst="rect">
              <a:avLst/>
            </a:prstGeom>
          </p:spPr>
        </p:pic>
        <p:pic>
          <p:nvPicPr>
            <p:cNvPr id="31" name="Picture 30" descr="Chart, surface chart&#10;&#10;Description automatically generated">
              <a:extLst>
                <a:ext uri="{FF2B5EF4-FFF2-40B4-BE49-F238E27FC236}">
                  <a16:creationId xmlns:a16="http://schemas.microsoft.com/office/drawing/2014/main" id="{B3283BFA-F4FF-4B0B-81CB-471685900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4578" y="1503006"/>
              <a:ext cx="1405687" cy="1406590"/>
            </a:xfrm>
            <a:prstGeom prst="rect">
              <a:avLst/>
            </a:prstGeom>
          </p:spPr>
        </p:pic>
        <p:pic>
          <p:nvPicPr>
            <p:cNvPr id="32" name="Picture 31" descr="Chart, surface chart&#10;&#10;Description automatically generated">
              <a:extLst>
                <a:ext uri="{FF2B5EF4-FFF2-40B4-BE49-F238E27FC236}">
                  <a16:creationId xmlns:a16="http://schemas.microsoft.com/office/drawing/2014/main" id="{3856F665-4077-4B0B-A272-0960392379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0264" y="1503006"/>
              <a:ext cx="1405687" cy="1406590"/>
            </a:xfrm>
            <a:prstGeom prst="rect">
              <a:avLst/>
            </a:prstGeom>
          </p:spPr>
        </p:pic>
        <p:pic>
          <p:nvPicPr>
            <p:cNvPr id="33" name="Picture 32" descr="Chart, surface chart&#10;&#10;Description automatically generated">
              <a:extLst>
                <a:ext uri="{FF2B5EF4-FFF2-40B4-BE49-F238E27FC236}">
                  <a16:creationId xmlns:a16="http://schemas.microsoft.com/office/drawing/2014/main" id="{3376B788-D0C4-4FEA-A65E-EBE54D9EA3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5951" y="1503006"/>
              <a:ext cx="1405687" cy="1406590"/>
            </a:xfrm>
            <a:prstGeom prst="rect">
              <a:avLst/>
            </a:prstGeom>
          </p:spPr>
        </p:pic>
        <p:pic>
          <p:nvPicPr>
            <p:cNvPr id="34" name="Picture 33" descr="Chart&#10;&#10;Description automatically generated">
              <a:extLst>
                <a:ext uri="{FF2B5EF4-FFF2-40B4-BE49-F238E27FC236}">
                  <a16:creationId xmlns:a16="http://schemas.microsoft.com/office/drawing/2014/main" id="{6BA7CF04-3A6B-4383-AC65-CB76419C99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8891" y="2909595"/>
              <a:ext cx="1405687" cy="1406590"/>
            </a:xfrm>
            <a:prstGeom prst="rect">
              <a:avLst/>
            </a:prstGeom>
          </p:spPr>
        </p:pic>
        <p:pic>
          <p:nvPicPr>
            <p:cNvPr id="35" name="Picture 34" descr="Chart&#10;&#10;Description automatically generated">
              <a:extLst>
                <a:ext uri="{FF2B5EF4-FFF2-40B4-BE49-F238E27FC236}">
                  <a16:creationId xmlns:a16="http://schemas.microsoft.com/office/drawing/2014/main" id="{195F4742-D624-467D-A316-D206FDCA69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4578" y="2909595"/>
              <a:ext cx="1405687" cy="1406590"/>
            </a:xfrm>
            <a:prstGeom prst="rect">
              <a:avLst/>
            </a:prstGeom>
          </p:spPr>
        </p:pic>
        <p:pic>
          <p:nvPicPr>
            <p:cNvPr id="36" name="Picture 35" descr="Chart&#10;&#10;Description automatically generated">
              <a:extLst>
                <a:ext uri="{FF2B5EF4-FFF2-40B4-BE49-F238E27FC236}">
                  <a16:creationId xmlns:a16="http://schemas.microsoft.com/office/drawing/2014/main" id="{58214FB3-0CF7-4E66-88C4-AB664826FA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0264" y="2909595"/>
              <a:ext cx="1405687" cy="1406590"/>
            </a:xfrm>
            <a:prstGeom prst="rect">
              <a:avLst/>
            </a:prstGeom>
          </p:spPr>
        </p:pic>
        <p:pic>
          <p:nvPicPr>
            <p:cNvPr id="37" name="Picture 36" descr="Chart&#10;&#10;Description automatically generated">
              <a:extLst>
                <a:ext uri="{FF2B5EF4-FFF2-40B4-BE49-F238E27FC236}">
                  <a16:creationId xmlns:a16="http://schemas.microsoft.com/office/drawing/2014/main" id="{B4E9869E-AA60-4E73-8E35-EF1D173E09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5951" y="2909595"/>
              <a:ext cx="1405687" cy="1406590"/>
            </a:xfrm>
            <a:prstGeom prst="rect">
              <a:avLst/>
            </a:prstGeom>
          </p:spPr>
        </p:pic>
        <p:pic>
          <p:nvPicPr>
            <p:cNvPr id="38" name="Picture 37" descr="Chart, surface chart&#10;&#10;Description automatically generated">
              <a:extLst>
                <a:ext uri="{FF2B5EF4-FFF2-40B4-BE49-F238E27FC236}">
                  <a16:creationId xmlns:a16="http://schemas.microsoft.com/office/drawing/2014/main" id="{DF3E266D-EBB2-4274-B708-BDC15817C1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8891" y="4316184"/>
              <a:ext cx="1405687" cy="1406590"/>
            </a:xfrm>
            <a:prstGeom prst="rect">
              <a:avLst/>
            </a:prstGeom>
          </p:spPr>
        </p:pic>
        <p:pic>
          <p:nvPicPr>
            <p:cNvPr id="39" name="Picture 38" descr="Chart, line chart&#10;&#10;Description automatically generated">
              <a:extLst>
                <a:ext uri="{FF2B5EF4-FFF2-40B4-BE49-F238E27FC236}">
                  <a16:creationId xmlns:a16="http://schemas.microsoft.com/office/drawing/2014/main" id="{CEB8A9D3-0E91-4246-94BE-3C66822214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4578" y="4316184"/>
              <a:ext cx="1405687" cy="1406590"/>
            </a:xfrm>
            <a:prstGeom prst="rect">
              <a:avLst/>
            </a:prstGeom>
          </p:spPr>
        </p:pic>
        <p:pic>
          <p:nvPicPr>
            <p:cNvPr id="40" name="Picture 39" descr="Chart&#10;&#10;Description automatically generated">
              <a:extLst>
                <a:ext uri="{FF2B5EF4-FFF2-40B4-BE49-F238E27FC236}">
                  <a16:creationId xmlns:a16="http://schemas.microsoft.com/office/drawing/2014/main" id="{14DC0BE1-7DE7-45C4-97DD-02DE3D03AA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60264" y="4316184"/>
              <a:ext cx="1405687" cy="1406590"/>
            </a:xfrm>
            <a:prstGeom prst="rect">
              <a:avLst/>
            </a:prstGeom>
          </p:spPr>
        </p:pic>
        <p:cxnSp>
          <p:nvCxnSpPr>
            <p:cNvPr id="41" name="Straight Arrow Connector 40">
              <a:extLst>
                <a:ext uri="{FF2B5EF4-FFF2-40B4-BE49-F238E27FC236}">
                  <a16:creationId xmlns:a16="http://schemas.microsoft.com/office/drawing/2014/main" id="{63E5C523-C502-4CDD-A957-6A69379BFACC}"/>
                </a:ext>
              </a:extLst>
            </p:cNvPr>
            <p:cNvCxnSpPr>
              <a:cxnSpLocks/>
            </p:cNvCxnSpPr>
            <p:nvPr/>
          </p:nvCxnSpPr>
          <p:spPr>
            <a:xfrm>
              <a:off x="8632861" y="695887"/>
              <a:ext cx="0" cy="328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FCA8413-6343-49B9-B18D-CC2BEE3FE2A4}"/>
                </a:ext>
              </a:extLst>
            </p:cNvPr>
            <p:cNvSpPr txBox="1"/>
            <p:nvPr/>
          </p:nvSpPr>
          <p:spPr>
            <a:xfrm>
              <a:off x="7708904" y="485397"/>
              <a:ext cx="1161352" cy="21106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Hematite = Goethite</a:t>
              </a:r>
            </a:p>
          </p:txBody>
        </p:sp>
        <p:sp>
          <p:nvSpPr>
            <p:cNvPr id="43" name="TextBox 42">
              <a:extLst>
                <a:ext uri="{FF2B5EF4-FFF2-40B4-BE49-F238E27FC236}">
                  <a16:creationId xmlns:a16="http://schemas.microsoft.com/office/drawing/2014/main" id="{C75E7AB8-0F94-4D09-B110-E5B9A44AAFC0}"/>
                </a:ext>
              </a:extLst>
            </p:cNvPr>
            <p:cNvSpPr txBox="1"/>
            <p:nvPr/>
          </p:nvSpPr>
          <p:spPr>
            <a:xfrm>
              <a:off x="7526358" y="4422964"/>
              <a:ext cx="1343898" cy="358173"/>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Invisible dashed line of Goethite = 0.0</a:t>
              </a:r>
            </a:p>
          </p:txBody>
        </p:sp>
      </p:grpSp>
      <p:sp>
        <p:nvSpPr>
          <p:cNvPr id="44" name="TextBox 43">
            <a:extLst>
              <a:ext uri="{FF2B5EF4-FFF2-40B4-BE49-F238E27FC236}">
                <a16:creationId xmlns:a16="http://schemas.microsoft.com/office/drawing/2014/main" id="{0F579830-5A3C-4580-B28F-3EB3449F9E61}"/>
              </a:ext>
            </a:extLst>
          </p:cNvPr>
          <p:cNvSpPr txBox="1"/>
          <p:nvPr/>
        </p:nvSpPr>
        <p:spPr>
          <a:xfrm>
            <a:off x="10224448" y="5676135"/>
            <a:ext cx="1897596"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Shaded (EPIC)</a:t>
            </a:r>
          </a:p>
          <a:p>
            <a:r>
              <a:rPr lang="en-US" sz="1400" dirty="0">
                <a:latin typeface="Arial" panose="020B0604020202020204" pitchFamily="34" charset="0"/>
                <a:cs typeface="Arial" panose="020B0604020202020204" pitchFamily="34" charset="0"/>
              </a:rPr>
              <a:t>Dashed (Di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a:t>
            </a:r>
          </a:p>
          <a:p>
            <a:r>
              <a:rPr lang="en-US" sz="1400" dirty="0">
                <a:solidFill>
                  <a:srgbClr val="C00000"/>
                </a:solidFill>
                <a:latin typeface="Arial" panose="020B0604020202020204" pitchFamily="34" charset="0"/>
                <a:cs typeface="Arial" panose="020B0604020202020204" pitchFamily="34" charset="0"/>
              </a:rPr>
              <a:t>Hematite</a:t>
            </a:r>
            <a:r>
              <a:rPr lang="en-US" sz="1400" dirty="0">
                <a:latin typeface="Arial" panose="020B0604020202020204" pitchFamily="34" charset="0"/>
                <a:cs typeface="Arial" panose="020B0604020202020204" pitchFamily="34" charset="0"/>
              </a:rPr>
              <a:t>, </a:t>
            </a:r>
            <a:r>
              <a:rPr lang="en-US" sz="1400" dirty="0">
                <a:solidFill>
                  <a:schemeClr val="tx1">
                    <a:lumMod val="50000"/>
                    <a:lumOff val="50000"/>
                  </a:schemeClr>
                </a:solidFill>
                <a:latin typeface="Arial" panose="020B0604020202020204" pitchFamily="34" charset="0"/>
                <a:cs typeface="Arial" panose="020B0604020202020204" pitchFamily="34" charset="0"/>
              </a:rPr>
              <a:t>Goethite</a:t>
            </a:r>
            <a:endParaRPr lang="en-US" sz="1400" dirty="0">
              <a:solidFill>
                <a:schemeClr val="tx1">
                  <a:lumMod val="50000"/>
                  <a:lumOff val="50000"/>
                </a:schemeClr>
              </a:solidFill>
            </a:endParaRPr>
          </a:p>
        </p:txBody>
      </p:sp>
      <p:sp>
        <p:nvSpPr>
          <p:cNvPr id="3" name="Slide Number Placeholder 2">
            <a:extLst>
              <a:ext uri="{FF2B5EF4-FFF2-40B4-BE49-F238E27FC236}">
                <a16:creationId xmlns:a16="http://schemas.microsoft.com/office/drawing/2014/main" id="{CD9B6BB6-006E-4DF1-887A-F66DE4CFD6DC}"/>
              </a:ext>
            </a:extLst>
          </p:cNvPr>
          <p:cNvSpPr>
            <a:spLocks noGrp="1"/>
          </p:cNvSpPr>
          <p:nvPr>
            <p:ph type="sldNum" sz="quarter" idx="12"/>
          </p:nvPr>
        </p:nvSpPr>
        <p:spPr/>
        <p:txBody>
          <a:bodyPr/>
          <a:lstStyle/>
          <a:p>
            <a:fld id="{C18795A5-5DC6-4E89-855C-E7B9590EB560}" type="slidenum">
              <a:rPr lang="en-US" smtClean="0"/>
              <a:t>13</a:t>
            </a:fld>
            <a:endParaRPr lang="en-US"/>
          </a:p>
        </p:txBody>
      </p:sp>
      <p:grpSp>
        <p:nvGrpSpPr>
          <p:cNvPr id="11" name="Group 10">
            <a:extLst>
              <a:ext uri="{FF2B5EF4-FFF2-40B4-BE49-F238E27FC236}">
                <a16:creationId xmlns:a16="http://schemas.microsoft.com/office/drawing/2014/main" id="{BAE9AA1A-B4A3-485A-816E-93D750CF39D8}"/>
              </a:ext>
            </a:extLst>
          </p:cNvPr>
          <p:cNvGrpSpPr/>
          <p:nvPr/>
        </p:nvGrpSpPr>
        <p:grpSpPr>
          <a:xfrm>
            <a:off x="878842" y="0"/>
            <a:ext cx="3643358" cy="1921809"/>
            <a:chOff x="838382" y="0"/>
            <a:chExt cx="3643358" cy="1921809"/>
          </a:xfrm>
        </p:grpSpPr>
        <p:pic>
          <p:nvPicPr>
            <p:cNvPr id="5" name="Picture 4">
              <a:extLst>
                <a:ext uri="{FF2B5EF4-FFF2-40B4-BE49-F238E27FC236}">
                  <a16:creationId xmlns:a16="http://schemas.microsoft.com/office/drawing/2014/main" id="{150F22B2-BD93-4098-A674-34E11EE9C1E4}"/>
                </a:ext>
              </a:extLst>
            </p:cNvPr>
            <p:cNvPicPr>
              <a:picLocks noChangeAspect="1"/>
            </p:cNvPicPr>
            <p:nvPr/>
          </p:nvPicPr>
          <p:blipFill>
            <a:blip r:embed="rId18"/>
            <a:stretch>
              <a:fillRect/>
            </a:stretch>
          </p:blipFill>
          <p:spPr>
            <a:xfrm>
              <a:off x="1253896" y="14526"/>
              <a:ext cx="3039358" cy="1875775"/>
            </a:xfrm>
            <a:prstGeom prst="rect">
              <a:avLst/>
            </a:prstGeom>
          </p:spPr>
        </p:pic>
        <p:pic>
          <p:nvPicPr>
            <p:cNvPr id="96" name="Picture 95">
              <a:extLst>
                <a:ext uri="{FF2B5EF4-FFF2-40B4-BE49-F238E27FC236}">
                  <a16:creationId xmlns:a16="http://schemas.microsoft.com/office/drawing/2014/main" id="{B62824AA-7DCB-4176-9690-B10DFD977139}"/>
                </a:ext>
              </a:extLst>
            </p:cNvPr>
            <p:cNvPicPr>
              <a:picLocks noChangeAspect="1"/>
            </p:cNvPicPr>
            <p:nvPr/>
          </p:nvPicPr>
          <p:blipFill rotWithShape="1">
            <a:blip r:embed="rId19"/>
            <a:srcRect l="37397" t="14610" r="29544" b="51193"/>
            <a:stretch/>
          </p:blipFill>
          <p:spPr>
            <a:xfrm>
              <a:off x="838382" y="0"/>
              <a:ext cx="3643358" cy="1921809"/>
            </a:xfrm>
            <a:prstGeom prst="rect">
              <a:avLst/>
            </a:prstGeom>
          </p:spPr>
        </p:pic>
        <p:cxnSp>
          <p:nvCxnSpPr>
            <p:cNvPr id="7" name="Straight Connector 6">
              <a:extLst>
                <a:ext uri="{FF2B5EF4-FFF2-40B4-BE49-F238E27FC236}">
                  <a16:creationId xmlns:a16="http://schemas.microsoft.com/office/drawing/2014/main" id="{A2C711F2-C997-422A-9DF5-18012AC8249F}"/>
                </a:ext>
              </a:extLst>
            </p:cNvPr>
            <p:cNvCxnSpPr>
              <a:cxnSpLocks/>
            </p:cNvCxnSpPr>
            <p:nvPr/>
          </p:nvCxnSpPr>
          <p:spPr>
            <a:xfrm flipH="1">
              <a:off x="2177593" y="1338606"/>
              <a:ext cx="131974" cy="1885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a:extLst>
              <a:ext uri="{FF2B5EF4-FFF2-40B4-BE49-F238E27FC236}">
                <a16:creationId xmlns:a16="http://schemas.microsoft.com/office/drawing/2014/main" id="{D30A67A4-37D6-403A-B2B8-6ABD12947A35}"/>
              </a:ext>
            </a:extLst>
          </p:cNvPr>
          <p:cNvCxnSpPr>
            <a:cxnSpLocks/>
          </p:cNvCxnSpPr>
          <p:nvPr/>
        </p:nvCxnSpPr>
        <p:spPr>
          <a:xfrm flipH="1">
            <a:off x="6190407" y="622720"/>
            <a:ext cx="63549" cy="872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1567A98-836C-43E9-A8B7-163A746E526E}"/>
              </a:ext>
            </a:extLst>
          </p:cNvPr>
          <p:cNvSpPr txBox="1"/>
          <p:nvPr/>
        </p:nvSpPr>
        <p:spPr>
          <a:xfrm>
            <a:off x="5308375" y="368804"/>
            <a:ext cx="1459617" cy="253916"/>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means no EPIC data</a:t>
            </a:r>
          </a:p>
        </p:txBody>
      </p:sp>
    </p:spTree>
    <p:extLst>
      <p:ext uri="{BB962C8B-B14F-4D97-AF65-F5344CB8AC3E}">
        <p14:creationId xmlns:p14="http://schemas.microsoft.com/office/powerpoint/2010/main" val="362013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50E67D-ED45-4823-B945-636DE7756F87}"/>
              </a:ext>
            </a:extLst>
          </p:cNvPr>
          <p:cNvPicPr>
            <a:picLocks noChangeAspect="1"/>
          </p:cNvPicPr>
          <p:nvPr/>
        </p:nvPicPr>
        <p:blipFill>
          <a:blip r:embed="rId3"/>
          <a:stretch>
            <a:fillRect/>
          </a:stretch>
        </p:blipFill>
        <p:spPr>
          <a:xfrm>
            <a:off x="361585" y="4009057"/>
            <a:ext cx="5464285" cy="2809761"/>
          </a:xfrm>
          <a:prstGeom prst="rect">
            <a:avLst/>
          </a:prstGeom>
        </p:spPr>
      </p:pic>
      <p:sp>
        <p:nvSpPr>
          <p:cNvPr id="31" name="Arrow: Right 30">
            <a:extLst>
              <a:ext uri="{FF2B5EF4-FFF2-40B4-BE49-F238E27FC236}">
                <a16:creationId xmlns:a16="http://schemas.microsoft.com/office/drawing/2014/main" id="{5961D2F9-AD6D-41F8-9AB1-20A725D5777B}"/>
              </a:ext>
            </a:extLst>
          </p:cNvPr>
          <p:cNvSpPr/>
          <p:nvPr/>
        </p:nvSpPr>
        <p:spPr>
          <a:xfrm rot="10800000">
            <a:off x="5727494" y="4804355"/>
            <a:ext cx="626600" cy="395002"/>
          </a:xfrm>
          <a:prstGeom prst="rightArrow">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EA75E6B-66D4-487D-80CD-268BA5993495}"/>
              </a:ext>
            </a:extLst>
          </p:cNvPr>
          <p:cNvSpPr/>
          <p:nvPr/>
        </p:nvSpPr>
        <p:spPr>
          <a:xfrm>
            <a:off x="6390190" y="929977"/>
            <a:ext cx="5801810" cy="55434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893BB45-CCA8-4ED4-BDE6-B796F5FFE84A}"/>
              </a:ext>
            </a:extLst>
          </p:cNvPr>
          <p:cNvPicPr>
            <a:picLocks noChangeAspect="1"/>
          </p:cNvPicPr>
          <p:nvPr/>
        </p:nvPicPr>
        <p:blipFill>
          <a:blip r:embed="rId4"/>
          <a:stretch>
            <a:fillRect/>
          </a:stretch>
        </p:blipFill>
        <p:spPr>
          <a:xfrm>
            <a:off x="361585" y="1041028"/>
            <a:ext cx="5464285" cy="2809761"/>
          </a:xfrm>
          <a:prstGeom prst="rect">
            <a:avLst/>
          </a:prstGeom>
        </p:spPr>
      </p:pic>
      <p:sp>
        <p:nvSpPr>
          <p:cNvPr id="78" name="TextBox 77">
            <a:extLst>
              <a:ext uri="{FF2B5EF4-FFF2-40B4-BE49-F238E27FC236}">
                <a16:creationId xmlns:a16="http://schemas.microsoft.com/office/drawing/2014/main" id="{980902E4-C55D-4B34-87F7-7BE22174C617}"/>
              </a:ext>
            </a:extLst>
          </p:cNvPr>
          <p:cNvSpPr txBox="1"/>
          <p:nvPr/>
        </p:nvSpPr>
        <p:spPr>
          <a:xfrm>
            <a:off x="269161" y="120442"/>
            <a:ext cx="11341201" cy="492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Hematite refractive indices exhibit a large range in the literature</a:t>
            </a:r>
            <a:endParaRPr kumimoji="0" lang="fi-FI" altLang="ko-KR" sz="2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23" name="Slide Number Placeholder 122">
            <a:extLst>
              <a:ext uri="{FF2B5EF4-FFF2-40B4-BE49-F238E27FC236}">
                <a16:creationId xmlns:a16="http://schemas.microsoft.com/office/drawing/2014/main" id="{30CAE92D-BF4C-4EC9-8642-E7C083097314}"/>
              </a:ext>
            </a:extLst>
          </p:cNvPr>
          <p:cNvSpPr>
            <a:spLocks noGrp="1"/>
          </p:cNvSpPr>
          <p:nvPr>
            <p:ph type="sldNum" sz="quarter" idx="12"/>
          </p:nvPr>
        </p:nvSpPr>
        <p:spPr>
          <a:xfrm>
            <a:off x="9448800" y="647338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795A5-5DC6-4E89-855C-E7B9590EB5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A228148-5A64-41D9-9C45-B474A6AA02C7}"/>
              </a:ext>
            </a:extLst>
          </p:cNvPr>
          <p:cNvSpPr txBox="1"/>
          <p:nvPr/>
        </p:nvSpPr>
        <p:spPr>
          <a:xfrm>
            <a:off x="6539248" y="937141"/>
            <a:ext cx="55036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Same dust event but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different models of hematite refractive index </a:t>
            </a:r>
          </a:p>
        </p:txBody>
      </p:sp>
      <p:pic>
        <p:nvPicPr>
          <p:cNvPr id="52" name="Picture 51" descr="Chart, box and whisker chart&#10;&#10;Description automatically generated">
            <a:extLst>
              <a:ext uri="{FF2B5EF4-FFF2-40B4-BE49-F238E27FC236}">
                <a16:creationId xmlns:a16="http://schemas.microsoft.com/office/drawing/2014/main" id="{3E1EE7B5-420F-498C-ABBE-C60FD9413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675" y="1677170"/>
            <a:ext cx="2692001" cy="2422801"/>
          </a:xfrm>
          <a:prstGeom prst="rect">
            <a:avLst/>
          </a:prstGeom>
        </p:spPr>
      </p:pic>
      <p:sp>
        <p:nvSpPr>
          <p:cNvPr id="27" name="TextBox 26">
            <a:extLst>
              <a:ext uri="{FF2B5EF4-FFF2-40B4-BE49-F238E27FC236}">
                <a16:creationId xmlns:a16="http://schemas.microsoft.com/office/drawing/2014/main" id="{40511FB0-836E-4FB9-A872-495AD2D4DD5D}"/>
              </a:ext>
            </a:extLst>
          </p:cNvPr>
          <p:cNvSpPr txBox="1"/>
          <p:nvPr/>
        </p:nvSpPr>
        <p:spPr>
          <a:xfrm>
            <a:off x="6539248" y="4306819"/>
            <a:ext cx="2824586" cy="138499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1. Chen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Cahan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1 (1981)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2. Chen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Cahan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2 (1981)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3.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Krekov</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(1992)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4.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Gillespig</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and Lindberg (1992)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5. Hsu and Matijevic (1985)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6.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Querry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(1985)</a:t>
            </a:r>
          </a:p>
        </p:txBody>
      </p:sp>
      <p:sp>
        <p:nvSpPr>
          <p:cNvPr id="8" name="Arrow: Right 7">
            <a:extLst>
              <a:ext uri="{FF2B5EF4-FFF2-40B4-BE49-F238E27FC236}">
                <a16:creationId xmlns:a16="http://schemas.microsoft.com/office/drawing/2014/main" id="{796F5096-7F45-434D-8B7F-19AE895C3129}"/>
              </a:ext>
            </a:extLst>
          </p:cNvPr>
          <p:cNvSpPr/>
          <p:nvPr/>
        </p:nvSpPr>
        <p:spPr>
          <a:xfrm>
            <a:off x="5741373" y="1341592"/>
            <a:ext cx="626600" cy="395002"/>
          </a:xfrm>
          <a:prstGeom prst="rightArrow">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514D884-22FE-424C-A6D6-FCE0D43BFC5F}"/>
              </a:ext>
            </a:extLst>
          </p:cNvPr>
          <p:cNvSpPr txBox="1"/>
          <p:nvPr/>
        </p:nvSpPr>
        <p:spPr>
          <a:xfrm>
            <a:off x="9421278" y="4306819"/>
            <a:ext cx="2746032" cy="160043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7.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Longtin</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(1988)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8.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Bedidi</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and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Cerville</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(1993)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9.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Sokolik</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and Toon (1999)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10.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Kerker</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(1979)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11. </a:t>
            </a:r>
            <a:r>
              <a:rPr kumimoji="0" lang="en-US" sz="1400" b="0" i="0" u="none" strike="sngStrike" kern="1200" cap="none" spc="0" normalizeH="0" baseline="0" noProof="0" dirty="0" err="1">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Marusak</a:t>
            </a:r>
            <a:r>
              <a:rPr kumimoji="0" lang="en-US" sz="1400" b="0" i="0" u="none" strike="sngStrike" kern="1200" cap="none" spc="0" normalizeH="0" baseline="0" noProof="0" dirty="0">
                <a:ln>
                  <a:noFill/>
                </a:ln>
                <a:solidFill>
                  <a:srgbClr val="0000FF"/>
                </a:solidFill>
                <a:effectLst/>
                <a:uLnTx/>
                <a:uFillTx/>
                <a:latin typeface="Arial" panose="020B0604020202020204" pitchFamily="34" charset="0"/>
                <a:ea typeface="Malgun Gothic" panose="020B0503020000020004" pitchFamily="34" charset="-127"/>
                <a:cs typeface="Arial" panose="020B0604020202020204" pitchFamily="34" charset="0"/>
              </a:rPr>
              <a:t> (1980)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12. Vernon (1962)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13.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Scanza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(2015) </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this study</a:t>
            </a:r>
          </a:p>
        </p:txBody>
      </p:sp>
      <p:sp>
        <p:nvSpPr>
          <p:cNvPr id="35" name="TextBox 34">
            <a:extLst>
              <a:ext uri="{FF2B5EF4-FFF2-40B4-BE49-F238E27FC236}">
                <a16:creationId xmlns:a16="http://schemas.microsoft.com/office/drawing/2014/main" id="{3C1CDA05-22B0-4DB6-9250-6FE896D155BF}"/>
              </a:ext>
            </a:extLst>
          </p:cNvPr>
          <p:cNvSpPr txBox="1"/>
          <p:nvPr/>
        </p:nvSpPr>
        <p:spPr>
          <a:xfrm>
            <a:off x="9671760" y="1902178"/>
            <a:ext cx="259715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maximum expected iron-oxide content (6.5 wt.%) based on </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in situ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measurements</a:t>
            </a:r>
          </a:p>
        </p:txBody>
      </p:sp>
      <p:cxnSp>
        <p:nvCxnSpPr>
          <p:cNvPr id="12" name="Straight Arrow Connector 11">
            <a:extLst>
              <a:ext uri="{FF2B5EF4-FFF2-40B4-BE49-F238E27FC236}">
                <a16:creationId xmlns:a16="http://schemas.microsoft.com/office/drawing/2014/main" id="{E655F0EA-3426-4426-96A7-BE29A5909D1E}"/>
              </a:ext>
            </a:extLst>
          </p:cNvPr>
          <p:cNvCxnSpPr/>
          <p:nvPr/>
        </p:nvCxnSpPr>
        <p:spPr>
          <a:xfrm flipH="1">
            <a:off x="9266404" y="2156309"/>
            <a:ext cx="405356" cy="3638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E147610-9CB9-4CE8-9DB6-E7613CEBF83B}"/>
              </a:ext>
            </a:extLst>
          </p:cNvPr>
          <p:cNvSpPr txBox="1"/>
          <p:nvPr/>
        </p:nvSpPr>
        <p:spPr>
          <a:xfrm>
            <a:off x="6554837" y="5983013"/>
            <a:ext cx="550369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3,4,5,7,8,10,11 are not viable for our approach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41" name="TextBox 40">
            <a:extLst>
              <a:ext uri="{FF2B5EF4-FFF2-40B4-BE49-F238E27FC236}">
                <a16:creationId xmlns:a16="http://schemas.microsoft.com/office/drawing/2014/main" id="{518B4793-C48E-4408-89F9-6C91F48E430D}"/>
              </a:ext>
            </a:extLst>
          </p:cNvPr>
          <p:cNvSpPr txBox="1"/>
          <p:nvPr/>
        </p:nvSpPr>
        <p:spPr>
          <a:xfrm>
            <a:off x="361585" y="3818918"/>
            <a:ext cx="550369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After exclude: Most suitable hematite refractive index</a:t>
            </a:r>
          </a:p>
        </p:txBody>
      </p:sp>
      <p:sp>
        <p:nvSpPr>
          <p:cNvPr id="17" name="TextBox 16">
            <a:extLst>
              <a:ext uri="{FF2B5EF4-FFF2-40B4-BE49-F238E27FC236}">
                <a16:creationId xmlns:a16="http://schemas.microsoft.com/office/drawing/2014/main" id="{3D52B955-096B-4E72-842D-D8DDC05473BE}"/>
              </a:ext>
            </a:extLst>
          </p:cNvPr>
          <p:cNvSpPr txBox="1"/>
          <p:nvPr/>
        </p:nvSpPr>
        <p:spPr>
          <a:xfrm>
            <a:off x="366654" y="853094"/>
            <a:ext cx="550369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different hematite refractive indices</a:t>
            </a:r>
          </a:p>
        </p:txBody>
      </p:sp>
      <p:sp>
        <p:nvSpPr>
          <p:cNvPr id="3" name="Oval 2">
            <a:extLst>
              <a:ext uri="{FF2B5EF4-FFF2-40B4-BE49-F238E27FC236}">
                <a16:creationId xmlns:a16="http://schemas.microsoft.com/office/drawing/2014/main" id="{D5CFABEC-F79C-4605-BC96-6966EA3739E7}"/>
              </a:ext>
            </a:extLst>
          </p:cNvPr>
          <p:cNvSpPr/>
          <p:nvPr/>
        </p:nvSpPr>
        <p:spPr>
          <a:xfrm>
            <a:off x="7262949" y="1902178"/>
            <a:ext cx="2158329" cy="593749"/>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4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B5907B-6D47-40B3-BC18-CFF082D32888}"/>
              </a:ext>
            </a:extLst>
          </p:cNvPr>
          <p:cNvSpPr txBox="1"/>
          <p:nvPr/>
        </p:nvSpPr>
        <p:spPr>
          <a:xfrm>
            <a:off x="413404" y="322848"/>
            <a:ext cx="10940396"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From EPIC AOD to composition mass concentration </a:t>
            </a:r>
            <a:r>
              <a:rPr lang="en-US" altLang="ko-KR" sz="2600" b="1" u="sng" dirty="0">
                <a:solidFill>
                  <a:srgbClr val="002060"/>
                </a:solidFill>
                <a:latin typeface="Arial" panose="020B0604020202020204" pitchFamily="34" charset="0"/>
                <a:cs typeface="Arial" panose="020B0604020202020204" pitchFamily="34" charset="0"/>
              </a:rPr>
              <a:t>for smoke</a:t>
            </a:r>
            <a:endParaRPr lang="en-US" sz="2600" b="1" u="sng" baseline="30000" dirty="0">
              <a:solidFill>
                <a:srgbClr val="002060"/>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F6F4D63-0701-4237-A108-B650CF09C5CE}"/>
              </a:ext>
            </a:extLst>
          </p:cNvPr>
          <p:cNvGrpSpPr>
            <a:grpSpLocks noChangeAspect="1"/>
          </p:cNvGrpSpPr>
          <p:nvPr/>
        </p:nvGrpSpPr>
        <p:grpSpPr>
          <a:xfrm>
            <a:off x="1970559" y="4083585"/>
            <a:ext cx="8250881" cy="2679676"/>
            <a:chOff x="1158182" y="3542614"/>
            <a:chExt cx="9892413" cy="3212803"/>
          </a:xfrm>
        </p:grpSpPr>
        <p:pic>
          <p:nvPicPr>
            <p:cNvPr id="13" name="Picture 12">
              <a:extLst>
                <a:ext uri="{FF2B5EF4-FFF2-40B4-BE49-F238E27FC236}">
                  <a16:creationId xmlns:a16="http://schemas.microsoft.com/office/drawing/2014/main" id="{97DFC2CC-EF9F-4A73-849E-79A971D3AF0F}"/>
                </a:ext>
              </a:extLst>
            </p:cNvPr>
            <p:cNvPicPr>
              <a:picLocks noChangeAspect="1"/>
            </p:cNvPicPr>
            <p:nvPr/>
          </p:nvPicPr>
          <p:blipFill rotWithShape="1">
            <a:blip r:embed="rId3"/>
            <a:srcRect t="49789"/>
            <a:stretch/>
          </p:blipFill>
          <p:spPr>
            <a:xfrm>
              <a:off x="1158182" y="3542614"/>
              <a:ext cx="9892413" cy="2759476"/>
            </a:xfrm>
            <a:prstGeom prst="rect">
              <a:avLst/>
            </a:prstGeom>
          </p:spPr>
        </p:pic>
        <p:sp>
          <p:nvSpPr>
            <p:cNvPr id="15" name="TextBox 14">
              <a:extLst>
                <a:ext uri="{FF2B5EF4-FFF2-40B4-BE49-F238E27FC236}">
                  <a16:creationId xmlns:a16="http://schemas.microsoft.com/office/drawing/2014/main" id="{32D6212C-805F-43A3-A9CA-8A9EAB079C00}"/>
                </a:ext>
              </a:extLst>
            </p:cNvPr>
            <p:cNvSpPr txBox="1"/>
            <p:nvPr/>
          </p:nvSpPr>
          <p:spPr>
            <a:xfrm>
              <a:off x="1203125" y="6295232"/>
              <a:ext cx="9805862" cy="460185"/>
            </a:xfrm>
            <a:prstGeom prst="rect">
              <a:avLst/>
            </a:prstGeom>
            <a:noFill/>
          </p:spPr>
          <p:txBody>
            <a:bodyPr wrap="square">
              <a:spAutoFit/>
            </a:bodyPr>
            <a:lstStyle/>
            <a:p>
              <a:pPr marL="0" marR="0" algn="ctr">
                <a:lnSpc>
                  <a:spcPct val="115000"/>
                </a:lnSpc>
                <a:spcBef>
                  <a:spcPts val="0"/>
                </a:spcBef>
                <a:spcAft>
                  <a:spcPts val="0"/>
                </a:spcAft>
              </a:pPr>
              <a:r>
                <a:rPr lang="en-US" sz="1800" dirty="0">
                  <a:effectLst/>
                  <a:latin typeface="Arial" panose="020B0604020202020204" pitchFamily="34" charset="0"/>
                  <a:ea typeface="Malgun Gothic" panose="020B0503020000020004" pitchFamily="34" charset="-127"/>
                  <a:cs typeface="Arial" panose="020B0604020202020204" pitchFamily="34" charset="0"/>
                </a:rPr>
                <a:t>Volume fraction range of (a) BC, (b) </a:t>
              </a:r>
              <a:r>
                <a:rPr lang="en-US" sz="1800" dirty="0" err="1">
                  <a:effectLst/>
                  <a:latin typeface="Arial" panose="020B0604020202020204" pitchFamily="34" charset="0"/>
                  <a:ea typeface="Malgun Gothic" panose="020B0503020000020004" pitchFamily="34" charset="-127"/>
                  <a:cs typeface="Arial" panose="020B0604020202020204" pitchFamily="34" charset="0"/>
                </a:rPr>
                <a:t>BrC</a:t>
              </a:r>
              <a:r>
                <a:rPr lang="en-US" sz="1800" dirty="0">
                  <a:effectLst/>
                  <a:latin typeface="Arial" panose="020B0604020202020204" pitchFamily="34" charset="0"/>
                  <a:ea typeface="Malgun Gothic" panose="020B0503020000020004" pitchFamily="34" charset="-127"/>
                  <a:cs typeface="Arial" panose="020B0604020202020204" pitchFamily="34" charset="0"/>
                </a:rPr>
                <a:t>, and (c) SNA according to </a:t>
              </a:r>
              <a:r>
                <a:rPr lang="en-US" sz="1800" i="1" dirty="0">
                  <a:effectLst/>
                  <a:latin typeface="Arial" panose="020B0604020202020204" pitchFamily="34" charset="0"/>
                  <a:ea typeface="Malgun Gothic" panose="020B0503020000020004" pitchFamily="34" charset="-127"/>
                  <a:cs typeface="Arial" panose="020B0604020202020204" pitchFamily="34" charset="0"/>
                </a:rPr>
                <a:t>k</a:t>
              </a:r>
              <a:r>
                <a:rPr lang="en-US" sz="1800" i="1" baseline="-25000" dirty="0">
                  <a:effectLst/>
                  <a:latin typeface="Arial" panose="020B0604020202020204" pitchFamily="34" charset="0"/>
                  <a:ea typeface="Malgun Gothic" panose="020B0503020000020004" pitchFamily="34" charset="-127"/>
                  <a:cs typeface="Arial" panose="020B0604020202020204" pitchFamily="34" charset="0"/>
                </a:rPr>
                <a:t>680</a:t>
              </a:r>
              <a:r>
                <a:rPr lang="en-US" sz="1800" dirty="0">
                  <a:effectLst/>
                  <a:latin typeface="Arial" panose="020B0604020202020204" pitchFamily="34" charset="0"/>
                  <a:ea typeface="Malgun Gothic" panose="020B0503020000020004" pitchFamily="34" charset="-127"/>
                  <a:cs typeface="Arial" panose="020B0604020202020204" pitchFamily="34" charset="0"/>
                </a:rPr>
                <a:t> and </a:t>
              </a:r>
              <a:r>
                <a:rPr lang="en-US" sz="1800" i="1" dirty="0">
                  <a:effectLst/>
                  <a:latin typeface="Arial" panose="020B0604020202020204" pitchFamily="34" charset="0"/>
                  <a:ea typeface="Malgun Gothic" panose="020B0503020000020004" pitchFamily="34" charset="-127"/>
                  <a:cs typeface="Arial" panose="020B0604020202020204" pitchFamily="34" charset="0"/>
                </a:rPr>
                <a:t>b</a:t>
              </a:r>
              <a:endParaRPr lang="en-US" sz="1800"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6" name="TextBox 15">
              <a:extLst>
                <a:ext uri="{FF2B5EF4-FFF2-40B4-BE49-F238E27FC236}">
                  <a16:creationId xmlns:a16="http://schemas.microsoft.com/office/drawing/2014/main" id="{73C5C9E9-94B7-4F56-95C5-255E42A065E0}"/>
                </a:ext>
              </a:extLst>
            </p:cNvPr>
            <p:cNvSpPr txBox="1"/>
            <p:nvPr/>
          </p:nvSpPr>
          <p:spPr>
            <a:xfrm>
              <a:off x="1622233" y="3768278"/>
              <a:ext cx="1173955" cy="460185"/>
            </a:xfrm>
            <a:prstGeom prst="rect">
              <a:avLst/>
            </a:prstGeom>
            <a:noFill/>
          </p:spPr>
          <p:txBody>
            <a:bodyPr wrap="square">
              <a:spAutoFit/>
            </a:bodyPr>
            <a:lstStyle/>
            <a:p>
              <a:pPr marL="0" marR="0" algn="ctr">
                <a:lnSpc>
                  <a:spcPct val="115000"/>
                </a:lnSpc>
                <a:spcBef>
                  <a:spcPts val="0"/>
                </a:spcBef>
                <a:spcAft>
                  <a:spcPts val="0"/>
                </a:spcAft>
              </a:pPr>
              <a:r>
                <a:rPr lang="en-US" sz="18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Vf_BC</a:t>
              </a:r>
              <a:endParaRPr lang="en-US" sz="1800" dirty="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7" name="TextBox 16">
              <a:extLst>
                <a:ext uri="{FF2B5EF4-FFF2-40B4-BE49-F238E27FC236}">
                  <a16:creationId xmlns:a16="http://schemas.microsoft.com/office/drawing/2014/main" id="{DD8171AF-E010-47AD-8D73-530D16342914}"/>
                </a:ext>
              </a:extLst>
            </p:cNvPr>
            <p:cNvSpPr txBox="1"/>
            <p:nvPr/>
          </p:nvSpPr>
          <p:spPr>
            <a:xfrm>
              <a:off x="4836986" y="3768277"/>
              <a:ext cx="1267403" cy="460185"/>
            </a:xfrm>
            <a:prstGeom prst="rect">
              <a:avLst/>
            </a:prstGeom>
            <a:noFill/>
          </p:spPr>
          <p:txBody>
            <a:bodyPr wrap="square">
              <a:spAutoFit/>
            </a:bodyPr>
            <a:lstStyle/>
            <a:p>
              <a:pPr marL="0" marR="0" algn="ctr">
                <a:lnSpc>
                  <a:spcPct val="115000"/>
                </a:lnSpc>
                <a:spcBef>
                  <a:spcPts val="0"/>
                </a:spcBef>
                <a:spcAft>
                  <a:spcPts val="0"/>
                </a:spcAft>
              </a:pPr>
              <a:r>
                <a:rPr lang="en-US" sz="1800" dirty="0" err="1">
                  <a:solidFill>
                    <a:schemeClr val="bg1"/>
                  </a:solidFill>
                  <a:effectLst/>
                  <a:latin typeface="Arial" panose="020B0604020202020204" pitchFamily="34" charset="0"/>
                  <a:ea typeface="Malgun Gothic" panose="020B0503020000020004" pitchFamily="34" charset="-127"/>
                  <a:cs typeface="Arial" panose="020B0604020202020204" pitchFamily="34" charset="0"/>
                </a:rPr>
                <a:t>Vf_BrC</a:t>
              </a:r>
              <a:endParaRPr lang="en-US" sz="1800" dirty="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18" name="TextBox 17">
              <a:extLst>
                <a:ext uri="{FF2B5EF4-FFF2-40B4-BE49-F238E27FC236}">
                  <a16:creationId xmlns:a16="http://schemas.microsoft.com/office/drawing/2014/main" id="{7C70EDDC-78E5-45C6-B086-47DFA471D48C}"/>
                </a:ext>
              </a:extLst>
            </p:cNvPr>
            <p:cNvSpPr txBox="1"/>
            <p:nvPr/>
          </p:nvSpPr>
          <p:spPr>
            <a:xfrm>
              <a:off x="8110090" y="3768276"/>
              <a:ext cx="1264032" cy="460185"/>
            </a:xfrm>
            <a:prstGeom prst="rect">
              <a:avLst/>
            </a:prstGeom>
            <a:noFill/>
          </p:spPr>
          <p:txBody>
            <a:bodyPr wrap="square">
              <a:spAutoFit/>
            </a:bodyPr>
            <a:lstStyle/>
            <a:p>
              <a:pPr marL="0" marR="0" algn="ctr">
                <a:lnSpc>
                  <a:spcPct val="115000"/>
                </a:lnSpc>
                <a:spcBef>
                  <a:spcPts val="0"/>
                </a:spcBef>
                <a:spcAft>
                  <a:spcPts val="0"/>
                </a:spcAft>
              </a:pPr>
              <a:r>
                <a:rPr lang="en-US" sz="1800" dirty="0" err="1">
                  <a:effectLst/>
                  <a:latin typeface="Arial" panose="020B0604020202020204" pitchFamily="34" charset="0"/>
                  <a:ea typeface="Malgun Gothic" panose="020B0503020000020004" pitchFamily="34" charset="-127"/>
                  <a:cs typeface="Arial" panose="020B0604020202020204" pitchFamily="34" charset="0"/>
                </a:rPr>
                <a:t>Vf_SNA</a:t>
              </a:r>
              <a:endParaRPr lang="en-US" sz="1800" dirty="0">
                <a:effectLst/>
                <a:latin typeface="Arial" panose="020B0604020202020204" pitchFamily="34" charset="0"/>
                <a:ea typeface="Malgun Gothic" panose="020B0503020000020004" pitchFamily="34" charset="-127"/>
                <a:cs typeface="Arial" panose="020B0604020202020204" pitchFamily="34" charset="0"/>
              </a:endParaRPr>
            </a:p>
          </p:txBody>
        </p:sp>
      </p:grpSp>
      <p:pic>
        <p:nvPicPr>
          <p:cNvPr id="21" name="Picture 20">
            <a:extLst>
              <a:ext uri="{FF2B5EF4-FFF2-40B4-BE49-F238E27FC236}">
                <a16:creationId xmlns:a16="http://schemas.microsoft.com/office/drawing/2014/main" id="{0863AE1C-D965-47B0-BD8F-5DA90D46060F}"/>
              </a:ext>
            </a:extLst>
          </p:cNvPr>
          <p:cNvPicPr>
            <a:picLocks noChangeAspect="1"/>
          </p:cNvPicPr>
          <p:nvPr/>
        </p:nvPicPr>
        <p:blipFill>
          <a:blip r:embed="rId4"/>
          <a:stretch>
            <a:fillRect/>
          </a:stretch>
        </p:blipFill>
        <p:spPr>
          <a:xfrm>
            <a:off x="7506938" y="1391708"/>
            <a:ext cx="4603148" cy="2301574"/>
          </a:xfrm>
          <a:prstGeom prst="rect">
            <a:avLst/>
          </a:prstGeom>
          <a:noFill/>
        </p:spPr>
      </p:pic>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BC8C9882-CE61-4895-8C49-944431ECE2FB}"/>
                  </a:ext>
                </a:extLst>
              </p:cNvPr>
              <p:cNvSpPr txBox="1">
                <a:spLocks/>
              </p:cNvSpPr>
              <p:nvPr/>
            </p:nvSpPr>
            <p:spPr>
              <a:xfrm>
                <a:off x="517359" y="1001404"/>
                <a:ext cx="7046496" cy="5533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Smoke aerosol = composed of a host of sulfate-nitrate-ammonium (SNA) and two absorbing inclusions BC and </a:t>
                </a:r>
                <a:r>
                  <a:rPr lang="en-US" sz="1600" dirty="0" err="1">
                    <a:latin typeface="Arial" panose="020B0604020202020204" pitchFamily="34" charset="0"/>
                    <a:cs typeface="Arial" panose="020B0604020202020204" pitchFamily="34" charset="0"/>
                  </a:rPr>
                  <a:t>BrC</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Step 1: calculate total (fine + coarse) volume concentration of smoke (440 nm)</a:t>
                </a:r>
              </a:p>
              <a:p>
                <a:pPr lvl="1"/>
                <a14:m>
                  <m:oMath xmlns:m="http://schemas.openxmlformats.org/officeDocument/2006/math">
                    <m:sSup>
                      <m:sSupPr>
                        <m:ctrlPr>
                          <a:rPr lang="en-US" sz="1400" i="1" smtClean="0">
                            <a:solidFill>
                              <a:srgbClr val="FF0000"/>
                            </a:solidFill>
                            <a:latin typeface="Cambria Math" panose="02040503050406030204" pitchFamily="18" charset="0"/>
                          </a:rPr>
                        </m:ctrlPr>
                      </m:sSupPr>
                      <m:e>
                        <m:r>
                          <a:rPr lang="en-US" sz="1400" i="1" smtClean="0">
                            <a:solidFill>
                              <a:srgbClr val="FF0000"/>
                            </a:solidFill>
                            <a:latin typeface="Cambria Math" panose="02040503050406030204" pitchFamily="18" charset="0"/>
                          </a:rPr>
                          <m:t>𝜏</m:t>
                        </m:r>
                      </m:e>
                      <m:sup>
                        <m:r>
                          <a:rPr lang="en-US" sz="1400" i="1">
                            <a:solidFill>
                              <a:srgbClr val="FF0000"/>
                            </a:solidFill>
                            <a:latin typeface="Cambria Math" panose="02040503050406030204" pitchFamily="18" charset="0"/>
                          </a:rPr>
                          <m:t>𝑎</m:t>
                        </m:r>
                      </m:sup>
                    </m:sSup>
                    <m:r>
                      <a:rPr lang="en-US" sz="1400" i="1">
                        <a:latin typeface="Cambria Math" panose="02040503050406030204" pitchFamily="18" charset="0"/>
                      </a:rPr>
                      <m:t>=</m:t>
                    </m:r>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𝜏</m:t>
                        </m:r>
                      </m:e>
                      <m:sub>
                        <m:r>
                          <a:rPr lang="en-US" sz="1400" i="1">
                            <a:latin typeface="Cambria Math" panose="02040503050406030204" pitchFamily="18" charset="0"/>
                          </a:rPr>
                          <m:t>𝑓</m:t>
                        </m:r>
                      </m:sub>
                      <m:sup>
                        <m:r>
                          <a:rPr lang="en-US" sz="1400" i="1">
                            <a:latin typeface="Cambria Math" panose="02040503050406030204" pitchFamily="18" charset="0"/>
                          </a:rPr>
                          <m:t>𝑎</m:t>
                        </m:r>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𝜏</m:t>
                        </m:r>
                      </m:e>
                      <m:sub>
                        <m:r>
                          <a:rPr lang="en-US" sz="1400" i="1">
                            <a:latin typeface="Cambria Math" panose="02040503050406030204" pitchFamily="18" charset="0"/>
                          </a:rPr>
                          <m:t>𝑐</m:t>
                        </m:r>
                      </m:sub>
                      <m:sup>
                        <m:r>
                          <a:rPr lang="en-US" sz="1400" i="1">
                            <a:latin typeface="Cambria Math" panose="02040503050406030204" pitchFamily="18" charset="0"/>
                          </a:rPr>
                          <m:t>𝑎</m:t>
                        </m:r>
                      </m:sup>
                    </m:sSubSup>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𝑉𝑓</m:t>
                        </m:r>
                      </m:sub>
                    </m:sSub>
                    <m:sSub>
                      <m:sSubPr>
                        <m:ctrlPr>
                          <a:rPr lang="en-US" sz="1400" i="1">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𝑓</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𝑉𝑐</m:t>
                        </m:r>
                      </m:sub>
                    </m:sSub>
                    <m:sSub>
                      <m:sSubPr>
                        <m:ctrlPr>
                          <a:rPr lang="en-US" sz="1400" i="1">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𝑐</m:t>
                        </m:r>
                      </m:sub>
                    </m:sSub>
                  </m:oMath>
                </a14:m>
                <a:br>
                  <a:rPr lang="en-US" sz="1400" i="1" dirty="0">
                    <a:latin typeface="Arial" panose="020B0604020202020204" pitchFamily="34" charset="0"/>
                    <a:cs typeface="Arial" panose="020B0604020202020204" pitchFamily="34" charset="0"/>
                  </a:rPr>
                </a:br>
                <a14:m>
                  <m:oMath xmlns:m="http://schemas.openxmlformats.org/officeDocument/2006/math">
                    <m:r>
                      <a:rPr lang="en-US" sz="1400" i="1" smtClean="0">
                        <a:latin typeface="Cambria Math" panose="02040503050406030204" pitchFamily="18" charset="0"/>
                      </a:rPr>
                      <m:t>=</m:t>
                    </m:r>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𝐶</m:t>
                        </m:r>
                      </m:e>
                      <m:sub>
                        <m:r>
                          <a:rPr lang="en-US" sz="1400" i="1">
                            <a:solidFill>
                              <a:srgbClr val="FF0000"/>
                            </a:solidFill>
                            <a:latin typeface="Cambria Math" panose="02040503050406030204" pitchFamily="18" charset="0"/>
                          </a:rPr>
                          <m:t>𝑉𝑓</m:t>
                        </m:r>
                      </m:sub>
                    </m:sSub>
                    <m:d>
                      <m:dPr>
                        <m:ctrlPr>
                          <a:rPr lang="en-US" sz="1400" i="1">
                            <a:solidFill>
                              <a:srgbClr val="FF0000"/>
                            </a:solidFill>
                            <a:latin typeface="Cambria Math" panose="02040503050406030204" pitchFamily="18" charset="0"/>
                          </a:rPr>
                        </m:ctrlPr>
                      </m:dPr>
                      <m:e>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h</m:t>
                            </m:r>
                          </m:e>
                          <m:sub>
                            <m:r>
                              <a:rPr lang="en-US" sz="1400" i="1">
                                <a:solidFill>
                                  <a:srgbClr val="FF0000"/>
                                </a:solidFill>
                                <a:latin typeface="Cambria Math" panose="02040503050406030204" pitchFamily="18" charset="0"/>
                              </a:rPr>
                              <m:t>𝑓</m:t>
                            </m:r>
                          </m:sub>
                        </m:sSub>
                        <m:r>
                          <a:rPr lang="en-US" sz="1400" i="1">
                            <a:solidFill>
                              <a:srgbClr val="FF0000"/>
                            </a:solidFill>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h</m:t>
                            </m:r>
                          </m:e>
                          <m:sub>
                            <m:r>
                              <a:rPr lang="en-US" sz="1400" i="1">
                                <a:solidFill>
                                  <a:srgbClr val="FF0000"/>
                                </a:solidFill>
                                <a:latin typeface="Cambria Math" panose="02040503050406030204" pitchFamily="18" charset="0"/>
                              </a:rPr>
                              <m:t>𝑐</m:t>
                            </m:r>
                            <m:r>
                              <a:rPr lang="en-US" sz="1400" i="1" smtClean="0">
                                <a:solidFill>
                                  <a:srgbClr val="FF0000"/>
                                </a:solidFill>
                                <a:latin typeface="Cambria Math" panose="02040503050406030204" pitchFamily="18" charset="0"/>
                              </a:rPr>
                              <m:t> </m:t>
                            </m:r>
                          </m:sub>
                        </m:sSub>
                        <m:d>
                          <m:dPr>
                            <m:ctrlPr>
                              <a:rPr lang="en-US" sz="1400" i="1">
                                <a:solidFill>
                                  <a:srgbClr val="FF0000"/>
                                </a:solidFill>
                                <a:latin typeface="Cambria Math" panose="02040503050406030204" pitchFamily="18" charset="0"/>
                              </a:rPr>
                            </m:ctrlPr>
                          </m:dPr>
                          <m:e>
                            <m:f>
                              <m:fPr>
                                <m:type m:val="lin"/>
                                <m:ctrlPr>
                                  <a:rPr lang="en-US" sz="1400" i="1">
                                    <a:solidFill>
                                      <a:srgbClr val="FF0000"/>
                                    </a:solidFill>
                                    <a:latin typeface="Cambria Math" panose="02040503050406030204" pitchFamily="18" charset="0"/>
                                  </a:rPr>
                                </m:ctrlPr>
                              </m:fPr>
                              <m:num>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𝐶</m:t>
                                    </m:r>
                                  </m:e>
                                  <m:sub>
                                    <m:r>
                                      <a:rPr lang="en-US" sz="1400" i="1">
                                        <a:solidFill>
                                          <a:srgbClr val="FF0000"/>
                                        </a:solidFill>
                                        <a:latin typeface="Cambria Math" panose="02040503050406030204" pitchFamily="18" charset="0"/>
                                      </a:rPr>
                                      <m:t>𝑉𝑐</m:t>
                                    </m:r>
                                  </m:sub>
                                </m:sSub>
                              </m:num>
                              <m:den>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𝐶</m:t>
                                    </m:r>
                                  </m:e>
                                  <m:sub>
                                    <m:r>
                                      <a:rPr lang="en-US" sz="1400" i="1">
                                        <a:solidFill>
                                          <a:srgbClr val="FF0000"/>
                                        </a:solidFill>
                                        <a:latin typeface="Cambria Math" panose="02040503050406030204" pitchFamily="18" charset="0"/>
                                      </a:rPr>
                                      <m:t>𝑉𝑓</m:t>
                                    </m:r>
                                  </m:sub>
                                </m:sSub>
                              </m:den>
                            </m:f>
                          </m:e>
                        </m:d>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𝑉𝑓</m:t>
                        </m:r>
                      </m:sub>
                    </m:sSub>
                    <m:r>
                      <a:rPr lang="en-US" sz="1400" i="1">
                        <a:latin typeface="Cambria Math" panose="02040503050406030204" pitchFamily="18" charset="0"/>
                      </a:rPr>
                      <m:t> </m:t>
                    </m:r>
                    <m:d>
                      <m:dPr>
                        <m:ctrlPr>
                          <a:rPr lang="en-US" sz="1400" i="1">
                            <a:latin typeface="Cambria Math" panose="02040503050406030204" pitchFamily="18" charset="0"/>
                          </a:rPr>
                        </m:ctrlPr>
                      </m:dPr>
                      <m:e>
                        <m:r>
                          <a:rPr lang="en-US" sz="1400" i="1">
                            <a:latin typeface="Cambria Math" panose="02040503050406030204" pitchFamily="18" charset="0"/>
                          </a:rPr>
                          <m:t>7.6461+ 0.7235 ∗</m:t>
                        </m:r>
                        <m:r>
                          <a:rPr lang="en-US" sz="1400" i="1" smtClean="0">
                            <a:latin typeface="Cambria Math" panose="02040503050406030204" pitchFamily="18" charset="0"/>
                          </a:rPr>
                          <m:t>1/</m:t>
                        </m:r>
                        <m:r>
                          <a:rPr lang="en-US" sz="1400" i="1">
                            <a:latin typeface="Cambria Math" panose="02040503050406030204" pitchFamily="18" charset="0"/>
                          </a:rPr>
                          <m:t>2.5</m:t>
                        </m:r>
                      </m:e>
                    </m:d>
                    <m:r>
                      <a:rPr lang="en-US" sz="1400" i="1">
                        <a:latin typeface="Cambria Math" panose="02040503050406030204" pitchFamily="18" charset="0"/>
                      </a:rPr>
                      <m:t>=</m:t>
                    </m:r>
                    <m:r>
                      <a:rPr lang="en-US" sz="1400" i="1" smtClean="0">
                        <a:solidFill>
                          <a:srgbClr val="FF0000"/>
                        </a:solidFill>
                        <a:latin typeface="Cambria Math" panose="02040503050406030204" pitchFamily="18" charset="0"/>
                      </a:rPr>
                      <m:t>7.9355</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𝑉𝑓</m:t>
                        </m:r>
                      </m:sub>
                    </m:sSub>
                  </m:oMath>
                </a14:m>
                <a:endParaRPr lang="en-US" sz="1400" dirty="0">
                  <a:latin typeface="Arial" panose="020B0604020202020204" pitchFamily="34" charset="0"/>
                  <a:cs typeface="Arial" panose="020B0604020202020204" pitchFamily="34" charset="0"/>
                </a:endParaRPr>
              </a:p>
              <a:p>
                <a:pPr lvl="1"/>
                <a14:m>
                  <m:oMath xmlns:m="http://schemas.openxmlformats.org/officeDocument/2006/math">
                    <m:sSub>
                      <m:sSubPr>
                        <m:ctrlPr>
                          <a:rPr lang="en-US" sz="1400" i="1" smtClean="0">
                            <a:latin typeface="Cambria Math" panose="02040503050406030204" pitchFamily="18" charset="0"/>
                          </a:rPr>
                        </m:ctrlPr>
                      </m:sSubPr>
                      <m:e>
                        <m:sSub>
                          <m:sSubPr>
                            <m:ctrlPr>
                              <a:rPr lang="en-US" sz="1400" i="1" smtClean="0">
                                <a:solidFill>
                                  <a:srgbClr val="FF0000"/>
                                </a:solidFill>
                                <a:latin typeface="Cambria Math" panose="02040503050406030204" pitchFamily="18" charset="0"/>
                              </a:rPr>
                            </m:ctrlPr>
                          </m:sSubPr>
                          <m:e>
                            <m:r>
                              <a:rPr lang="en-US" sz="1400" i="1" smtClean="0">
                                <a:solidFill>
                                  <a:srgbClr val="FF0000"/>
                                </a:solidFill>
                                <a:latin typeface="Cambria Math" panose="02040503050406030204" pitchFamily="18" charset="0"/>
                              </a:rPr>
                              <m:t>𝐶</m:t>
                            </m:r>
                          </m:e>
                          <m:sub>
                            <m:r>
                              <a:rPr lang="en-US" sz="1400" i="1" smtClean="0">
                                <a:solidFill>
                                  <a:srgbClr val="FF0000"/>
                                </a:solidFill>
                                <a:latin typeface="Cambria Math" panose="02040503050406030204" pitchFamily="18" charset="0"/>
                              </a:rPr>
                              <m:t>𝑉</m:t>
                            </m:r>
                          </m:sub>
                        </m:sSub>
                        <m:r>
                          <a:rPr lang="en-US" sz="1400" i="1" smtClean="0">
                            <a:latin typeface="Cambria Math" panose="02040503050406030204" pitchFamily="18" charset="0"/>
                          </a:rPr>
                          <m:t>=</m:t>
                        </m:r>
                        <m:r>
                          <a:rPr lang="en-US" sz="1400" i="1" smtClean="0">
                            <a:latin typeface="Cambria Math" panose="02040503050406030204" pitchFamily="18" charset="0"/>
                          </a:rPr>
                          <m:t>𝐶</m:t>
                        </m:r>
                      </m:e>
                      <m:sub>
                        <m:r>
                          <a:rPr lang="en-US" sz="1400" i="1" smtClean="0">
                            <a:latin typeface="Cambria Math" panose="02040503050406030204" pitchFamily="18" charset="0"/>
                          </a:rPr>
                          <m:t>𝑉𝑓</m:t>
                        </m:r>
                      </m:sub>
                    </m:sSub>
                    <m:r>
                      <a:rPr lang="en-US" sz="140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𝐶</m:t>
                        </m:r>
                      </m:e>
                      <m:sub>
                        <m:r>
                          <a:rPr lang="en-US" sz="1400" i="1" smtClean="0">
                            <a:latin typeface="Cambria Math" panose="02040503050406030204" pitchFamily="18" charset="0"/>
                          </a:rPr>
                          <m:t>𝑉𝑐</m:t>
                        </m:r>
                      </m:sub>
                    </m:sSub>
                    <m:r>
                      <a:rPr lang="en-US" sz="140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𝐶</m:t>
                        </m:r>
                      </m:e>
                      <m:sub>
                        <m:r>
                          <a:rPr lang="en-US" sz="1400" i="1" smtClean="0">
                            <a:latin typeface="Cambria Math" panose="02040503050406030204" pitchFamily="18" charset="0"/>
                          </a:rPr>
                          <m:t>𝑉𝑓</m:t>
                        </m:r>
                      </m:sub>
                    </m:sSub>
                    <m:d>
                      <m:dPr>
                        <m:ctrlPr>
                          <a:rPr lang="en-US" sz="1400" i="1" smtClean="0">
                            <a:latin typeface="Cambria Math" panose="02040503050406030204" pitchFamily="18" charset="0"/>
                          </a:rPr>
                        </m:ctrlPr>
                      </m:dPr>
                      <m:e>
                        <m:r>
                          <a:rPr lang="en-US" sz="1400" i="1" smtClean="0">
                            <a:latin typeface="Cambria Math" panose="02040503050406030204" pitchFamily="18" charset="0"/>
                          </a:rPr>
                          <m:t>1+</m:t>
                        </m:r>
                        <m:f>
                          <m:fPr>
                            <m:type m:val="lin"/>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𝑉𝑐</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𝑉𝑓</m:t>
                                </m:r>
                              </m:sub>
                            </m:sSub>
                          </m:den>
                        </m:f>
                      </m:e>
                    </m:d>
                    <m:r>
                      <a:rPr lang="en-US" sz="1400" i="1" smtClean="0">
                        <a:latin typeface="Cambria Math" panose="02040503050406030204" pitchFamily="18" charset="0"/>
                      </a:rPr>
                      <m:t>=</m:t>
                    </m:r>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i="1" smtClean="0">
                                <a:latin typeface="Cambria Math" panose="02040503050406030204" pitchFamily="18" charset="0"/>
                              </a:rPr>
                              <m:t>𝜏</m:t>
                            </m:r>
                          </m:e>
                          <m:sup>
                            <m:r>
                              <a:rPr lang="en-US" sz="1400" i="1" smtClean="0">
                                <a:latin typeface="Cambria Math" panose="02040503050406030204" pitchFamily="18" charset="0"/>
                              </a:rPr>
                              <m:t>𝑎</m:t>
                            </m:r>
                          </m:sup>
                        </m:sSup>
                      </m:num>
                      <m:den>
                        <m:r>
                          <a:rPr lang="en-US" sz="1400" i="1" smtClean="0">
                            <a:latin typeface="Cambria Math" panose="02040503050406030204" pitchFamily="18" charset="0"/>
                          </a:rPr>
                          <m:t>7.9355</m:t>
                        </m:r>
                      </m:den>
                    </m:f>
                    <m:d>
                      <m:dPr>
                        <m:ctrlPr>
                          <a:rPr lang="en-US" sz="1400" i="1" smtClean="0">
                            <a:latin typeface="Cambria Math" panose="02040503050406030204" pitchFamily="18" charset="0"/>
                          </a:rPr>
                        </m:ctrlPr>
                      </m:dPr>
                      <m:e>
                        <m:r>
                          <a:rPr lang="en-US" sz="1400" i="1" smtClean="0">
                            <a:latin typeface="Cambria Math" panose="02040503050406030204" pitchFamily="18" charset="0"/>
                          </a:rPr>
                          <m:t>1+1/2.5</m:t>
                        </m:r>
                      </m:e>
                    </m:d>
                    <m:r>
                      <a:rPr lang="en-US" sz="1400" i="1" smtClean="0">
                        <a:solidFill>
                          <a:srgbClr val="FF0000"/>
                        </a:solidFill>
                        <a:latin typeface="Cambria Math" panose="02040503050406030204" pitchFamily="18" charset="0"/>
                      </a:rPr>
                      <m:t>=0.1764 ∗</m:t>
                    </m:r>
                    <m:sSup>
                      <m:sSupPr>
                        <m:ctrlPr>
                          <a:rPr lang="en-US" sz="1400" i="1" smtClean="0">
                            <a:solidFill>
                              <a:srgbClr val="FF0000"/>
                            </a:solidFill>
                            <a:latin typeface="Cambria Math" panose="02040503050406030204" pitchFamily="18" charset="0"/>
                          </a:rPr>
                        </m:ctrlPr>
                      </m:sSupPr>
                      <m:e>
                        <m:r>
                          <a:rPr lang="en-US" sz="1400" i="1" smtClean="0">
                            <a:solidFill>
                              <a:srgbClr val="FF0000"/>
                            </a:solidFill>
                            <a:latin typeface="Cambria Math" panose="02040503050406030204" pitchFamily="18" charset="0"/>
                          </a:rPr>
                          <m:t>𝜏</m:t>
                        </m:r>
                      </m:e>
                      <m:sup>
                        <m:r>
                          <a:rPr lang="en-US" sz="1400" i="1" smtClean="0">
                            <a:solidFill>
                              <a:srgbClr val="FF0000"/>
                            </a:solidFill>
                            <a:latin typeface="Cambria Math" panose="02040503050406030204" pitchFamily="18" charset="0"/>
                          </a:rPr>
                          <m:t>𝑎</m:t>
                        </m:r>
                      </m:sup>
                    </m:sSup>
                  </m:oMath>
                </a14:m>
                <a:endParaRPr lang="en-US" sz="14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Unit of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𝐶</m:t>
                        </m:r>
                      </m:e>
                      <m:sub>
                        <m:r>
                          <a:rPr lang="en-US" sz="1400" i="1" smtClean="0">
                            <a:latin typeface="Cambria Math" panose="02040503050406030204" pitchFamily="18" charset="0"/>
                          </a:rPr>
                          <m:t>𝑉</m:t>
                        </m:r>
                      </m:sub>
                    </m:sSub>
                  </m:oMath>
                </a14:m>
                <a:r>
                  <a:rPr lang="en-US" sz="1400" dirty="0">
                    <a:latin typeface="Arial" panose="020B0604020202020204" pitchFamily="34" charset="0"/>
                    <a:cs typeface="Arial" panose="020B0604020202020204" pitchFamily="34" charset="0"/>
                  </a:rPr>
                  <a:t>: µm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/µm</a:t>
                </a:r>
                <a:r>
                  <a:rPr lang="en-US" sz="1400" baseline="30000" dirty="0">
                    <a:latin typeface="Arial" panose="020B0604020202020204" pitchFamily="34" charset="0"/>
                    <a:cs typeface="Arial" panose="020B0604020202020204" pitchFamily="34" charset="0"/>
                  </a:rPr>
                  <a:t>2 </a:t>
                </a:r>
                <a:endParaRPr lang="en-US" sz="1400" baseline="30000" dirty="0">
                  <a:solidFill>
                    <a:srgbClr val="FF0000"/>
                  </a:solidFill>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Step 2, Step 3 same as dust with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𝜌</m:t>
                        </m:r>
                      </m:e>
                      <m:sub>
                        <m:r>
                          <a:rPr lang="en-US" sz="1600" i="1">
                            <a:latin typeface="Cambria Math" panose="02040503050406030204" pitchFamily="18" charset="0"/>
                          </a:rPr>
                          <m:t>𝐵𝐶</m:t>
                        </m:r>
                      </m:sub>
                    </m:sSub>
                    <m:r>
                      <m:rPr>
                        <m:nor/>
                      </m:rPr>
                      <a:rPr lang="en-US" sz="1600" dirty="0">
                        <a:latin typeface="Arial" panose="020B0604020202020204" pitchFamily="34" charset="0"/>
                        <a:cs typeface="Arial" panose="020B0604020202020204" pitchFamily="34" charset="0"/>
                      </a:rPr>
                      <m:t>= 1.8 </m:t>
                    </m:r>
                    <m:r>
                      <m:rPr>
                        <m:nor/>
                      </m:rPr>
                      <a:rPr lang="en-US" sz="1600" dirty="0">
                        <a:latin typeface="Arial" panose="020B0604020202020204" pitchFamily="34" charset="0"/>
                        <a:cs typeface="Arial" panose="020B0604020202020204" pitchFamily="34" charset="0"/>
                      </a:rPr>
                      <m:t>g</m:t>
                    </m:r>
                    <m:r>
                      <m:rPr>
                        <m:nor/>
                      </m:rPr>
                      <a:rPr lang="en-US" sz="1600" dirty="0">
                        <a:latin typeface="Arial" panose="020B0604020202020204" pitchFamily="34" charset="0"/>
                        <a:cs typeface="Arial" panose="020B0604020202020204" pitchFamily="34" charset="0"/>
                      </a:rPr>
                      <m:t>/</m:t>
                    </m:r>
                    <m:r>
                      <m:rPr>
                        <m:nor/>
                      </m:rPr>
                      <a:rPr lang="en-US" sz="1600" dirty="0">
                        <a:latin typeface="Arial" panose="020B0604020202020204" pitchFamily="34" charset="0"/>
                        <a:cs typeface="Arial" panose="020B0604020202020204" pitchFamily="34" charset="0"/>
                      </a:rPr>
                      <m:t>cm</m:t>
                    </m:r>
                    <m:r>
                      <m:rPr>
                        <m:nor/>
                      </m:rPr>
                      <a:rPr lang="en-US" sz="1600" baseline="30000" dirty="0">
                        <a:latin typeface="Arial" panose="020B0604020202020204" pitchFamily="34" charset="0"/>
                        <a:cs typeface="Arial" panose="020B0604020202020204" pitchFamily="34" charset="0"/>
                      </a:rPr>
                      <m:t>3</m:t>
                    </m:r>
                  </m:oMath>
                </a14:m>
                <a:r>
                  <a:rPr lang="en-US" sz="1600" dirty="0">
                    <a:latin typeface="Arial" panose="020B0604020202020204" pitchFamily="34" charset="0"/>
                    <a:cs typeface="Arial" panose="020B0604020202020204" pitchFamily="34" charset="0"/>
                  </a:rPr>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𝜌</m:t>
                        </m:r>
                      </m:e>
                      <m:sub>
                        <m:r>
                          <a:rPr lang="en-US" sz="1600" i="1">
                            <a:latin typeface="Cambria Math" panose="02040503050406030204" pitchFamily="18" charset="0"/>
                          </a:rPr>
                          <m:t>𝐵𝑟𝐶</m:t>
                        </m:r>
                      </m:sub>
                    </m:sSub>
                  </m:oMath>
                </a14:m>
                <a:r>
                  <a:rPr lang="en-US" sz="1600" dirty="0">
                    <a:latin typeface="Arial" panose="020B0604020202020204" pitchFamily="34" charset="0"/>
                    <a:cs typeface="Arial" panose="020B0604020202020204" pitchFamily="34" charset="0"/>
                  </a:rPr>
                  <a:t>= 1.2 g/cm</a:t>
                </a:r>
                <a:r>
                  <a:rPr lang="en-US" sz="1600" baseline="30000" dirty="0">
                    <a:latin typeface="Arial" panose="020B0604020202020204" pitchFamily="34" charset="0"/>
                    <a:cs typeface="Arial" panose="020B0604020202020204" pitchFamily="34" charset="0"/>
                  </a:rPr>
                  <a:t>3</a:t>
                </a:r>
              </a:p>
            </p:txBody>
          </p:sp>
        </mc:Choice>
        <mc:Fallback xmlns="">
          <p:sp>
            <p:nvSpPr>
              <p:cNvPr id="24" name="Content Placeholder 2">
                <a:extLst>
                  <a:ext uri="{FF2B5EF4-FFF2-40B4-BE49-F238E27FC236}">
                    <a16:creationId xmlns:a16="http://schemas.microsoft.com/office/drawing/2014/main" id="{BC8C9882-CE61-4895-8C49-944431ECE2FB}"/>
                  </a:ext>
                </a:extLst>
              </p:cNvPr>
              <p:cNvSpPr txBox="1">
                <a:spLocks noRot="1" noChangeAspect="1" noMove="1" noResize="1" noEditPoints="1" noAdjustHandles="1" noChangeArrowheads="1" noChangeShapeType="1" noTextEdit="1"/>
              </p:cNvSpPr>
              <p:nvPr/>
            </p:nvSpPr>
            <p:spPr>
              <a:xfrm>
                <a:off x="517359" y="1001404"/>
                <a:ext cx="7046496" cy="5533748"/>
              </a:xfrm>
              <a:prstGeom prst="rect">
                <a:avLst/>
              </a:prstGeom>
              <a:blipFill>
                <a:blip r:embed="rId5"/>
                <a:stretch>
                  <a:fillRect l="-346" t="-771" r="-260"/>
                </a:stretch>
              </a:blipFill>
            </p:spPr>
            <p:txBody>
              <a:bodyPr/>
              <a:lstStyle/>
              <a:p>
                <a:r>
                  <a:rPr lang="en-US">
                    <a:noFill/>
                  </a:rPr>
                  <a:t> </a:t>
                </a:r>
              </a:p>
            </p:txBody>
          </p:sp>
        </mc:Fallback>
      </mc:AlternateContent>
    </p:spTree>
    <p:extLst>
      <p:ext uri="{BB962C8B-B14F-4D97-AF65-F5344CB8AC3E}">
        <p14:creationId xmlns:p14="http://schemas.microsoft.com/office/powerpoint/2010/main" val="118446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9B850-A2C2-019D-C237-643D9C408A51}"/>
              </a:ext>
            </a:extLst>
          </p:cNvPr>
          <p:cNvSpPr>
            <a:spLocks noGrp="1"/>
          </p:cNvSpPr>
          <p:nvPr>
            <p:ph type="sldNum" sz="quarter" idx="12"/>
          </p:nvPr>
        </p:nvSpPr>
        <p:spPr/>
        <p:txBody>
          <a:bodyPr/>
          <a:lstStyle/>
          <a:p>
            <a:fld id="{C18795A5-5DC6-4E89-855C-E7B9590EB560}" type="slidenum">
              <a:rPr lang="en-US" smtClean="0"/>
              <a:t>16</a:t>
            </a:fld>
            <a:endParaRPr lang="en-US"/>
          </a:p>
        </p:txBody>
      </p:sp>
      <p:pic>
        <p:nvPicPr>
          <p:cNvPr id="7" name="Picture 6">
            <a:extLst>
              <a:ext uri="{FF2B5EF4-FFF2-40B4-BE49-F238E27FC236}">
                <a16:creationId xmlns:a16="http://schemas.microsoft.com/office/drawing/2014/main" id="{D6472B3C-17F1-32F3-599B-3F92FF41F6B6}"/>
              </a:ext>
            </a:extLst>
          </p:cNvPr>
          <p:cNvPicPr>
            <a:picLocks noChangeAspect="1"/>
          </p:cNvPicPr>
          <p:nvPr/>
        </p:nvPicPr>
        <p:blipFill rotWithShape="1">
          <a:blip r:embed="rId3">
            <a:extLst>
              <a:ext uri="{28A0092B-C50C-407E-A947-70E740481C1C}">
                <a14:useLocalDpi xmlns:a14="http://schemas.microsoft.com/office/drawing/2010/main" val="0"/>
              </a:ext>
            </a:extLst>
          </a:blip>
          <a:srcRect t="66453"/>
          <a:stretch/>
        </p:blipFill>
        <p:spPr>
          <a:xfrm>
            <a:off x="0" y="2818030"/>
            <a:ext cx="12192000" cy="1363363"/>
          </a:xfrm>
          <a:prstGeom prst="rect">
            <a:avLst/>
          </a:prstGeom>
        </p:spPr>
      </p:pic>
      <p:pic>
        <p:nvPicPr>
          <p:cNvPr id="9" name="Picture 8">
            <a:extLst>
              <a:ext uri="{FF2B5EF4-FFF2-40B4-BE49-F238E27FC236}">
                <a16:creationId xmlns:a16="http://schemas.microsoft.com/office/drawing/2014/main" id="{3EDAF7DD-917F-5C4B-0025-0559096C8BF6}"/>
              </a:ext>
            </a:extLst>
          </p:cNvPr>
          <p:cNvPicPr>
            <a:picLocks noChangeAspect="1"/>
          </p:cNvPicPr>
          <p:nvPr/>
        </p:nvPicPr>
        <p:blipFill rotWithShape="1">
          <a:blip r:embed="rId4">
            <a:extLst>
              <a:ext uri="{28A0092B-C50C-407E-A947-70E740481C1C}">
                <a14:useLocalDpi xmlns:a14="http://schemas.microsoft.com/office/drawing/2010/main" val="0"/>
              </a:ext>
            </a:extLst>
          </a:blip>
          <a:srcRect t="33226" b="33227"/>
          <a:stretch/>
        </p:blipFill>
        <p:spPr>
          <a:xfrm>
            <a:off x="0" y="4247297"/>
            <a:ext cx="12192000" cy="1363362"/>
          </a:xfrm>
          <a:prstGeom prst="rect">
            <a:avLst/>
          </a:prstGeom>
        </p:spPr>
      </p:pic>
      <p:pic>
        <p:nvPicPr>
          <p:cNvPr id="10" name="Picture 9">
            <a:extLst>
              <a:ext uri="{FF2B5EF4-FFF2-40B4-BE49-F238E27FC236}">
                <a16:creationId xmlns:a16="http://schemas.microsoft.com/office/drawing/2014/main" id="{E7ADF2E0-056E-3BA6-E455-2098FB874012}"/>
              </a:ext>
            </a:extLst>
          </p:cNvPr>
          <p:cNvPicPr>
            <a:picLocks noChangeAspect="1"/>
          </p:cNvPicPr>
          <p:nvPr/>
        </p:nvPicPr>
        <p:blipFill rotWithShape="1">
          <a:blip r:embed="rId4">
            <a:extLst>
              <a:ext uri="{28A0092B-C50C-407E-A947-70E740481C1C}">
                <a14:useLocalDpi xmlns:a14="http://schemas.microsoft.com/office/drawing/2010/main" val="0"/>
              </a:ext>
            </a:extLst>
          </a:blip>
          <a:srcRect t="-1" b="66454"/>
          <a:stretch/>
        </p:blipFill>
        <p:spPr>
          <a:xfrm>
            <a:off x="0" y="1397001"/>
            <a:ext cx="12192000" cy="1363363"/>
          </a:xfrm>
          <a:prstGeom prst="rect">
            <a:avLst/>
          </a:prstGeom>
        </p:spPr>
      </p:pic>
      <p:sp>
        <p:nvSpPr>
          <p:cNvPr id="11" name="TextBox 10">
            <a:extLst>
              <a:ext uri="{FF2B5EF4-FFF2-40B4-BE49-F238E27FC236}">
                <a16:creationId xmlns:a16="http://schemas.microsoft.com/office/drawing/2014/main" id="{D226D723-88ED-C603-D65A-6D8AAA96FE77}"/>
              </a:ext>
            </a:extLst>
          </p:cNvPr>
          <p:cNvSpPr txBox="1"/>
          <p:nvPr/>
        </p:nvSpPr>
        <p:spPr>
          <a:xfrm>
            <a:off x="10756574" y="1406519"/>
            <a:ext cx="1471300" cy="369332"/>
          </a:xfrm>
          <a:prstGeom prst="rect">
            <a:avLst/>
          </a:prstGeom>
          <a:noFill/>
        </p:spPr>
        <p:txBody>
          <a:bodyPr wrap="none" rtlCol="0">
            <a:spAutoFit/>
          </a:bodyPr>
          <a:lstStyle/>
          <a:p>
            <a:r>
              <a:rPr lang="en-US" dirty="0">
                <a:solidFill>
                  <a:schemeClr val="bg1"/>
                </a:solidFill>
              </a:rPr>
              <a:t>Mar. 4, 2018</a:t>
            </a:r>
          </a:p>
        </p:txBody>
      </p:sp>
      <p:sp>
        <p:nvSpPr>
          <p:cNvPr id="12" name="TextBox 11">
            <a:extLst>
              <a:ext uri="{FF2B5EF4-FFF2-40B4-BE49-F238E27FC236}">
                <a16:creationId xmlns:a16="http://schemas.microsoft.com/office/drawing/2014/main" id="{BB008CAF-4243-8D48-67E0-DC76313D211D}"/>
              </a:ext>
            </a:extLst>
          </p:cNvPr>
          <p:cNvSpPr txBox="1"/>
          <p:nvPr/>
        </p:nvSpPr>
        <p:spPr>
          <a:xfrm>
            <a:off x="10746414" y="2810050"/>
            <a:ext cx="1492716" cy="369332"/>
          </a:xfrm>
          <a:prstGeom prst="rect">
            <a:avLst/>
          </a:prstGeom>
          <a:noFill/>
        </p:spPr>
        <p:txBody>
          <a:bodyPr wrap="none" rtlCol="0">
            <a:spAutoFit/>
          </a:bodyPr>
          <a:lstStyle/>
          <a:p>
            <a:r>
              <a:rPr lang="en-US" dirty="0">
                <a:solidFill>
                  <a:schemeClr val="bg1"/>
                </a:solidFill>
              </a:rPr>
              <a:t>Aug. 9, 2020</a:t>
            </a:r>
          </a:p>
        </p:txBody>
      </p:sp>
      <p:sp>
        <p:nvSpPr>
          <p:cNvPr id="13" name="TextBox 12">
            <a:extLst>
              <a:ext uri="{FF2B5EF4-FFF2-40B4-BE49-F238E27FC236}">
                <a16:creationId xmlns:a16="http://schemas.microsoft.com/office/drawing/2014/main" id="{2ECB7466-3855-A61E-6F72-633CED1F0864}"/>
              </a:ext>
            </a:extLst>
          </p:cNvPr>
          <p:cNvSpPr txBox="1"/>
          <p:nvPr/>
        </p:nvSpPr>
        <p:spPr>
          <a:xfrm>
            <a:off x="10652072" y="4240097"/>
            <a:ext cx="1620957" cy="369332"/>
          </a:xfrm>
          <a:prstGeom prst="rect">
            <a:avLst/>
          </a:prstGeom>
          <a:noFill/>
        </p:spPr>
        <p:txBody>
          <a:bodyPr wrap="none" rtlCol="0">
            <a:spAutoFit/>
          </a:bodyPr>
          <a:lstStyle/>
          <a:p>
            <a:r>
              <a:rPr lang="en-US" dirty="0">
                <a:solidFill>
                  <a:schemeClr val="bg1"/>
                </a:solidFill>
              </a:rPr>
              <a:t>Aug. 24, 2018</a:t>
            </a:r>
          </a:p>
        </p:txBody>
      </p:sp>
      <p:sp>
        <p:nvSpPr>
          <p:cNvPr id="15" name="TextBox 14">
            <a:extLst>
              <a:ext uri="{FF2B5EF4-FFF2-40B4-BE49-F238E27FC236}">
                <a16:creationId xmlns:a16="http://schemas.microsoft.com/office/drawing/2014/main" id="{3DAA2170-3187-D2A3-612A-CE0CDA82E193}"/>
              </a:ext>
            </a:extLst>
          </p:cNvPr>
          <p:cNvSpPr txBox="1"/>
          <p:nvPr/>
        </p:nvSpPr>
        <p:spPr>
          <a:xfrm>
            <a:off x="3599974" y="5547258"/>
            <a:ext cx="1249060" cy="307777"/>
          </a:xfrm>
          <a:prstGeom prst="rect">
            <a:avLst/>
          </a:prstGeom>
          <a:noFill/>
        </p:spPr>
        <p:txBody>
          <a:bodyPr wrap="none" rtlCol="0">
            <a:spAutoFit/>
          </a:bodyPr>
          <a:lstStyle/>
          <a:p>
            <a:r>
              <a:rPr lang="en-US" sz="1400" dirty="0"/>
              <a:t>0                      6</a:t>
            </a:r>
          </a:p>
        </p:txBody>
      </p:sp>
      <p:pic>
        <p:nvPicPr>
          <p:cNvPr id="16" name="Picture 15">
            <a:extLst>
              <a:ext uri="{FF2B5EF4-FFF2-40B4-BE49-F238E27FC236}">
                <a16:creationId xmlns:a16="http://schemas.microsoft.com/office/drawing/2014/main" id="{488F0295-5BCF-6079-49A2-D6AC0E48F2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1658" y="5521774"/>
            <a:ext cx="1280160" cy="95433"/>
          </a:xfrm>
          <a:prstGeom prst="rect">
            <a:avLst/>
          </a:prstGeom>
        </p:spPr>
      </p:pic>
      <p:sp>
        <p:nvSpPr>
          <p:cNvPr id="17" name="TextBox 16">
            <a:extLst>
              <a:ext uri="{FF2B5EF4-FFF2-40B4-BE49-F238E27FC236}">
                <a16:creationId xmlns:a16="http://schemas.microsoft.com/office/drawing/2014/main" id="{74925840-C650-F43B-BC15-74439AA481D7}"/>
              </a:ext>
            </a:extLst>
          </p:cNvPr>
          <p:cNvSpPr txBox="1"/>
          <p:nvPr/>
        </p:nvSpPr>
        <p:spPr>
          <a:xfrm>
            <a:off x="1495434" y="5544086"/>
            <a:ext cx="1329210" cy="307777"/>
          </a:xfrm>
          <a:prstGeom prst="rect">
            <a:avLst/>
          </a:prstGeom>
          <a:noFill/>
        </p:spPr>
        <p:txBody>
          <a:bodyPr wrap="none" rtlCol="0">
            <a:spAutoFit/>
          </a:bodyPr>
          <a:lstStyle/>
          <a:p>
            <a:r>
              <a:rPr lang="en-US" sz="1400" dirty="0"/>
              <a:t>2                        6</a:t>
            </a:r>
          </a:p>
        </p:txBody>
      </p:sp>
      <p:sp>
        <p:nvSpPr>
          <p:cNvPr id="18" name="TextBox 17">
            <a:extLst>
              <a:ext uri="{FF2B5EF4-FFF2-40B4-BE49-F238E27FC236}">
                <a16:creationId xmlns:a16="http://schemas.microsoft.com/office/drawing/2014/main" id="{314E256B-ED45-0235-A68E-7F1FF832B61D}"/>
              </a:ext>
            </a:extLst>
          </p:cNvPr>
          <p:cNvSpPr txBox="1"/>
          <p:nvPr/>
        </p:nvSpPr>
        <p:spPr>
          <a:xfrm>
            <a:off x="8313276" y="5576781"/>
            <a:ext cx="1327608" cy="307777"/>
          </a:xfrm>
          <a:prstGeom prst="rect">
            <a:avLst/>
          </a:prstGeom>
          <a:noFill/>
        </p:spPr>
        <p:txBody>
          <a:bodyPr wrap="none" rtlCol="0">
            <a:spAutoFit/>
          </a:bodyPr>
          <a:lstStyle/>
          <a:p>
            <a:r>
              <a:rPr lang="en-US" sz="1400" dirty="0"/>
              <a:t>0.           0.016</a:t>
            </a:r>
          </a:p>
        </p:txBody>
      </p:sp>
      <p:sp>
        <p:nvSpPr>
          <p:cNvPr id="19" name="TextBox 18">
            <a:extLst>
              <a:ext uri="{FF2B5EF4-FFF2-40B4-BE49-F238E27FC236}">
                <a16:creationId xmlns:a16="http://schemas.microsoft.com/office/drawing/2014/main" id="{9D011787-5016-DC79-5F91-C2BC40C4070C}"/>
              </a:ext>
            </a:extLst>
          </p:cNvPr>
          <p:cNvSpPr txBox="1"/>
          <p:nvPr/>
        </p:nvSpPr>
        <p:spPr>
          <a:xfrm>
            <a:off x="5593660" y="5570762"/>
            <a:ext cx="1236236" cy="307777"/>
          </a:xfrm>
          <a:prstGeom prst="rect">
            <a:avLst/>
          </a:prstGeom>
          <a:noFill/>
        </p:spPr>
        <p:txBody>
          <a:bodyPr wrap="none" rtlCol="0">
            <a:spAutoFit/>
          </a:bodyPr>
          <a:lstStyle/>
          <a:p>
            <a:r>
              <a:rPr lang="en-US" sz="1400" dirty="0"/>
              <a:t>0.85                1</a:t>
            </a:r>
          </a:p>
        </p:txBody>
      </p:sp>
      <p:pic>
        <p:nvPicPr>
          <p:cNvPr id="20" name="Picture 19">
            <a:extLst>
              <a:ext uri="{FF2B5EF4-FFF2-40B4-BE49-F238E27FC236}">
                <a16:creationId xmlns:a16="http://schemas.microsoft.com/office/drawing/2014/main" id="{3723C97C-F31E-7089-2655-6F8681F451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202" y="5516710"/>
            <a:ext cx="1280160" cy="95433"/>
          </a:xfrm>
          <a:prstGeom prst="rect">
            <a:avLst/>
          </a:prstGeom>
        </p:spPr>
      </p:pic>
      <p:pic>
        <p:nvPicPr>
          <p:cNvPr id="21" name="Picture 20">
            <a:extLst>
              <a:ext uri="{FF2B5EF4-FFF2-40B4-BE49-F238E27FC236}">
                <a16:creationId xmlns:a16="http://schemas.microsoft.com/office/drawing/2014/main" id="{A6C33BB3-C458-2BA1-7E61-138AA3B1E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660" y="5517639"/>
            <a:ext cx="1280160" cy="95433"/>
          </a:xfrm>
          <a:prstGeom prst="rect">
            <a:avLst/>
          </a:prstGeom>
        </p:spPr>
      </p:pic>
      <p:pic>
        <p:nvPicPr>
          <p:cNvPr id="22" name="Picture 21">
            <a:extLst>
              <a:ext uri="{FF2B5EF4-FFF2-40B4-BE49-F238E27FC236}">
                <a16:creationId xmlns:a16="http://schemas.microsoft.com/office/drawing/2014/main" id="{4CC81CFC-0F03-F9C8-D54B-D7FC5C6D7F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717" y="5516710"/>
            <a:ext cx="1280160" cy="95433"/>
          </a:xfrm>
          <a:prstGeom prst="rect">
            <a:avLst/>
          </a:prstGeom>
        </p:spPr>
      </p:pic>
      <p:sp>
        <p:nvSpPr>
          <p:cNvPr id="23" name="TextBox 22">
            <a:extLst>
              <a:ext uri="{FF2B5EF4-FFF2-40B4-BE49-F238E27FC236}">
                <a16:creationId xmlns:a16="http://schemas.microsoft.com/office/drawing/2014/main" id="{32E2EF6D-4B74-8D56-1154-4DE2F2C471CA}"/>
              </a:ext>
            </a:extLst>
          </p:cNvPr>
          <p:cNvSpPr txBox="1"/>
          <p:nvPr/>
        </p:nvSpPr>
        <p:spPr>
          <a:xfrm>
            <a:off x="6895902" y="5576781"/>
            <a:ext cx="1377300" cy="307777"/>
          </a:xfrm>
          <a:prstGeom prst="rect">
            <a:avLst/>
          </a:prstGeom>
          <a:noFill/>
        </p:spPr>
        <p:txBody>
          <a:bodyPr wrap="none" rtlCol="0">
            <a:spAutoFit/>
          </a:bodyPr>
          <a:lstStyle/>
          <a:p>
            <a:r>
              <a:rPr lang="en-US" sz="1400" dirty="0"/>
              <a:t>0                    4</a:t>
            </a:r>
          </a:p>
        </p:txBody>
      </p:sp>
      <p:pic>
        <p:nvPicPr>
          <p:cNvPr id="24" name="Picture 23">
            <a:extLst>
              <a:ext uri="{FF2B5EF4-FFF2-40B4-BE49-F238E27FC236}">
                <a16:creationId xmlns:a16="http://schemas.microsoft.com/office/drawing/2014/main" id="{C9DE6EBF-1112-7006-6BD6-AA85117EC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6739" y="5512788"/>
            <a:ext cx="1280160" cy="95433"/>
          </a:xfrm>
          <a:prstGeom prst="rect">
            <a:avLst/>
          </a:prstGeom>
        </p:spPr>
      </p:pic>
      <p:pic>
        <p:nvPicPr>
          <p:cNvPr id="25" name="Picture 24">
            <a:extLst>
              <a:ext uri="{FF2B5EF4-FFF2-40B4-BE49-F238E27FC236}">
                <a16:creationId xmlns:a16="http://schemas.microsoft.com/office/drawing/2014/main" id="{C9ADC66B-F935-8499-5641-6ED6D7A1A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613" y="5521061"/>
            <a:ext cx="1280160" cy="95433"/>
          </a:xfrm>
          <a:prstGeom prst="rect">
            <a:avLst/>
          </a:prstGeom>
        </p:spPr>
      </p:pic>
      <p:sp>
        <p:nvSpPr>
          <p:cNvPr id="26" name="TextBox 25">
            <a:extLst>
              <a:ext uri="{FF2B5EF4-FFF2-40B4-BE49-F238E27FC236}">
                <a16:creationId xmlns:a16="http://schemas.microsoft.com/office/drawing/2014/main" id="{6AA03CD4-A7B3-B9DA-4590-12806F61103B}"/>
              </a:ext>
            </a:extLst>
          </p:cNvPr>
          <p:cNvSpPr txBox="1"/>
          <p:nvPr/>
        </p:nvSpPr>
        <p:spPr>
          <a:xfrm>
            <a:off x="9591554" y="5581132"/>
            <a:ext cx="1377300" cy="307777"/>
          </a:xfrm>
          <a:prstGeom prst="rect">
            <a:avLst/>
          </a:prstGeom>
          <a:noFill/>
        </p:spPr>
        <p:txBody>
          <a:bodyPr wrap="none" rtlCol="0">
            <a:spAutoFit/>
          </a:bodyPr>
          <a:lstStyle/>
          <a:p>
            <a:r>
              <a:rPr lang="en-US" sz="1400" dirty="0"/>
              <a:t>0                    7</a:t>
            </a:r>
          </a:p>
        </p:txBody>
      </p:sp>
      <p:pic>
        <p:nvPicPr>
          <p:cNvPr id="27" name="Picture 26">
            <a:extLst>
              <a:ext uri="{FF2B5EF4-FFF2-40B4-BE49-F238E27FC236}">
                <a16:creationId xmlns:a16="http://schemas.microsoft.com/office/drawing/2014/main" id="{480062B1-9F67-6B06-6C72-D03D8B33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4899" y="5521058"/>
            <a:ext cx="1280160" cy="95433"/>
          </a:xfrm>
          <a:prstGeom prst="rect">
            <a:avLst/>
          </a:prstGeom>
        </p:spPr>
      </p:pic>
      <p:sp>
        <p:nvSpPr>
          <p:cNvPr id="28" name="TextBox 27">
            <a:extLst>
              <a:ext uri="{FF2B5EF4-FFF2-40B4-BE49-F238E27FC236}">
                <a16:creationId xmlns:a16="http://schemas.microsoft.com/office/drawing/2014/main" id="{1D5134D9-7BE1-7403-9CB3-46EA0164984C}"/>
              </a:ext>
            </a:extLst>
          </p:cNvPr>
          <p:cNvSpPr txBox="1"/>
          <p:nvPr/>
        </p:nvSpPr>
        <p:spPr>
          <a:xfrm>
            <a:off x="10968864" y="5581129"/>
            <a:ext cx="1099981" cy="307777"/>
          </a:xfrm>
          <a:prstGeom prst="rect">
            <a:avLst/>
          </a:prstGeom>
          <a:noFill/>
        </p:spPr>
        <p:txBody>
          <a:bodyPr wrap="none" rtlCol="0">
            <a:spAutoFit/>
          </a:bodyPr>
          <a:lstStyle/>
          <a:p>
            <a:r>
              <a:rPr lang="en-US" sz="1400" dirty="0"/>
              <a:t>0                60</a:t>
            </a:r>
          </a:p>
        </p:txBody>
      </p:sp>
      <p:sp>
        <p:nvSpPr>
          <p:cNvPr id="29" name="TextBox 28">
            <a:extLst>
              <a:ext uri="{FF2B5EF4-FFF2-40B4-BE49-F238E27FC236}">
                <a16:creationId xmlns:a16="http://schemas.microsoft.com/office/drawing/2014/main" id="{F98E1ADA-B736-E86D-8908-E832B613CDD1}"/>
              </a:ext>
            </a:extLst>
          </p:cNvPr>
          <p:cNvSpPr txBox="1"/>
          <p:nvPr/>
        </p:nvSpPr>
        <p:spPr>
          <a:xfrm>
            <a:off x="623372" y="994717"/>
            <a:ext cx="11649657"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TOA             AI            </a:t>
            </a:r>
            <a:r>
              <a:rPr lang="en-US" i="1" dirty="0" err="1">
                <a:latin typeface="Arial" panose="020B0604020202020204" pitchFamily="34" charset="0"/>
                <a:cs typeface="Arial" panose="020B0604020202020204" pitchFamily="34" charset="0"/>
              </a:rPr>
              <a:t>AOD</a:t>
            </a:r>
            <a:r>
              <a:rPr lang="en-US" i="1" baseline="-25000" dirty="0" err="1">
                <a:latin typeface="Arial" panose="020B0604020202020204" pitchFamily="34" charset="0"/>
                <a:cs typeface="Arial" panose="020B0604020202020204" pitchFamily="34" charset="0"/>
              </a:rPr>
              <a:t>Bkgr</a:t>
            </a:r>
            <a:r>
              <a:rPr lang="en-US" i="1" dirty="0">
                <a:latin typeface="Arial" panose="020B0604020202020204" pitchFamily="34" charset="0"/>
                <a:cs typeface="Arial" panose="020B0604020202020204" pitchFamily="34" charset="0"/>
              </a:rPr>
              <a:t>          AOD</a:t>
            </a:r>
            <a:r>
              <a:rPr lang="en-US" i="1" baseline="-25000" dirty="0">
                <a:latin typeface="Arial" panose="020B0604020202020204" pitchFamily="34" charset="0"/>
                <a:cs typeface="Arial" panose="020B0604020202020204" pitchFamily="34" charset="0"/>
              </a:rPr>
              <a:t>4D </a:t>
            </a:r>
            <a:r>
              <a:rPr lang="en-US" i="1" dirty="0">
                <a:latin typeface="Arial" panose="020B0604020202020204" pitchFamily="34" charset="0"/>
                <a:cs typeface="Arial" panose="020B0604020202020204" pitchFamily="34" charset="0"/>
              </a:rPr>
              <a:t>         SSA</a:t>
            </a:r>
            <a:r>
              <a:rPr lang="en-US" i="1" baseline="-25000" dirty="0">
                <a:latin typeface="Arial" panose="020B0604020202020204" pitchFamily="34" charset="0"/>
                <a:cs typeface="Arial" panose="020B0604020202020204" pitchFamily="34" charset="0"/>
              </a:rPr>
              <a:t>443</a:t>
            </a:r>
            <a:r>
              <a:rPr lang="en-US" i="1" dirty="0">
                <a:latin typeface="Arial" panose="020B0604020202020204" pitchFamily="34" charset="0"/>
                <a:cs typeface="Arial" panose="020B0604020202020204" pitchFamily="34" charset="0"/>
              </a:rPr>
              <a:t>            SAE                k</a:t>
            </a:r>
            <a:r>
              <a:rPr lang="en-US" i="1" baseline="-25000" dirty="0">
                <a:latin typeface="Arial" panose="020B0604020202020204" pitchFamily="34" charset="0"/>
                <a:cs typeface="Arial" panose="020B0604020202020204" pitchFamily="34" charset="0"/>
              </a:rPr>
              <a:t>0</a:t>
            </a:r>
            <a:r>
              <a:rPr lang="en-US" i="1" dirty="0">
                <a:latin typeface="Arial" panose="020B0604020202020204" pitchFamily="34" charset="0"/>
                <a:cs typeface="Arial" panose="020B0604020202020204" pitchFamily="34" charset="0"/>
              </a:rPr>
              <a:t>                   BC         </a:t>
            </a:r>
            <a:r>
              <a:rPr lang="en-US" i="1" dirty="0" err="1">
                <a:latin typeface="Arial" panose="020B0604020202020204" pitchFamily="34" charset="0"/>
                <a:cs typeface="Arial" panose="020B0604020202020204" pitchFamily="34" charset="0"/>
              </a:rPr>
              <a:t>BrC</a:t>
            </a:r>
            <a:r>
              <a:rPr lang="en-US" i="1" dirty="0">
                <a:latin typeface="Arial" panose="020B0604020202020204" pitchFamily="34" charset="0"/>
                <a:cs typeface="Arial" panose="020B0604020202020204" pitchFamily="34" charset="0"/>
              </a:rPr>
              <a:t>[mg/m</a:t>
            </a:r>
            <a:r>
              <a:rPr lang="en-US" i="1" baseline="30000" dirty="0">
                <a:latin typeface="Arial" panose="020B06040202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 </a:t>
            </a:r>
            <a:endParaRPr lang="en-US" i="1" baseline="-250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DDE79DA-5360-CE69-8096-ED5EAA57BC09}"/>
              </a:ext>
            </a:extLst>
          </p:cNvPr>
          <p:cNvSpPr txBox="1"/>
          <p:nvPr/>
        </p:nvSpPr>
        <p:spPr>
          <a:xfrm>
            <a:off x="230895" y="5857307"/>
            <a:ext cx="11746108" cy="86177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USA: Forest wildfires: moderate abs., SSA~0.9-0.94, </a:t>
            </a:r>
            <a:r>
              <a:rPr kumimoji="0" lang="en-US" sz="16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a:t>
            </a:r>
            <a:r>
              <a:rPr kumimoji="0" lang="en-US" sz="1600" b="1"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BrC</a:t>
            </a:r>
            <a:r>
              <a:rPr kumimoji="0" lang="en-US" sz="16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(SAE), </a:t>
            </a:r>
            <a:r>
              <a:rPr kumimoji="0" lang="en-US" sz="16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low-moderate BC</a:t>
            </a:r>
            <a:r>
              <a:rPr kumimoji="0" lang="en-US" sz="16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ALH can be very high.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India, South Africa biomass burning: bush- and grasslands, agriculture crop residue etc. (low energy fast burning):</a:t>
            </a:r>
          </a:p>
          <a:p>
            <a:pPr marR="0" lvl="0" algn="l" defTabSz="914400" rtl="0" eaLnBrk="1" fontAlgn="auto" latinLnBrk="0" hangingPunct="1">
              <a:lnSpc>
                <a:spcPct val="100000"/>
              </a:lnSpc>
              <a:spcBef>
                <a:spcPts val="0"/>
              </a:spcBef>
              <a:spcAft>
                <a:spcPts val="0"/>
              </a:spcAft>
              <a:buClrTx/>
              <a:buSzTx/>
              <a:tabLst/>
              <a:defRPr/>
            </a:pPr>
            <a:r>
              <a:rPr lang="en-US" sz="1600" i="0" dirty="0">
                <a:solidFill>
                  <a:prstClr val="black"/>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absorption, SSA~0.85-0.88, </a:t>
            </a:r>
            <a:r>
              <a:rPr kumimoji="0" lang="en-US" sz="16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low-moderate </a:t>
            </a:r>
            <a:r>
              <a:rPr kumimoji="0" lang="en-US" sz="1600" b="1"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BrC</a:t>
            </a:r>
            <a:r>
              <a:rPr kumimoji="0" lang="en-US" sz="16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(SAE), </a:t>
            </a:r>
            <a:r>
              <a:rPr kumimoji="0" lang="en-US" sz="16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 BC</a:t>
            </a:r>
            <a:r>
              <a:rPr kumimoji="0" lang="en-US" sz="16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6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0</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ALH is low (&lt;1-1.5km). </a:t>
            </a:r>
          </a:p>
        </p:txBody>
      </p:sp>
      <p:sp>
        <p:nvSpPr>
          <p:cNvPr id="33" name="Rectangle 32">
            <a:extLst>
              <a:ext uri="{FF2B5EF4-FFF2-40B4-BE49-F238E27FC236}">
                <a16:creationId xmlns:a16="http://schemas.microsoft.com/office/drawing/2014/main" id="{1A02796B-1C50-DA0A-2800-A0BC5A90F421}"/>
              </a:ext>
            </a:extLst>
          </p:cNvPr>
          <p:cNvSpPr/>
          <p:nvPr/>
        </p:nvSpPr>
        <p:spPr>
          <a:xfrm>
            <a:off x="9538286" y="840259"/>
            <a:ext cx="2662592" cy="501160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3C6DD7C-6E55-2DFB-2B52-DB19691DDB6D}"/>
              </a:ext>
            </a:extLst>
          </p:cNvPr>
          <p:cNvSpPr txBox="1"/>
          <p:nvPr/>
        </p:nvSpPr>
        <p:spPr>
          <a:xfrm>
            <a:off x="385473" y="264095"/>
            <a:ext cx="10940396"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Contrasting Regional Aerosol Properties – BC and </a:t>
            </a:r>
            <a:r>
              <a:rPr lang="en-US" altLang="ko-KR" sz="2600" b="1" dirty="0" err="1">
                <a:solidFill>
                  <a:srgbClr val="002060"/>
                </a:solidFill>
                <a:latin typeface="Arial" panose="020B0604020202020204" pitchFamily="34" charset="0"/>
                <a:cs typeface="Arial" panose="020B0604020202020204" pitchFamily="34" charset="0"/>
              </a:rPr>
              <a:t>BrC</a:t>
            </a:r>
            <a:r>
              <a:rPr lang="en-US" altLang="ko-KR" sz="26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097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9B4F80-1321-496D-B72D-860740C593B3}"/>
              </a:ext>
            </a:extLst>
          </p:cNvPr>
          <p:cNvSpPr txBox="1"/>
          <p:nvPr/>
        </p:nvSpPr>
        <p:spPr>
          <a:xfrm>
            <a:off x="413404" y="322848"/>
            <a:ext cx="5836393"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Conclusion</a:t>
            </a:r>
            <a:endParaRPr lang="en-US" sz="2600" b="1" baseline="300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B52F77E-192D-445C-B086-0A13373C890E}"/>
              </a:ext>
            </a:extLst>
          </p:cNvPr>
          <p:cNvSpPr txBox="1"/>
          <p:nvPr/>
        </p:nvSpPr>
        <p:spPr>
          <a:xfrm>
            <a:off x="509687" y="844296"/>
            <a:ext cx="11168138" cy="5869364"/>
          </a:xfrm>
          <a:prstGeom prst="rect">
            <a:avLst/>
          </a:prstGeom>
          <a:solidFill>
            <a:schemeClr val="bg1"/>
          </a:solidFill>
          <a:ln w="57150">
            <a:noFill/>
          </a:ln>
        </p:spPr>
        <p:txBody>
          <a:bodyPr wrap="square" rtlCol="0" anchor="ctr">
            <a:spAutoFit/>
          </a:bodyPr>
          <a:lstStyle/>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Information of </a:t>
            </a:r>
            <a:r>
              <a:rPr lang="en-US" altLang="ko-KR" sz="1400" dirty="0">
                <a:solidFill>
                  <a:srgbClr val="FF0000"/>
                </a:solidFill>
                <a:latin typeface="Arial" panose="020B0604020202020204" pitchFamily="34" charset="0"/>
                <a:cs typeface="Arial" panose="020B0604020202020204" pitchFamily="34" charset="0"/>
              </a:rPr>
              <a:t>iron oxides content and their apportionment between hematite (α-Fe</a:t>
            </a:r>
            <a:r>
              <a:rPr lang="en-US" altLang="ko-KR" sz="1400" baseline="-25000" dirty="0">
                <a:solidFill>
                  <a:srgbClr val="FF0000"/>
                </a:solidFill>
                <a:latin typeface="Arial" panose="020B0604020202020204" pitchFamily="34" charset="0"/>
                <a:cs typeface="Arial" panose="020B0604020202020204" pitchFamily="34" charset="0"/>
              </a:rPr>
              <a:t>2</a:t>
            </a:r>
            <a:r>
              <a:rPr lang="en-US" altLang="ko-KR" sz="1400" dirty="0">
                <a:solidFill>
                  <a:srgbClr val="FF0000"/>
                </a:solidFill>
                <a:latin typeface="Arial" panose="020B0604020202020204" pitchFamily="34" charset="0"/>
                <a:cs typeface="Arial" panose="020B0604020202020204" pitchFamily="34" charset="0"/>
              </a:rPr>
              <a:t>O</a:t>
            </a:r>
            <a:r>
              <a:rPr lang="en-US" altLang="ko-KR" sz="1400" baseline="-25000" dirty="0">
                <a:solidFill>
                  <a:srgbClr val="FF0000"/>
                </a:solidFill>
                <a:latin typeface="Arial" panose="020B0604020202020204" pitchFamily="34" charset="0"/>
                <a:cs typeface="Arial" panose="020B0604020202020204" pitchFamily="34" charset="0"/>
              </a:rPr>
              <a:t>3</a:t>
            </a:r>
            <a:r>
              <a:rPr lang="en-US" altLang="ko-KR" sz="1400" dirty="0">
                <a:solidFill>
                  <a:srgbClr val="FF0000"/>
                </a:solidFill>
                <a:latin typeface="Arial" panose="020B0604020202020204" pitchFamily="34" charset="0"/>
                <a:cs typeface="Arial" panose="020B0604020202020204" pitchFamily="34" charset="0"/>
              </a:rPr>
              <a:t>) and goethite (α-</a:t>
            </a:r>
            <a:r>
              <a:rPr lang="en-US" altLang="ko-KR" sz="1400" dirty="0" err="1">
                <a:solidFill>
                  <a:srgbClr val="FF0000"/>
                </a:solidFill>
                <a:latin typeface="Arial" panose="020B0604020202020204" pitchFamily="34" charset="0"/>
                <a:cs typeface="Arial" panose="020B0604020202020204" pitchFamily="34" charset="0"/>
              </a:rPr>
              <a:t>FeOOH</a:t>
            </a:r>
            <a:r>
              <a:rPr lang="en-US" altLang="ko-KR" sz="1400" dirty="0">
                <a:solidFill>
                  <a:srgbClr val="FF0000"/>
                </a:solidFill>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species are key determinants of quantifying shortwave dust DRE estimate in Earth system model. Here, contents of hematite (α-Fe2O3) / goethite (α-</a:t>
            </a:r>
            <a:r>
              <a:rPr lang="en-US" altLang="ko-KR" sz="1400" dirty="0" err="1">
                <a:latin typeface="Arial" panose="020B0604020202020204" pitchFamily="34" charset="0"/>
                <a:cs typeface="Arial" panose="020B0604020202020204" pitchFamily="34" charset="0"/>
              </a:rPr>
              <a:t>FeOOH</a:t>
            </a:r>
            <a:r>
              <a:rPr lang="en-US" altLang="ko-KR" sz="1400" dirty="0">
                <a:latin typeface="Arial" panose="020B0604020202020204" pitchFamily="34" charset="0"/>
                <a:cs typeface="Arial" panose="020B0604020202020204" pitchFamily="34" charset="0"/>
              </a:rPr>
              <a:t>) column are inferred </a:t>
            </a:r>
            <a:r>
              <a:rPr lang="en-US" altLang="ko-KR" sz="1400" dirty="0">
                <a:solidFill>
                  <a:srgbClr val="FF0000"/>
                </a:solidFill>
                <a:latin typeface="Arial" panose="020B0604020202020204" pitchFamily="34" charset="0"/>
                <a:cs typeface="Arial" panose="020B0604020202020204" pitchFamily="34" charset="0"/>
              </a:rPr>
              <a:t>from single-viewing satellite EPIC at ultraviolet–visible (UV-Vis) channels </a:t>
            </a:r>
            <a:r>
              <a:rPr lang="en-US" altLang="ko-KR" sz="1400" dirty="0">
                <a:latin typeface="Arial" panose="020B0604020202020204" pitchFamily="34" charset="0"/>
                <a:cs typeface="Arial" panose="020B0604020202020204" pitchFamily="34" charset="0"/>
              </a:rPr>
              <a:t>globally over major global dust source regions using MG EMA internal mixing rule. </a:t>
            </a:r>
          </a:p>
          <a:p>
            <a:pPr marL="457200" indent="-457200">
              <a:lnSpc>
                <a:spcPct val="150000"/>
              </a:lnSpc>
              <a:buFont typeface="Arial" panose="020B0604020202020204" pitchFamily="34" charset="0"/>
              <a:buChar char="•"/>
            </a:pPr>
            <a:endParaRPr lang="en-US" altLang="ko-KR" sz="14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altLang="ko-KR" sz="1400" dirty="0">
                <a:solidFill>
                  <a:srgbClr val="FF0000"/>
                </a:solidFill>
                <a:latin typeface="Arial" panose="020B0604020202020204" pitchFamily="34" charset="0"/>
                <a:cs typeface="Arial" panose="020B0604020202020204" pitchFamily="34" charset="0"/>
              </a:rPr>
              <a:t>Retrieved iron oxides enveloped the overall range of Di </a:t>
            </a:r>
            <a:r>
              <a:rPr lang="en-US" altLang="ko-KR" sz="1400" dirty="0" err="1">
                <a:solidFill>
                  <a:srgbClr val="FF0000"/>
                </a:solidFill>
                <a:latin typeface="Arial" panose="020B0604020202020204" pitchFamily="34" charset="0"/>
                <a:cs typeface="Arial" panose="020B0604020202020204" pitchFamily="34" charset="0"/>
              </a:rPr>
              <a:t>Biagio</a:t>
            </a:r>
            <a:r>
              <a:rPr lang="en-US" altLang="ko-KR" sz="1400" dirty="0">
                <a:solidFill>
                  <a:srgbClr val="FF0000"/>
                </a:solidFill>
                <a:latin typeface="Arial" panose="020B0604020202020204" pitchFamily="34" charset="0"/>
                <a:cs typeface="Arial" panose="020B0604020202020204" pitchFamily="34" charset="0"/>
              </a:rPr>
              <a:t> et al. (2019) soil measurement data of iron oxides </a:t>
            </a:r>
            <a:r>
              <a:rPr lang="en-US" sz="1400" dirty="0">
                <a:solidFill>
                  <a:srgbClr val="FF0000"/>
                </a:solidFill>
                <a:latin typeface="Arial" panose="020B0604020202020204" pitchFamily="34" charset="0"/>
                <a:cs typeface="Arial" panose="020B0604020202020204" pitchFamily="34" charset="0"/>
              </a:rPr>
              <a:t>0.7-5.8% and were in line with the previous published results generally. </a:t>
            </a:r>
            <a:r>
              <a:rPr lang="en-US" sz="1400" dirty="0">
                <a:latin typeface="Arial" panose="020B0604020202020204" pitchFamily="34" charset="0"/>
                <a:cs typeface="Arial" panose="020B0604020202020204" pitchFamily="34" charset="0"/>
              </a:rPr>
              <a:t>T</a:t>
            </a:r>
            <a:r>
              <a:rPr lang="en-US" altLang="ko-KR" sz="1400" dirty="0">
                <a:latin typeface="Arial" panose="020B0604020202020204" pitchFamily="34" charset="0"/>
                <a:cs typeface="Arial" panose="020B0604020202020204" pitchFamily="34" charset="0"/>
              </a:rPr>
              <a:t>he ratio between hematite and goethite over Sahel was different between Harmattan and summer season, thereby implying considerable seasonal and temporal variation attributed to different source regions. Likewise, the ratio between hematite and goethite over the Middle East tends to change before and after shamal season. Globally, the Sahel region represented higher iron oxides than Sahara especially in April. Lower iron oxide content over </a:t>
            </a:r>
            <a:r>
              <a:rPr lang="en-US" sz="1400" kern="100" dirty="0" err="1">
                <a:effectLst/>
                <a:latin typeface="Arial" panose="020B0604020202020204" pitchFamily="34" charset="0"/>
                <a:ea typeface="Malgun Gothic" panose="020B0503020000020004" pitchFamily="34" charset="-127"/>
                <a:cs typeface="Arial" panose="020B0604020202020204" pitchFamily="34" charset="0"/>
              </a:rPr>
              <a:t>Bodélé</a:t>
            </a:r>
            <a:r>
              <a:rPr lang="en-US" sz="1400" kern="100" dirty="0">
                <a:effectLst/>
                <a:latin typeface="Arial" panose="020B0604020202020204" pitchFamily="34" charset="0"/>
                <a:ea typeface="Malgun Gothic" panose="020B0503020000020004" pitchFamily="34" charset="-127"/>
                <a:cs typeface="Arial" panose="020B0604020202020204" pitchFamily="34" charset="0"/>
              </a:rPr>
              <a:t> </a:t>
            </a:r>
            <a:r>
              <a:rPr lang="en-US" altLang="ko-KR" sz="1400" dirty="0">
                <a:latin typeface="Arial" panose="020B0604020202020204" pitchFamily="34" charset="0"/>
                <a:cs typeface="Arial" panose="020B0604020202020204" pitchFamily="34" charset="0"/>
              </a:rPr>
              <a:t>due to its diatomic sediments with high AOD were clearly observed throughout the year. </a:t>
            </a:r>
          </a:p>
          <a:p>
            <a:pPr marL="457200" indent="-457200">
              <a:lnSpc>
                <a:spcPct val="150000"/>
              </a:lnSpc>
              <a:buFont typeface="Arial" panose="020B0604020202020204" pitchFamily="34" charset="0"/>
              <a:buChar char="•"/>
            </a:pPr>
            <a:endParaRPr lang="en-US" altLang="ko-KR" sz="14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Combining the VIIRS fire detection and the EPIC MAIAC smoke aerosol products, including BC and </a:t>
            </a:r>
            <a:r>
              <a:rPr lang="en-US" altLang="ko-KR" sz="1400" dirty="0" err="1">
                <a:latin typeface="Arial" panose="020B0604020202020204" pitchFamily="34" charset="0"/>
                <a:cs typeface="Arial" panose="020B0604020202020204" pitchFamily="34" charset="0"/>
              </a:rPr>
              <a:t>BrC</a:t>
            </a:r>
            <a:r>
              <a:rPr lang="en-US" altLang="ko-KR" sz="1400" dirty="0">
                <a:latin typeface="Arial" panose="020B0604020202020204" pitchFamily="34" charset="0"/>
                <a:cs typeface="Arial" panose="020B0604020202020204" pitchFamily="34" charset="0"/>
              </a:rPr>
              <a:t>, confirmed that freshly emitted smoke aerosols from North America wildfires exhibited high fractions of BC and </a:t>
            </a:r>
            <a:r>
              <a:rPr lang="en-US" altLang="ko-KR" sz="1400" dirty="0" err="1">
                <a:latin typeface="Arial" panose="020B0604020202020204" pitchFamily="34" charset="0"/>
                <a:cs typeface="Arial" panose="020B0604020202020204" pitchFamily="34" charset="0"/>
              </a:rPr>
              <a:t>BrC</a:t>
            </a:r>
            <a:r>
              <a:rPr lang="en-US" altLang="ko-KR" sz="1400" dirty="0">
                <a:latin typeface="Arial" panose="020B0604020202020204" pitchFamily="34" charset="0"/>
                <a:cs typeface="Arial" panose="020B0604020202020204" pitchFamily="34" charset="0"/>
              </a:rPr>
              <a:t> near sources and the absorption decreased as transported to surroundings. </a:t>
            </a:r>
          </a:p>
          <a:p>
            <a:pPr marL="457200" indent="-457200">
              <a:lnSpc>
                <a:spcPct val="150000"/>
              </a:lnSpc>
              <a:buFont typeface="Arial" panose="020B0604020202020204" pitchFamily="34" charset="0"/>
              <a:buChar char="•"/>
            </a:pPr>
            <a:endParaRPr lang="en-US" altLang="ko-KR" sz="14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The algorithm </a:t>
            </a:r>
            <a:r>
              <a:rPr lang="en-US" altLang="ko-KR" sz="1400" dirty="0">
                <a:solidFill>
                  <a:srgbClr val="FF0000"/>
                </a:solidFill>
                <a:latin typeface="Arial" panose="020B0604020202020204" pitchFamily="34" charset="0"/>
                <a:cs typeface="Arial" panose="020B0604020202020204" pitchFamily="34" charset="0"/>
              </a:rPr>
              <a:t>can be applied for other nadir-viewing instruments having UV-Vis channels</a:t>
            </a:r>
            <a:r>
              <a:rPr lang="en-US" altLang="ko-KR" sz="1400" dirty="0">
                <a:latin typeface="Arial" panose="020B0604020202020204" pitchFamily="34" charset="0"/>
                <a:cs typeface="Arial" panose="020B0604020202020204" pitchFamily="34" charset="0"/>
              </a:rPr>
              <a:t>, thereby will be beneficial for dust/smoke DRE related </a:t>
            </a:r>
            <a:r>
              <a:rPr lang="en-US" altLang="ko-KR" sz="1400" dirty="0">
                <a:solidFill>
                  <a:srgbClr val="FF0000"/>
                </a:solidFill>
                <a:latin typeface="Arial" panose="020B0604020202020204" pitchFamily="34" charset="0"/>
                <a:cs typeface="Arial" panose="020B0604020202020204" pitchFamily="34" charset="0"/>
              </a:rPr>
              <a:t>climate change (e.g., input for climate models) / air quality (e.g., epidemiology) </a:t>
            </a:r>
            <a:r>
              <a:rPr lang="en-US" altLang="ko-KR" sz="1400" dirty="0">
                <a:latin typeface="Arial" panose="020B0604020202020204" pitchFamily="34" charset="0"/>
                <a:cs typeface="Arial" panose="020B0604020202020204" pitchFamily="34" charset="0"/>
              </a:rPr>
              <a:t>study. </a:t>
            </a:r>
          </a:p>
        </p:txBody>
      </p:sp>
      <p:sp>
        <p:nvSpPr>
          <p:cNvPr id="13" name="Slide Number Placeholder 12">
            <a:extLst>
              <a:ext uri="{FF2B5EF4-FFF2-40B4-BE49-F238E27FC236}">
                <a16:creationId xmlns:a16="http://schemas.microsoft.com/office/drawing/2014/main" id="{484D9F67-8436-41EA-A742-C86333C3A374}"/>
              </a:ext>
            </a:extLst>
          </p:cNvPr>
          <p:cNvSpPr>
            <a:spLocks noGrp="1"/>
          </p:cNvSpPr>
          <p:nvPr>
            <p:ph type="sldNum" sz="quarter" idx="12"/>
          </p:nvPr>
        </p:nvSpPr>
        <p:spPr/>
        <p:txBody>
          <a:bodyPr/>
          <a:lstStyle/>
          <a:p>
            <a:fld id="{C18795A5-5DC6-4E89-855C-E7B9590EB560}" type="slidenum">
              <a:rPr lang="en-US" smtClean="0"/>
              <a:t>17</a:t>
            </a:fld>
            <a:endParaRPr lang="en-US"/>
          </a:p>
        </p:txBody>
      </p:sp>
    </p:spTree>
    <p:extLst>
      <p:ext uri="{BB962C8B-B14F-4D97-AF65-F5344CB8AC3E}">
        <p14:creationId xmlns:p14="http://schemas.microsoft.com/office/powerpoint/2010/main" val="2806902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Picture 39" descr="Chart&#10;&#10;Description automatically generated">
            <a:extLst>
              <a:ext uri="{FF2B5EF4-FFF2-40B4-BE49-F238E27FC236}">
                <a16:creationId xmlns:a16="http://schemas.microsoft.com/office/drawing/2014/main" id="{A8E75367-2D5F-4686-A35B-06ECA0CA7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645" y="1413104"/>
            <a:ext cx="3223955" cy="3223955"/>
          </a:xfrm>
          <a:prstGeom prst="rect">
            <a:avLst/>
          </a:prstGeom>
        </p:spPr>
      </p:pic>
      <p:pic>
        <p:nvPicPr>
          <p:cNvPr id="38" name="Picture 37" descr="Chart&#10;&#10;Description automatically generated">
            <a:extLst>
              <a:ext uri="{FF2B5EF4-FFF2-40B4-BE49-F238E27FC236}">
                <a16:creationId xmlns:a16="http://schemas.microsoft.com/office/drawing/2014/main" id="{12F03C65-4915-491A-89D0-41D95F9DB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90" y="1413104"/>
            <a:ext cx="3223955" cy="3223955"/>
          </a:xfrm>
          <a:prstGeom prst="rect">
            <a:avLst/>
          </a:prstGeom>
        </p:spPr>
      </p:pic>
      <p:sp>
        <p:nvSpPr>
          <p:cNvPr id="78" name="TextBox 77">
            <a:extLst>
              <a:ext uri="{FF2B5EF4-FFF2-40B4-BE49-F238E27FC236}">
                <a16:creationId xmlns:a16="http://schemas.microsoft.com/office/drawing/2014/main" id="{980902E4-C55D-4B34-87F7-7BE22174C617}"/>
              </a:ext>
            </a:extLst>
          </p:cNvPr>
          <p:cNvSpPr txBox="1"/>
          <p:nvPr/>
        </p:nvSpPr>
        <p:spPr>
          <a:xfrm>
            <a:off x="269162" y="120442"/>
            <a:ext cx="6354958" cy="1292662"/>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Hematite exhibit the large range of refractive indices in the literature </a:t>
            </a:r>
            <a:r>
              <a:rPr lang="fi-FI" altLang="ko-KR" sz="2600" b="1" dirty="0">
                <a:solidFill>
                  <a:srgbClr val="002060"/>
                </a:solidFill>
                <a:latin typeface="Arial" panose="020B0604020202020204" pitchFamily="34" charset="0"/>
                <a:cs typeface="Arial" panose="020B0604020202020204" pitchFamily="34" charset="0"/>
              </a:rPr>
              <a:t>(Preliminary)</a:t>
            </a:r>
          </a:p>
        </p:txBody>
      </p:sp>
      <p:sp>
        <p:nvSpPr>
          <p:cNvPr id="96" name="TextBox 95">
            <a:extLst>
              <a:ext uri="{FF2B5EF4-FFF2-40B4-BE49-F238E27FC236}">
                <a16:creationId xmlns:a16="http://schemas.microsoft.com/office/drawing/2014/main" id="{214A2669-3A76-4BC3-B668-F3955D640184}"/>
              </a:ext>
            </a:extLst>
          </p:cNvPr>
          <p:cNvSpPr txBox="1"/>
          <p:nvPr/>
        </p:nvSpPr>
        <p:spPr>
          <a:xfrm>
            <a:off x="546301" y="4633705"/>
            <a:ext cx="3134477" cy="1384995"/>
          </a:xfrm>
          <a:prstGeom prst="rect">
            <a:avLst/>
          </a:prstGeom>
          <a:noFill/>
        </p:spPr>
        <p:txBody>
          <a:bodyPr wrap="square">
            <a:spAutoFit/>
          </a:bodyPr>
          <a:lstStyle/>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1. Chen and </a:t>
            </a:r>
            <a:r>
              <a:rPr lang="en-US" sz="1400" dirty="0" err="1">
                <a:effectLst/>
                <a:latin typeface="Arial" panose="020B0604020202020204" pitchFamily="34" charset="0"/>
                <a:ea typeface="Malgun Gothic" panose="020B0503020000020004" pitchFamily="34" charset="-127"/>
                <a:cs typeface="Arial" panose="020B0604020202020204" pitchFamily="34" charset="0"/>
              </a:rPr>
              <a:t>Cahan</a:t>
            </a:r>
            <a:r>
              <a:rPr lang="en-US" sz="1400" dirty="0">
                <a:effectLst/>
                <a:latin typeface="Arial" panose="020B0604020202020204" pitchFamily="34" charset="0"/>
                <a:ea typeface="Malgun Gothic" panose="020B0503020000020004" pitchFamily="34" charset="-127"/>
                <a:cs typeface="Arial" panose="020B0604020202020204" pitchFamily="34" charset="0"/>
              </a:rPr>
              <a:t> 1 (1981)</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2. Chen and </a:t>
            </a:r>
            <a:r>
              <a:rPr lang="en-US" sz="1400" dirty="0" err="1">
                <a:effectLst/>
                <a:latin typeface="Arial" panose="020B0604020202020204" pitchFamily="34" charset="0"/>
                <a:ea typeface="Malgun Gothic" panose="020B0503020000020004" pitchFamily="34" charset="-127"/>
                <a:cs typeface="Arial" panose="020B0604020202020204" pitchFamily="34" charset="0"/>
              </a:rPr>
              <a:t>Cahan</a:t>
            </a:r>
            <a:r>
              <a:rPr lang="en-US" sz="1400" dirty="0">
                <a:effectLst/>
                <a:latin typeface="Arial" panose="020B0604020202020204" pitchFamily="34" charset="0"/>
                <a:ea typeface="Malgun Gothic" panose="020B0503020000020004" pitchFamily="34" charset="-127"/>
                <a:cs typeface="Arial" panose="020B0604020202020204" pitchFamily="34" charset="0"/>
              </a:rPr>
              <a:t> 2 (1981)</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3. </a:t>
            </a:r>
            <a:r>
              <a:rPr lang="en-US" sz="1400" dirty="0" err="1">
                <a:effectLst/>
                <a:latin typeface="Arial" panose="020B0604020202020204" pitchFamily="34" charset="0"/>
                <a:ea typeface="Malgun Gothic" panose="020B0503020000020004" pitchFamily="34" charset="-127"/>
                <a:cs typeface="Arial" panose="020B0604020202020204" pitchFamily="34" charset="0"/>
              </a:rPr>
              <a:t>Krekov</a:t>
            </a:r>
            <a:r>
              <a:rPr lang="en-US" sz="1400" dirty="0">
                <a:effectLst/>
                <a:latin typeface="Arial" panose="020B0604020202020204" pitchFamily="34" charset="0"/>
                <a:ea typeface="Malgun Gothic" panose="020B0503020000020004" pitchFamily="34" charset="-127"/>
                <a:cs typeface="Arial" panose="020B0604020202020204" pitchFamily="34" charset="0"/>
              </a:rPr>
              <a:t> (1992)</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4. </a:t>
            </a:r>
            <a:r>
              <a:rPr lang="en-US" sz="1400" dirty="0" err="1">
                <a:effectLst/>
                <a:latin typeface="Arial" panose="020B0604020202020204" pitchFamily="34" charset="0"/>
                <a:ea typeface="Malgun Gothic" panose="020B0503020000020004" pitchFamily="34" charset="-127"/>
                <a:cs typeface="Arial" panose="020B0604020202020204" pitchFamily="34" charset="0"/>
              </a:rPr>
              <a:t>Gillespig</a:t>
            </a:r>
            <a:r>
              <a:rPr lang="en-US" sz="1400" dirty="0">
                <a:effectLst/>
                <a:latin typeface="Arial" panose="020B0604020202020204" pitchFamily="34" charset="0"/>
                <a:ea typeface="Malgun Gothic" panose="020B0503020000020004" pitchFamily="34" charset="-127"/>
                <a:cs typeface="Arial" panose="020B0604020202020204" pitchFamily="34" charset="0"/>
              </a:rPr>
              <a:t> and Lindberg (1992)</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5. Hsu and Matijevic (1985)</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6. </a:t>
            </a:r>
            <a:r>
              <a:rPr lang="en-US" sz="1400" dirty="0" err="1">
                <a:effectLst/>
                <a:latin typeface="Arial" panose="020B0604020202020204" pitchFamily="34" charset="0"/>
                <a:ea typeface="Malgun Gothic" panose="020B0503020000020004" pitchFamily="34" charset="-127"/>
                <a:cs typeface="Arial" panose="020B0604020202020204" pitchFamily="34" charset="0"/>
              </a:rPr>
              <a:t>Querry</a:t>
            </a:r>
            <a:r>
              <a:rPr lang="en-US" sz="1400" dirty="0">
                <a:effectLst/>
                <a:latin typeface="Arial" panose="020B0604020202020204" pitchFamily="34" charset="0"/>
                <a:ea typeface="Malgun Gothic" panose="020B0503020000020004" pitchFamily="34" charset="-127"/>
                <a:cs typeface="Arial" panose="020B0604020202020204" pitchFamily="34" charset="0"/>
              </a:rPr>
              <a:t> (1985)</a:t>
            </a:r>
          </a:p>
        </p:txBody>
      </p:sp>
      <p:sp>
        <p:nvSpPr>
          <p:cNvPr id="97" name="TextBox 96">
            <a:extLst>
              <a:ext uri="{FF2B5EF4-FFF2-40B4-BE49-F238E27FC236}">
                <a16:creationId xmlns:a16="http://schemas.microsoft.com/office/drawing/2014/main" id="{5C0CC6D7-1D6C-4292-A28F-0821D0CFCFEB}"/>
              </a:ext>
            </a:extLst>
          </p:cNvPr>
          <p:cNvSpPr txBox="1"/>
          <p:nvPr/>
        </p:nvSpPr>
        <p:spPr>
          <a:xfrm>
            <a:off x="3680778" y="4633705"/>
            <a:ext cx="3223956" cy="1600438"/>
          </a:xfrm>
          <a:prstGeom prst="rect">
            <a:avLst/>
          </a:prstGeom>
          <a:noFill/>
        </p:spPr>
        <p:txBody>
          <a:bodyPr wrap="square">
            <a:spAutoFit/>
          </a:bodyPr>
          <a:lstStyle/>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7. </a:t>
            </a:r>
            <a:r>
              <a:rPr lang="en-US" sz="1400" dirty="0" err="1">
                <a:effectLst/>
                <a:latin typeface="Arial" panose="020B0604020202020204" pitchFamily="34" charset="0"/>
                <a:ea typeface="Malgun Gothic" panose="020B0503020000020004" pitchFamily="34" charset="-127"/>
                <a:cs typeface="Arial" panose="020B0604020202020204" pitchFamily="34" charset="0"/>
              </a:rPr>
              <a:t>Longtin</a:t>
            </a:r>
            <a:r>
              <a:rPr lang="en-US" sz="1400" dirty="0">
                <a:effectLst/>
                <a:latin typeface="Arial" panose="020B0604020202020204" pitchFamily="34" charset="0"/>
                <a:ea typeface="Malgun Gothic" panose="020B0503020000020004" pitchFamily="34" charset="-127"/>
                <a:cs typeface="Arial" panose="020B0604020202020204" pitchFamily="34" charset="0"/>
              </a:rPr>
              <a:t> (1988)</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8. </a:t>
            </a:r>
            <a:r>
              <a:rPr lang="en-US" sz="1400" dirty="0" err="1">
                <a:effectLst/>
                <a:latin typeface="Arial" panose="020B0604020202020204" pitchFamily="34" charset="0"/>
                <a:ea typeface="Malgun Gothic" panose="020B0503020000020004" pitchFamily="34" charset="-127"/>
                <a:cs typeface="Arial" panose="020B0604020202020204" pitchFamily="34" charset="0"/>
              </a:rPr>
              <a:t>Bedidi</a:t>
            </a:r>
            <a:r>
              <a:rPr lang="en-US" sz="1400" dirty="0">
                <a:effectLst/>
                <a:latin typeface="Arial" panose="020B0604020202020204" pitchFamily="34" charset="0"/>
                <a:ea typeface="Malgun Gothic" panose="020B0503020000020004" pitchFamily="34" charset="-127"/>
                <a:cs typeface="Arial" panose="020B0604020202020204" pitchFamily="34" charset="0"/>
              </a:rPr>
              <a:t> and </a:t>
            </a:r>
            <a:r>
              <a:rPr lang="en-US" sz="1400" dirty="0" err="1">
                <a:effectLst/>
                <a:latin typeface="Arial" panose="020B0604020202020204" pitchFamily="34" charset="0"/>
                <a:ea typeface="Malgun Gothic" panose="020B0503020000020004" pitchFamily="34" charset="-127"/>
                <a:cs typeface="Arial" panose="020B0604020202020204" pitchFamily="34" charset="0"/>
              </a:rPr>
              <a:t>Cerville</a:t>
            </a:r>
            <a:r>
              <a:rPr lang="en-US" sz="1400" dirty="0">
                <a:effectLst/>
                <a:latin typeface="Arial" panose="020B0604020202020204" pitchFamily="34" charset="0"/>
                <a:ea typeface="Malgun Gothic" panose="020B0503020000020004" pitchFamily="34" charset="-127"/>
                <a:cs typeface="Arial" panose="020B0604020202020204" pitchFamily="34" charset="0"/>
              </a:rPr>
              <a:t> (1993)</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9. </a:t>
            </a:r>
            <a:r>
              <a:rPr lang="en-US" sz="1400" dirty="0" err="1">
                <a:effectLst/>
                <a:latin typeface="Arial" panose="020B0604020202020204" pitchFamily="34" charset="0"/>
                <a:ea typeface="Malgun Gothic" panose="020B0503020000020004" pitchFamily="34" charset="-127"/>
                <a:cs typeface="Arial" panose="020B0604020202020204" pitchFamily="34" charset="0"/>
              </a:rPr>
              <a:t>Sokolik</a:t>
            </a:r>
            <a:r>
              <a:rPr lang="en-US" sz="1400" dirty="0">
                <a:effectLst/>
                <a:latin typeface="Arial" panose="020B0604020202020204" pitchFamily="34" charset="0"/>
                <a:ea typeface="Malgun Gothic" panose="020B0503020000020004" pitchFamily="34" charset="-127"/>
                <a:cs typeface="Arial" panose="020B0604020202020204" pitchFamily="34" charset="0"/>
              </a:rPr>
              <a:t> and Toon (1999)</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10. </a:t>
            </a:r>
            <a:r>
              <a:rPr lang="en-US" sz="1400" dirty="0" err="1">
                <a:effectLst/>
                <a:latin typeface="Arial" panose="020B0604020202020204" pitchFamily="34" charset="0"/>
                <a:ea typeface="Malgun Gothic" panose="020B0503020000020004" pitchFamily="34" charset="-127"/>
                <a:cs typeface="Arial" panose="020B0604020202020204" pitchFamily="34" charset="0"/>
              </a:rPr>
              <a:t>Kerker</a:t>
            </a:r>
            <a:r>
              <a:rPr lang="en-US" sz="1400" dirty="0">
                <a:effectLst/>
                <a:latin typeface="Arial" panose="020B0604020202020204" pitchFamily="34" charset="0"/>
                <a:ea typeface="Malgun Gothic" panose="020B0503020000020004" pitchFamily="34" charset="-127"/>
                <a:cs typeface="Arial" panose="020B0604020202020204" pitchFamily="34" charset="0"/>
              </a:rPr>
              <a:t> (1979)</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11. </a:t>
            </a:r>
            <a:r>
              <a:rPr lang="en-US" sz="1400" dirty="0" err="1">
                <a:effectLst/>
                <a:latin typeface="Arial" panose="020B0604020202020204" pitchFamily="34" charset="0"/>
                <a:ea typeface="Malgun Gothic" panose="020B0503020000020004" pitchFamily="34" charset="-127"/>
                <a:cs typeface="Arial" panose="020B0604020202020204" pitchFamily="34" charset="0"/>
              </a:rPr>
              <a:t>Marusak</a:t>
            </a:r>
            <a:r>
              <a:rPr lang="en-US" sz="1400" dirty="0">
                <a:effectLst/>
                <a:latin typeface="Arial" panose="020B0604020202020204" pitchFamily="34" charset="0"/>
                <a:ea typeface="Malgun Gothic" panose="020B0503020000020004" pitchFamily="34" charset="-127"/>
                <a:cs typeface="Arial" panose="020B0604020202020204" pitchFamily="34" charset="0"/>
              </a:rPr>
              <a:t> (1980)</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12. Vernon (1962)</a:t>
            </a:r>
          </a:p>
          <a:p>
            <a:pPr marL="0" marR="0">
              <a:spcBef>
                <a:spcPts val="0"/>
              </a:spcBef>
              <a:spcAft>
                <a:spcPts val="0"/>
              </a:spcAft>
            </a:pPr>
            <a:r>
              <a:rPr lang="en-US" sz="1400" dirty="0">
                <a:effectLst/>
                <a:latin typeface="Arial" panose="020B0604020202020204" pitchFamily="34" charset="0"/>
                <a:ea typeface="Malgun Gothic" panose="020B0503020000020004" pitchFamily="34" charset="-127"/>
                <a:cs typeface="Arial" panose="020B0604020202020204" pitchFamily="34" charset="0"/>
              </a:rPr>
              <a:t>13. </a:t>
            </a:r>
            <a:r>
              <a:rPr lang="en-US" sz="1400" dirty="0" err="1">
                <a:effectLst/>
                <a:latin typeface="Arial" panose="020B0604020202020204" pitchFamily="34" charset="0"/>
                <a:ea typeface="Malgun Gothic" panose="020B0503020000020004" pitchFamily="34" charset="-127"/>
                <a:cs typeface="Arial" panose="020B0604020202020204" pitchFamily="34" charset="0"/>
              </a:rPr>
              <a:t>Scanza</a:t>
            </a:r>
            <a:r>
              <a:rPr lang="en-US" sz="1400" dirty="0">
                <a:effectLst/>
                <a:latin typeface="Arial" panose="020B0604020202020204" pitchFamily="34" charset="0"/>
                <a:ea typeface="Malgun Gothic" panose="020B0503020000020004" pitchFamily="34" charset="-127"/>
                <a:cs typeface="Arial" panose="020B0604020202020204" pitchFamily="34" charset="0"/>
              </a:rPr>
              <a:t> (2015) </a:t>
            </a:r>
            <a:r>
              <a:rPr lang="en-US" sz="1400" b="1" u="sng" dirty="0">
                <a:effectLst/>
                <a:latin typeface="Arial" panose="020B0604020202020204" pitchFamily="34" charset="0"/>
                <a:ea typeface="Malgun Gothic" panose="020B0503020000020004" pitchFamily="34" charset="-127"/>
                <a:cs typeface="Arial" panose="020B0604020202020204" pitchFamily="34" charset="0"/>
              </a:rPr>
              <a:t>– this study</a:t>
            </a:r>
          </a:p>
        </p:txBody>
      </p:sp>
      <p:grpSp>
        <p:nvGrpSpPr>
          <p:cNvPr id="2" name="Group 1">
            <a:extLst>
              <a:ext uri="{FF2B5EF4-FFF2-40B4-BE49-F238E27FC236}">
                <a16:creationId xmlns:a16="http://schemas.microsoft.com/office/drawing/2014/main" id="{F635BD48-3729-4F25-9E0A-B514B4B1A61A}"/>
              </a:ext>
            </a:extLst>
          </p:cNvPr>
          <p:cNvGrpSpPr>
            <a:grpSpLocks noChangeAspect="1"/>
          </p:cNvGrpSpPr>
          <p:nvPr/>
        </p:nvGrpSpPr>
        <p:grpSpPr>
          <a:xfrm>
            <a:off x="7279649" y="330268"/>
            <a:ext cx="4338302" cy="6508245"/>
            <a:chOff x="7050366" y="1"/>
            <a:chExt cx="4571444" cy="6858000"/>
          </a:xfrm>
        </p:grpSpPr>
        <p:grpSp>
          <p:nvGrpSpPr>
            <p:cNvPr id="121" name="Group 120">
              <a:extLst>
                <a:ext uri="{FF2B5EF4-FFF2-40B4-BE49-F238E27FC236}">
                  <a16:creationId xmlns:a16="http://schemas.microsoft.com/office/drawing/2014/main" id="{B69AD044-A3CB-4E25-8455-5A76D4F5E6BB}"/>
                </a:ext>
              </a:extLst>
            </p:cNvPr>
            <p:cNvGrpSpPr>
              <a:grpSpLocks noChangeAspect="1"/>
            </p:cNvGrpSpPr>
            <p:nvPr/>
          </p:nvGrpSpPr>
          <p:grpSpPr>
            <a:xfrm>
              <a:off x="7050366" y="1"/>
              <a:ext cx="4571444" cy="6858000"/>
              <a:chOff x="7176201" y="111531"/>
              <a:chExt cx="4497099" cy="6746469"/>
            </a:xfrm>
          </p:grpSpPr>
          <p:grpSp>
            <p:nvGrpSpPr>
              <p:cNvPr id="113" name="Group 112">
                <a:extLst>
                  <a:ext uri="{FF2B5EF4-FFF2-40B4-BE49-F238E27FC236}">
                    <a16:creationId xmlns:a16="http://schemas.microsoft.com/office/drawing/2014/main" id="{077B8694-8EEC-4D72-AE0A-86CCA1281A9E}"/>
                  </a:ext>
                </a:extLst>
              </p:cNvPr>
              <p:cNvGrpSpPr>
                <a:grpSpLocks noChangeAspect="1"/>
              </p:cNvGrpSpPr>
              <p:nvPr/>
            </p:nvGrpSpPr>
            <p:grpSpPr>
              <a:xfrm>
                <a:off x="7176201" y="343949"/>
                <a:ext cx="4497099" cy="6514051"/>
                <a:chOff x="7176201" y="-8499"/>
                <a:chExt cx="4740418" cy="6866499"/>
              </a:xfrm>
            </p:grpSpPr>
            <p:grpSp>
              <p:nvGrpSpPr>
                <p:cNvPr id="111" name="Group 110">
                  <a:extLst>
                    <a:ext uri="{FF2B5EF4-FFF2-40B4-BE49-F238E27FC236}">
                      <a16:creationId xmlns:a16="http://schemas.microsoft.com/office/drawing/2014/main" id="{855E0AC9-2D0D-414D-96A2-C97B851BFFF2}"/>
                    </a:ext>
                  </a:extLst>
                </p:cNvPr>
                <p:cNvGrpSpPr/>
                <p:nvPr/>
              </p:nvGrpSpPr>
              <p:grpSpPr>
                <a:xfrm>
                  <a:off x="7176201" y="70928"/>
                  <a:ext cx="712464" cy="6687152"/>
                  <a:chOff x="6639305" y="70928"/>
                  <a:chExt cx="712464" cy="6687152"/>
                </a:xfrm>
              </p:grpSpPr>
              <p:sp>
                <p:nvSpPr>
                  <p:cNvPr id="98" name="TextBox 97">
                    <a:extLst>
                      <a:ext uri="{FF2B5EF4-FFF2-40B4-BE49-F238E27FC236}">
                        <a16:creationId xmlns:a16="http://schemas.microsoft.com/office/drawing/2014/main" id="{C7F0DF33-4C16-4EDC-8816-85526F56A366}"/>
                      </a:ext>
                    </a:extLst>
                  </p:cNvPr>
                  <p:cNvSpPr txBox="1"/>
                  <p:nvPr/>
                </p:nvSpPr>
                <p:spPr>
                  <a:xfrm>
                    <a:off x="6639306" y="70928"/>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1.</a:t>
                    </a:r>
                  </a:p>
                </p:txBody>
              </p:sp>
              <p:sp>
                <p:nvSpPr>
                  <p:cNvPr id="99" name="TextBox 98">
                    <a:extLst>
                      <a:ext uri="{FF2B5EF4-FFF2-40B4-BE49-F238E27FC236}">
                        <a16:creationId xmlns:a16="http://schemas.microsoft.com/office/drawing/2014/main" id="{184C263B-BA57-443F-8F37-52608EBD922C}"/>
                      </a:ext>
                    </a:extLst>
                  </p:cNvPr>
                  <p:cNvSpPr txBox="1"/>
                  <p:nvPr/>
                </p:nvSpPr>
                <p:spPr>
                  <a:xfrm>
                    <a:off x="6639306" y="599403"/>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2.</a:t>
                    </a:r>
                  </a:p>
                </p:txBody>
              </p:sp>
              <p:sp>
                <p:nvSpPr>
                  <p:cNvPr id="100" name="TextBox 99">
                    <a:extLst>
                      <a:ext uri="{FF2B5EF4-FFF2-40B4-BE49-F238E27FC236}">
                        <a16:creationId xmlns:a16="http://schemas.microsoft.com/office/drawing/2014/main" id="{10FC67CF-0552-4892-834F-4BE1F39368E4}"/>
                      </a:ext>
                    </a:extLst>
                  </p:cNvPr>
                  <p:cNvSpPr txBox="1"/>
                  <p:nvPr/>
                </p:nvSpPr>
                <p:spPr>
                  <a:xfrm>
                    <a:off x="6639306" y="1127878"/>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3.</a:t>
                    </a:r>
                  </a:p>
                </p:txBody>
              </p:sp>
              <p:sp>
                <p:nvSpPr>
                  <p:cNvPr id="101" name="TextBox 100">
                    <a:extLst>
                      <a:ext uri="{FF2B5EF4-FFF2-40B4-BE49-F238E27FC236}">
                        <a16:creationId xmlns:a16="http://schemas.microsoft.com/office/drawing/2014/main" id="{0D5539B6-3C47-4DC0-89C2-98843B97EF50}"/>
                      </a:ext>
                    </a:extLst>
                  </p:cNvPr>
                  <p:cNvSpPr txBox="1"/>
                  <p:nvPr/>
                </p:nvSpPr>
                <p:spPr>
                  <a:xfrm>
                    <a:off x="6639306" y="1656353"/>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4.</a:t>
                    </a:r>
                  </a:p>
                </p:txBody>
              </p:sp>
              <p:sp>
                <p:nvSpPr>
                  <p:cNvPr id="102" name="TextBox 101">
                    <a:extLst>
                      <a:ext uri="{FF2B5EF4-FFF2-40B4-BE49-F238E27FC236}">
                        <a16:creationId xmlns:a16="http://schemas.microsoft.com/office/drawing/2014/main" id="{2D360CCA-4910-412F-9D8E-7DD2E8754382}"/>
                      </a:ext>
                    </a:extLst>
                  </p:cNvPr>
                  <p:cNvSpPr txBox="1"/>
                  <p:nvPr/>
                </p:nvSpPr>
                <p:spPr>
                  <a:xfrm>
                    <a:off x="6639306" y="2184828"/>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5.</a:t>
                    </a:r>
                  </a:p>
                </p:txBody>
              </p:sp>
              <p:sp>
                <p:nvSpPr>
                  <p:cNvPr id="103" name="TextBox 102">
                    <a:extLst>
                      <a:ext uri="{FF2B5EF4-FFF2-40B4-BE49-F238E27FC236}">
                        <a16:creationId xmlns:a16="http://schemas.microsoft.com/office/drawing/2014/main" id="{6A1238A0-9178-4D63-A660-4FF25CF9EED7}"/>
                      </a:ext>
                    </a:extLst>
                  </p:cNvPr>
                  <p:cNvSpPr txBox="1"/>
                  <p:nvPr/>
                </p:nvSpPr>
                <p:spPr>
                  <a:xfrm>
                    <a:off x="6639306" y="2713303"/>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6.</a:t>
                    </a:r>
                  </a:p>
                </p:txBody>
              </p:sp>
              <p:sp>
                <p:nvSpPr>
                  <p:cNvPr id="104" name="TextBox 103">
                    <a:extLst>
                      <a:ext uri="{FF2B5EF4-FFF2-40B4-BE49-F238E27FC236}">
                        <a16:creationId xmlns:a16="http://schemas.microsoft.com/office/drawing/2014/main" id="{AD148173-CF5C-4541-BC42-B79D98952280}"/>
                      </a:ext>
                    </a:extLst>
                  </p:cNvPr>
                  <p:cNvSpPr txBox="1"/>
                  <p:nvPr/>
                </p:nvSpPr>
                <p:spPr>
                  <a:xfrm>
                    <a:off x="6639306" y="3241778"/>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7.</a:t>
                    </a:r>
                  </a:p>
                </p:txBody>
              </p:sp>
              <p:sp>
                <p:nvSpPr>
                  <p:cNvPr id="105" name="TextBox 104">
                    <a:extLst>
                      <a:ext uri="{FF2B5EF4-FFF2-40B4-BE49-F238E27FC236}">
                        <a16:creationId xmlns:a16="http://schemas.microsoft.com/office/drawing/2014/main" id="{0AC8FF68-0926-4D48-A57D-D184537161FB}"/>
                      </a:ext>
                    </a:extLst>
                  </p:cNvPr>
                  <p:cNvSpPr txBox="1"/>
                  <p:nvPr/>
                </p:nvSpPr>
                <p:spPr>
                  <a:xfrm>
                    <a:off x="6639306" y="3770253"/>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8.</a:t>
                    </a:r>
                  </a:p>
                </p:txBody>
              </p:sp>
              <p:sp>
                <p:nvSpPr>
                  <p:cNvPr id="106" name="TextBox 105">
                    <a:extLst>
                      <a:ext uri="{FF2B5EF4-FFF2-40B4-BE49-F238E27FC236}">
                        <a16:creationId xmlns:a16="http://schemas.microsoft.com/office/drawing/2014/main" id="{8E310215-E523-4ABF-8B92-109E60064193}"/>
                      </a:ext>
                    </a:extLst>
                  </p:cNvPr>
                  <p:cNvSpPr txBox="1"/>
                  <p:nvPr/>
                </p:nvSpPr>
                <p:spPr>
                  <a:xfrm>
                    <a:off x="6639306" y="4287688"/>
                    <a:ext cx="454112"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9.</a:t>
                    </a:r>
                  </a:p>
                </p:txBody>
              </p:sp>
              <p:sp>
                <p:nvSpPr>
                  <p:cNvPr id="107" name="TextBox 106">
                    <a:extLst>
                      <a:ext uri="{FF2B5EF4-FFF2-40B4-BE49-F238E27FC236}">
                        <a16:creationId xmlns:a16="http://schemas.microsoft.com/office/drawing/2014/main" id="{E9E4BDB9-EA59-4136-84E5-15B05AB24552}"/>
                      </a:ext>
                    </a:extLst>
                  </p:cNvPr>
                  <p:cNvSpPr txBox="1"/>
                  <p:nvPr/>
                </p:nvSpPr>
                <p:spPr>
                  <a:xfrm>
                    <a:off x="6639305" y="4816163"/>
                    <a:ext cx="712464" cy="37309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10.</a:t>
                    </a:r>
                  </a:p>
                </p:txBody>
              </p:sp>
              <p:sp>
                <p:nvSpPr>
                  <p:cNvPr id="108" name="TextBox 107">
                    <a:extLst>
                      <a:ext uri="{FF2B5EF4-FFF2-40B4-BE49-F238E27FC236}">
                        <a16:creationId xmlns:a16="http://schemas.microsoft.com/office/drawing/2014/main" id="{EFDE07F6-067D-4449-829A-7AED206B4A24}"/>
                      </a:ext>
                    </a:extLst>
                  </p:cNvPr>
                  <p:cNvSpPr txBox="1"/>
                  <p:nvPr/>
                </p:nvSpPr>
                <p:spPr>
                  <a:xfrm>
                    <a:off x="6639305" y="5344638"/>
                    <a:ext cx="566837"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11.</a:t>
                    </a:r>
                  </a:p>
                </p:txBody>
              </p:sp>
              <p:sp>
                <p:nvSpPr>
                  <p:cNvPr id="109" name="TextBox 108">
                    <a:extLst>
                      <a:ext uri="{FF2B5EF4-FFF2-40B4-BE49-F238E27FC236}">
                        <a16:creationId xmlns:a16="http://schemas.microsoft.com/office/drawing/2014/main" id="{879CE67D-EE3E-49A4-A831-61D5C9EE8D6A}"/>
                      </a:ext>
                    </a:extLst>
                  </p:cNvPr>
                  <p:cNvSpPr txBox="1"/>
                  <p:nvPr/>
                </p:nvSpPr>
                <p:spPr>
                  <a:xfrm>
                    <a:off x="6639305" y="5873113"/>
                    <a:ext cx="634629"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12.</a:t>
                    </a:r>
                  </a:p>
                </p:txBody>
              </p:sp>
              <p:sp>
                <p:nvSpPr>
                  <p:cNvPr id="110" name="TextBox 109">
                    <a:extLst>
                      <a:ext uri="{FF2B5EF4-FFF2-40B4-BE49-F238E27FC236}">
                        <a16:creationId xmlns:a16="http://schemas.microsoft.com/office/drawing/2014/main" id="{A5EA9DA5-4EE4-4553-800F-D7731F9D1C7D}"/>
                      </a:ext>
                    </a:extLst>
                  </p:cNvPr>
                  <p:cNvSpPr txBox="1"/>
                  <p:nvPr/>
                </p:nvSpPr>
                <p:spPr>
                  <a:xfrm>
                    <a:off x="6639305" y="6404137"/>
                    <a:ext cx="634629" cy="353943"/>
                  </a:xfrm>
                  <a:prstGeom prst="rect">
                    <a:avLst/>
                  </a:prstGeom>
                  <a:noFill/>
                  <a:ln>
                    <a:noFill/>
                  </a:ln>
                </p:spPr>
                <p:txBody>
                  <a:bodyPr wrap="square">
                    <a:spAutoFit/>
                  </a:bodyPr>
                  <a:lstStyle/>
                  <a:p>
                    <a:pPr marL="0" marR="0">
                      <a:spcBef>
                        <a:spcPts val="0"/>
                      </a:spcBef>
                      <a:spcAft>
                        <a:spcPts val="0"/>
                      </a:spcAft>
                    </a:pPr>
                    <a:r>
                      <a:rPr lang="en-US" sz="1700" b="1" dirty="0">
                        <a:effectLst/>
                        <a:latin typeface="Arial" panose="020B0604020202020204" pitchFamily="34" charset="0"/>
                        <a:ea typeface="Malgun Gothic" panose="020B0503020000020004" pitchFamily="34" charset="-127"/>
                        <a:cs typeface="Arial" panose="020B0604020202020204" pitchFamily="34" charset="0"/>
                      </a:rPr>
                      <a:t>13.</a:t>
                    </a:r>
                  </a:p>
                </p:txBody>
              </p:sp>
            </p:grpSp>
            <p:pic>
              <p:nvPicPr>
                <p:cNvPr id="112" name="Picture 111" descr="A picture containing close&#10;&#10;Description automatically generated">
                  <a:extLst>
                    <a:ext uri="{FF2B5EF4-FFF2-40B4-BE49-F238E27FC236}">
                      <a16:creationId xmlns:a16="http://schemas.microsoft.com/office/drawing/2014/main" id="{5FE15564-D148-4DD8-94B2-9FD5E565F6A4}"/>
                    </a:ext>
                  </a:extLst>
                </p:cNvPr>
                <p:cNvPicPr>
                  <a:picLocks noChangeAspect="1"/>
                </p:cNvPicPr>
                <p:nvPr/>
              </p:nvPicPr>
              <p:blipFill rotWithShape="1">
                <a:blip r:embed="rId5">
                  <a:extLst>
                    <a:ext uri="{28A0092B-C50C-407E-A947-70E740481C1C}">
                      <a14:useLocalDpi xmlns:a14="http://schemas.microsoft.com/office/drawing/2010/main" val="0"/>
                    </a:ext>
                  </a:extLst>
                </a:blip>
                <a:srcRect r="-60"/>
                <a:stretch/>
              </p:blipFill>
              <p:spPr>
                <a:xfrm>
                  <a:off x="7688557" y="-8499"/>
                  <a:ext cx="4228062" cy="6866499"/>
                </a:xfrm>
                <a:prstGeom prst="rect">
                  <a:avLst/>
                </a:prstGeom>
              </p:spPr>
            </p:pic>
          </p:grpSp>
          <p:sp>
            <p:nvSpPr>
              <p:cNvPr id="114" name="TextBox 113">
                <a:extLst>
                  <a:ext uri="{FF2B5EF4-FFF2-40B4-BE49-F238E27FC236}">
                    <a16:creationId xmlns:a16="http://schemas.microsoft.com/office/drawing/2014/main" id="{D86126D8-29C8-4423-93E1-CA8F73A22089}"/>
                  </a:ext>
                </a:extLst>
              </p:cNvPr>
              <p:cNvSpPr txBox="1"/>
              <p:nvPr/>
            </p:nvSpPr>
            <p:spPr>
              <a:xfrm>
                <a:off x="8086683" y="111889"/>
                <a:ext cx="679598" cy="261610"/>
              </a:xfrm>
              <a:prstGeom prst="rect">
                <a:avLst/>
              </a:prstGeom>
              <a:noFill/>
            </p:spPr>
            <p:txBody>
              <a:bodyPr wrap="square">
                <a:spAutoFit/>
              </a:bodyPr>
              <a:lstStyle/>
              <a:p>
                <a:pPr marL="0" marR="0" algn="ctr">
                  <a:spcBef>
                    <a:spcPts val="0"/>
                  </a:spcBef>
                  <a:spcAft>
                    <a:spcPts val="0"/>
                  </a:spcAft>
                </a:pPr>
                <a:r>
                  <a:rPr lang="en-US" sz="1100" b="1" dirty="0">
                    <a:effectLst/>
                    <a:latin typeface="Arial" panose="020B0604020202020204" pitchFamily="34" charset="0"/>
                    <a:ea typeface="Malgun Gothic" panose="020B0503020000020004" pitchFamily="34" charset="-127"/>
                    <a:cs typeface="Arial" panose="020B0604020202020204" pitchFamily="34" charset="0"/>
                  </a:rPr>
                  <a:t>AOD</a:t>
                </a:r>
              </a:p>
            </p:txBody>
          </p:sp>
          <p:sp>
            <p:nvSpPr>
              <p:cNvPr id="115" name="TextBox 114">
                <a:extLst>
                  <a:ext uri="{FF2B5EF4-FFF2-40B4-BE49-F238E27FC236}">
                    <a16:creationId xmlns:a16="http://schemas.microsoft.com/office/drawing/2014/main" id="{203015FD-8739-488B-8E0C-9F307E2929CC}"/>
                  </a:ext>
                </a:extLst>
              </p:cNvPr>
              <p:cNvSpPr txBox="1"/>
              <p:nvPr/>
            </p:nvSpPr>
            <p:spPr>
              <a:xfrm>
                <a:off x="8547573" y="111889"/>
                <a:ext cx="679598" cy="261610"/>
              </a:xfrm>
              <a:prstGeom prst="rect">
                <a:avLst/>
              </a:prstGeom>
              <a:noFill/>
            </p:spPr>
            <p:txBody>
              <a:bodyPr wrap="square">
                <a:spAutoFit/>
              </a:bodyPr>
              <a:lstStyle/>
              <a:p>
                <a:pPr marL="0" marR="0" algn="ctr">
                  <a:spcBef>
                    <a:spcPts val="0"/>
                  </a:spcBef>
                  <a:spcAft>
                    <a:spcPts val="0"/>
                  </a:spcAft>
                </a:pPr>
                <a:r>
                  <a:rPr lang="en-US" sz="1100" b="1" dirty="0">
                    <a:effectLst/>
                    <a:latin typeface="Arial" panose="020B0604020202020204" pitchFamily="34" charset="0"/>
                    <a:ea typeface="Malgun Gothic" panose="020B0503020000020004" pitchFamily="34" charset="-127"/>
                    <a:cs typeface="Arial" panose="020B0604020202020204" pitchFamily="34" charset="0"/>
                  </a:rPr>
                  <a:t>SSA</a:t>
                </a:r>
              </a:p>
            </p:txBody>
          </p:sp>
          <p:sp>
            <p:nvSpPr>
              <p:cNvPr id="116" name="TextBox 115">
                <a:extLst>
                  <a:ext uri="{FF2B5EF4-FFF2-40B4-BE49-F238E27FC236}">
                    <a16:creationId xmlns:a16="http://schemas.microsoft.com/office/drawing/2014/main" id="{021DF2D3-B918-4349-81F1-2C5DEB838E64}"/>
                  </a:ext>
                </a:extLst>
              </p:cNvPr>
              <p:cNvSpPr txBox="1"/>
              <p:nvPr/>
            </p:nvSpPr>
            <p:spPr>
              <a:xfrm>
                <a:off x="8960874" y="111889"/>
                <a:ext cx="835327" cy="261610"/>
              </a:xfrm>
              <a:prstGeom prst="rect">
                <a:avLst/>
              </a:prstGeom>
              <a:noFill/>
            </p:spPr>
            <p:txBody>
              <a:bodyPr wrap="square">
                <a:spAutoFit/>
              </a:bodyPr>
              <a:lstStyle/>
              <a:p>
                <a:pPr marL="0" marR="0" algn="ctr">
                  <a:spcBef>
                    <a:spcPts val="0"/>
                  </a:spcBef>
                  <a:spcAft>
                    <a:spcPts val="0"/>
                  </a:spcAft>
                </a:pPr>
                <a:r>
                  <a:rPr lang="en-US" sz="1100" b="1" dirty="0" err="1">
                    <a:effectLst/>
                    <a:latin typeface="Arial" panose="020B0604020202020204" pitchFamily="34" charset="0"/>
                    <a:ea typeface="Malgun Gothic" panose="020B0503020000020004" pitchFamily="34" charset="-127"/>
                    <a:cs typeface="Arial" panose="020B0604020202020204" pitchFamily="34" charset="0"/>
                  </a:rPr>
                  <a:t>Vf_Hm</a:t>
                </a:r>
                <a:endParaRPr lang="en-US" sz="1100" b="1"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17" name="TextBox 116">
                <a:extLst>
                  <a:ext uri="{FF2B5EF4-FFF2-40B4-BE49-F238E27FC236}">
                    <a16:creationId xmlns:a16="http://schemas.microsoft.com/office/drawing/2014/main" id="{95A9BC0C-5867-41A4-80D9-354D0CEF91C6}"/>
                  </a:ext>
                </a:extLst>
              </p:cNvPr>
              <p:cNvSpPr txBox="1"/>
              <p:nvPr/>
            </p:nvSpPr>
            <p:spPr>
              <a:xfrm>
                <a:off x="9514465" y="111889"/>
                <a:ext cx="835327" cy="261610"/>
              </a:xfrm>
              <a:prstGeom prst="rect">
                <a:avLst/>
              </a:prstGeom>
              <a:noFill/>
            </p:spPr>
            <p:txBody>
              <a:bodyPr wrap="square">
                <a:spAutoFit/>
              </a:bodyPr>
              <a:lstStyle/>
              <a:p>
                <a:pPr marL="0" marR="0" algn="ctr">
                  <a:spcBef>
                    <a:spcPts val="0"/>
                  </a:spcBef>
                  <a:spcAft>
                    <a:spcPts val="0"/>
                  </a:spcAft>
                </a:pPr>
                <a:r>
                  <a:rPr lang="en-US" sz="1100" b="1" dirty="0" err="1">
                    <a:effectLst/>
                    <a:latin typeface="Arial" panose="020B0604020202020204" pitchFamily="34" charset="0"/>
                    <a:ea typeface="Malgun Gothic" panose="020B0503020000020004" pitchFamily="34" charset="-127"/>
                    <a:cs typeface="Arial" panose="020B0604020202020204" pitchFamily="34" charset="0"/>
                  </a:rPr>
                  <a:t>Vf_Gt</a:t>
                </a:r>
                <a:endParaRPr lang="en-US" sz="1100" b="1"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18" name="TextBox 117">
                <a:extLst>
                  <a:ext uri="{FF2B5EF4-FFF2-40B4-BE49-F238E27FC236}">
                    <a16:creationId xmlns:a16="http://schemas.microsoft.com/office/drawing/2014/main" id="{A6AA6544-FF59-40A2-9CC1-D30FB36A4C22}"/>
                  </a:ext>
                </a:extLst>
              </p:cNvPr>
              <p:cNvSpPr txBox="1"/>
              <p:nvPr/>
            </p:nvSpPr>
            <p:spPr>
              <a:xfrm>
                <a:off x="10133054" y="111531"/>
                <a:ext cx="545301" cy="261610"/>
              </a:xfrm>
              <a:prstGeom prst="rect">
                <a:avLst/>
              </a:prstGeom>
              <a:noFill/>
            </p:spPr>
            <p:txBody>
              <a:bodyPr wrap="square">
                <a:spAutoFit/>
              </a:bodyPr>
              <a:lstStyle/>
              <a:p>
                <a:pPr marL="0" marR="0" algn="ctr">
                  <a:spcBef>
                    <a:spcPts val="0"/>
                  </a:spcBef>
                  <a:spcAft>
                    <a:spcPts val="0"/>
                  </a:spcAft>
                </a:pPr>
                <a:r>
                  <a:rPr lang="en-US" sz="1100" b="1" dirty="0">
                    <a:latin typeface="Arial" panose="020B0604020202020204" pitchFamily="34" charset="0"/>
                    <a:ea typeface="Malgun Gothic" panose="020B0503020000020004" pitchFamily="34" charset="-127"/>
                    <a:cs typeface="Arial" panose="020B0604020202020204" pitchFamily="34" charset="0"/>
                  </a:rPr>
                  <a:t>[Hm]</a:t>
                </a:r>
                <a:endParaRPr lang="en-US" sz="1100" b="1"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19" name="TextBox 118">
                <a:extLst>
                  <a:ext uri="{FF2B5EF4-FFF2-40B4-BE49-F238E27FC236}">
                    <a16:creationId xmlns:a16="http://schemas.microsoft.com/office/drawing/2014/main" id="{8EE81D60-748A-4087-A2BF-BBDF3F9E9DB1}"/>
                  </a:ext>
                </a:extLst>
              </p:cNvPr>
              <p:cNvSpPr txBox="1"/>
              <p:nvPr/>
            </p:nvSpPr>
            <p:spPr>
              <a:xfrm>
                <a:off x="10596352" y="111889"/>
                <a:ext cx="545301" cy="261610"/>
              </a:xfrm>
              <a:prstGeom prst="rect">
                <a:avLst/>
              </a:prstGeom>
              <a:noFill/>
            </p:spPr>
            <p:txBody>
              <a:bodyPr wrap="square">
                <a:spAutoFit/>
              </a:bodyPr>
              <a:lstStyle/>
              <a:p>
                <a:pPr marL="0" marR="0" algn="ctr">
                  <a:spcBef>
                    <a:spcPts val="0"/>
                  </a:spcBef>
                  <a:spcAft>
                    <a:spcPts val="0"/>
                  </a:spcAft>
                </a:pPr>
                <a:r>
                  <a:rPr lang="en-US" sz="1100" b="1" dirty="0">
                    <a:latin typeface="Arial" panose="020B0604020202020204" pitchFamily="34" charset="0"/>
                    <a:ea typeface="Malgun Gothic" panose="020B0503020000020004" pitchFamily="34" charset="-127"/>
                    <a:cs typeface="Arial" panose="020B0604020202020204" pitchFamily="34" charset="0"/>
                  </a:rPr>
                  <a:t>[Gt]</a:t>
                </a:r>
                <a:endParaRPr lang="en-US" sz="1100" b="1" dirty="0">
                  <a:effectLst/>
                  <a:latin typeface="Arial" panose="020B0604020202020204" pitchFamily="34" charset="0"/>
                  <a:ea typeface="Malgun Gothic" panose="020B0503020000020004" pitchFamily="34" charset="-127"/>
                  <a:cs typeface="Arial" panose="020B0604020202020204" pitchFamily="34" charset="0"/>
                </a:endParaRPr>
              </a:p>
            </p:txBody>
          </p:sp>
          <p:sp>
            <p:nvSpPr>
              <p:cNvPr id="120" name="TextBox 119">
                <a:extLst>
                  <a:ext uri="{FF2B5EF4-FFF2-40B4-BE49-F238E27FC236}">
                    <a16:creationId xmlns:a16="http://schemas.microsoft.com/office/drawing/2014/main" id="{21DF516D-8E45-4279-BAB7-B91EB622D66E}"/>
                  </a:ext>
                </a:extLst>
              </p:cNvPr>
              <p:cNvSpPr txBox="1"/>
              <p:nvPr/>
            </p:nvSpPr>
            <p:spPr>
              <a:xfrm>
                <a:off x="11127999" y="111889"/>
                <a:ext cx="545301" cy="261610"/>
              </a:xfrm>
              <a:prstGeom prst="rect">
                <a:avLst/>
              </a:prstGeom>
              <a:noFill/>
            </p:spPr>
            <p:txBody>
              <a:bodyPr wrap="square">
                <a:spAutoFit/>
              </a:bodyPr>
              <a:lstStyle/>
              <a:p>
                <a:pPr marL="0" marR="0" algn="ctr">
                  <a:spcBef>
                    <a:spcPts val="0"/>
                  </a:spcBef>
                  <a:spcAft>
                    <a:spcPts val="0"/>
                  </a:spcAft>
                </a:pPr>
                <a:r>
                  <a:rPr lang="en-US" sz="1100" b="1" dirty="0">
                    <a:latin typeface="Arial" panose="020B0604020202020204" pitchFamily="34" charset="0"/>
                    <a:ea typeface="Malgun Gothic" panose="020B0503020000020004" pitchFamily="34" charset="-127"/>
                    <a:cs typeface="Arial" panose="020B0604020202020204" pitchFamily="34" charset="0"/>
                  </a:rPr>
                  <a:t>cost</a:t>
                </a:r>
                <a:endParaRPr lang="en-US" sz="1100" b="1" dirty="0">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122" name="Rectangle 121">
              <a:extLst>
                <a:ext uri="{FF2B5EF4-FFF2-40B4-BE49-F238E27FC236}">
                  <a16:creationId xmlns:a16="http://schemas.microsoft.com/office/drawing/2014/main" id="{5E466558-9F65-4BE2-AFB5-1F657E3615F9}"/>
                </a:ext>
              </a:extLst>
            </p:cNvPr>
            <p:cNvSpPr/>
            <p:nvPr/>
          </p:nvSpPr>
          <p:spPr>
            <a:xfrm>
              <a:off x="10056101" y="249158"/>
              <a:ext cx="1022251" cy="6591699"/>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Slide Number Placeholder 122">
            <a:extLst>
              <a:ext uri="{FF2B5EF4-FFF2-40B4-BE49-F238E27FC236}">
                <a16:creationId xmlns:a16="http://schemas.microsoft.com/office/drawing/2014/main" id="{30CAE92D-BF4C-4EC9-8642-E7C083097314}"/>
              </a:ext>
            </a:extLst>
          </p:cNvPr>
          <p:cNvSpPr>
            <a:spLocks noGrp="1"/>
          </p:cNvSpPr>
          <p:nvPr>
            <p:ph type="sldNum" sz="quarter" idx="12"/>
          </p:nvPr>
        </p:nvSpPr>
        <p:spPr>
          <a:xfrm>
            <a:off x="9448800" y="6473388"/>
            <a:ext cx="2743200" cy="365125"/>
          </a:xfrm>
        </p:spPr>
        <p:txBody>
          <a:bodyPr/>
          <a:lstStyle/>
          <a:p>
            <a:fld id="{C18795A5-5DC6-4E89-855C-E7B9590EB560}" type="slidenum">
              <a:rPr lang="en-US" smtClean="0"/>
              <a:t>18</a:t>
            </a:fld>
            <a:endParaRPr lang="en-US" dirty="0"/>
          </a:p>
        </p:txBody>
      </p:sp>
      <p:sp>
        <p:nvSpPr>
          <p:cNvPr id="34" name="TextBox 33">
            <a:extLst>
              <a:ext uri="{FF2B5EF4-FFF2-40B4-BE49-F238E27FC236}">
                <a16:creationId xmlns:a16="http://schemas.microsoft.com/office/drawing/2014/main" id="{7A228148-5A64-41D9-9C45-B474A6AA02C7}"/>
              </a:ext>
            </a:extLst>
          </p:cNvPr>
          <p:cNvSpPr txBox="1"/>
          <p:nvPr/>
        </p:nvSpPr>
        <p:spPr>
          <a:xfrm>
            <a:off x="6688307" y="35757"/>
            <a:ext cx="5503693"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Same event but with different hematite refractive index</a:t>
            </a:r>
          </a:p>
        </p:txBody>
      </p:sp>
      <p:sp>
        <p:nvSpPr>
          <p:cNvPr id="4" name="TextBox 3">
            <a:extLst>
              <a:ext uri="{FF2B5EF4-FFF2-40B4-BE49-F238E27FC236}">
                <a16:creationId xmlns:a16="http://schemas.microsoft.com/office/drawing/2014/main" id="{19064D9D-53AF-48F5-9B63-D43521D31A34}"/>
              </a:ext>
            </a:extLst>
          </p:cNvPr>
          <p:cNvSpPr txBox="1"/>
          <p:nvPr/>
        </p:nvSpPr>
        <p:spPr>
          <a:xfrm>
            <a:off x="119217" y="6340075"/>
            <a:ext cx="7207422"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 Which one is the most suitable </a:t>
            </a:r>
            <a:r>
              <a:rPr lang="en-US" i="1" dirty="0">
                <a:solidFill>
                  <a:srgbClr val="FF0000"/>
                </a:solidFill>
                <a:latin typeface="Arial" panose="020B0604020202020204" pitchFamily="34" charset="0"/>
                <a:cs typeface="Arial" panose="020B0604020202020204" pitchFamily="34" charset="0"/>
                <a:sym typeface="Wingdings" panose="05000000000000000000" pitchFamily="2" charset="2"/>
              </a:rPr>
              <a:t>a priori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hematite refractive index??</a:t>
            </a:r>
            <a:endParaRPr lang="en-US" dirty="0">
              <a:solidFill>
                <a:srgbClr val="FF0000"/>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7F62AEC9-DC52-4A85-B82A-4AB2D8C06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0969348" y="2153724"/>
            <a:ext cx="1871254" cy="496602"/>
          </a:xfrm>
          <a:prstGeom prst="rect">
            <a:avLst/>
          </a:prstGeom>
        </p:spPr>
      </p:pic>
      <p:sp>
        <p:nvSpPr>
          <p:cNvPr id="3" name="Rectangle 2">
            <a:extLst>
              <a:ext uri="{FF2B5EF4-FFF2-40B4-BE49-F238E27FC236}">
                <a16:creationId xmlns:a16="http://schemas.microsoft.com/office/drawing/2014/main" id="{59704B3E-D89C-4BF4-9404-5A4C6ECB3691}"/>
              </a:ext>
            </a:extLst>
          </p:cNvPr>
          <p:cNvSpPr/>
          <p:nvPr/>
        </p:nvSpPr>
        <p:spPr>
          <a:xfrm>
            <a:off x="4277348" y="1628901"/>
            <a:ext cx="396875" cy="27421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04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31" descr="Chart, box and whisker chart&#10;&#10;Description automatically generated">
            <a:extLst>
              <a:ext uri="{FF2B5EF4-FFF2-40B4-BE49-F238E27FC236}">
                <a16:creationId xmlns:a16="http://schemas.microsoft.com/office/drawing/2014/main" id="{160FE443-F316-471D-BEDB-F43967A9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84" y="1747625"/>
            <a:ext cx="5056866" cy="2844487"/>
          </a:xfrm>
          <a:prstGeom prst="rect">
            <a:avLst/>
          </a:prstGeom>
        </p:spPr>
      </p:pic>
      <p:pic>
        <p:nvPicPr>
          <p:cNvPr id="114" name="Picture 113" descr="Chart, histogram&#10;&#10;Description automatically generated">
            <a:extLst>
              <a:ext uri="{FF2B5EF4-FFF2-40B4-BE49-F238E27FC236}">
                <a16:creationId xmlns:a16="http://schemas.microsoft.com/office/drawing/2014/main" id="{8C69FC30-938F-4CA8-AC23-1DC0F05EC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128" y="1559224"/>
            <a:ext cx="3103926" cy="3103926"/>
          </a:xfrm>
          <a:prstGeom prst="rect">
            <a:avLst/>
          </a:prstGeom>
        </p:spPr>
      </p:pic>
      <p:pic>
        <p:nvPicPr>
          <p:cNvPr id="115" name="Picture 114" descr="Chart, histogram&#10;&#10;Description automatically generated">
            <a:extLst>
              <a:ext uri="{FF2B5EF4-FFF2-40B4-BE49-F238E27FC236}">
                <a16:creationId xmlns:a16="http://schemas.microsoft.com/office/drawing/2014/main" id="{6C68E52B-A4F0-43B8-A884-5B30F3E9E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8074" y="1559224"/>
            <a:ext cx="3103926" cy="3103926"/>
          </a:xfrm>
          <a:prstGeom prst="rect">
            <a:avLst/>
          </a:prstGeom>
        </p:spPr>
      </p:pic>
      <p:sp>
        <p:nvSpPr>
          <p:cNvPr id="116" name="TextBox 115">
            <a:extLst>
              <a:ext uri="{FF2B5EF4-FFF2-40B4-BE49-F238E27FC236}">
                <a16:creationId xmlns:a16="http://schemas.microsoft.com/office/drawing/2014/main" id="{0B9492DE-8725-4EB6-B0F3-0D8A8A0838C5}"/>
              </a:ext>
            </a:extLst>
          </p:cNvPr>
          <p:cNvSpPr txBox="1"/>
          <p:nvPr/>
        </p:nvSpPr>
        <p:spPr>
          <a:xfrm>
            <a:off x="318683" y="4692362"/>
            <a:ext cx="3134477" cy="1569660"/>
          </a:xfrm>
          <a:prstGeom prst="rect">
            <a:avLst/>
          </a:prstGeom>
          <a:noFill/>
        </p:spPr>
        <p:txBody>
          <a:bodyPr wrap="square">
            <a:spAutoFit/>
          </a:bodyPr>
          <a:lstStyle/>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1. Chen and </a:t>
            </a:r>
            <a:r>
              <a:rPr lang="en-US" sz="1600" dirty="0" err="1">
                <a:solidFill>
                  <a:srgbClr val="0000FF"/>
                </a:solidFill>
                <a:effectLst/>
                <a:latin typeface="Arial" panose="020B0604020202020204" pitchFamily="34" charset="0"/>
                <a:ea typeface="Malgun Gothic" panose="020B0503020000020004" pitchFamily="34" charset="-127"/>
                <a:cs typeface="Arial" panose="020B0604020202020204" pitchFamily="34" charset="0"/>
              </a:rPr>
              <a:t>Cahan</a:t>
            </a: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1 (1981)</a:t>
            </a:r>
          </a:p>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2. Chen and </a:t>
            </a:r>
            <a:r>
              <a:rPr lang="en-US" sz="1600" dirty="0" err="1">
                <a:solidFill>
                  <a:srgbClr val="0000FF"/>
                </a:solidFill>
                <a:effectLst/>
                <a:latin typeface="Arial" panose="020B0604020202020204" pitchFamily="34" charset="0"/>
                <a:ea typeface="Malgun Gothic" panose="020B0503020000020004" pitchFamily="34" charset="-127"/>
                <a:cs typeface="Arial" panose="020B0604020202020204" pitchFamily="34" charset="0"/>
              </a:rPr>
              <a:t>Cahan</a:t>
            </a: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2 (1981)</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3.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Krekov</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(1992)</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4.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Gillespig</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and Lindberg (1992)</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5. Hsu and Matijevic (1985)</a:t>
            </a:r>
          </a:p>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6. </a:t>
            </a:r>
            <a:r>
              <a:rPr lang="en-US" sz="1600" dirty="0" err="1">
                <a:solidFill>
                  <a:srgbClr val="0000FF"/>
                </a:solidFill>
                <a:effectLst/>
                <a:latin typeface="Arial" panose="020B0604020202020204" pitchFamily="34" charset="0"/>
                <a:ea typeface="Malgun Gothic" panose="020B0503020000020004" pitchFamily="34" charset="-127"/>
                <a:cs typeface="Arial" panose="020B0604020202020204" pitchFamily="34" charset="0"/>
              </a:rPr>
              <a:t>Querry</a:t>
            </a: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(1985)</a:t>
            </a:r>
          </a:p>
        </p:txBody>
      </p:sp>
      <p:sp>
        <p:nvSpPr>
          <p:cNvPr id="117" name="TextBox 116">
            <a:extLst>
              <a:ext uri="{FF2B5EF4-FFF2-40B4-BE49-F238E27FC236}">
                <a16:creationId xmlns:a16="http://schemas.microsoft.com/office/drawing/2014/main" id="{4B47AC30-F70E-4A86-A1AE-DD1A70D528B9}"/>
              </a:ext>
            </a:extLst>
          </p:cNvPr>
          <p:cNvSpPr txBox="1"/>
          <p:nvPr/>
        </p:nvSpPr>
        <p:spPr>
          <a:xfrm>
            <a:off x="3453159" y="4692362"/>
            <a:ext cx="3611784" cy="1815882"/>
          </a:xfrm>
          <a:prstGeom prst="rect">
            <a:avLst/>
          </a:prstGeom>
          <a:noFill/>
        </p:spPr>
        <p:txBody>
          <a:bodyPr wrap="square">
            <a:spAutoFit/>
          </a:bodyPr>
          <a:lstStyle/>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7.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Longtin</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et al. (1988)</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8.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Bedidi</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and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Cerville</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(1993)</a:t>
            </a:r>
          </a:p>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9. </a:t>
            </a:r>
            <a:r>
              <a:rPr lang="en-US" sz="1600" dirty="0" err="1">
                <a:solidFill>
                  <a:srgbClr val="0000FF"/>
                </a:solidFill>
                <a:effectLst/>
                <a:latin typeface="Arial" panose="020B0604020202020204" pitchFamily="34" charset="0"/>
                <a:ea typeface="Malgun Gothic" panose="020B0503020000020004" pitchFamily="34" charset="-127"/>
                <a:cs typeface="Arial" panose="020B0604020202020204" pitchFamily="34" charset="0"/>
              </a:rPr>
              <a:t>Sokolik</a:t>
            </a: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and Toon (1999)</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10.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Kerker</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et al. (1979)</a:t>
            </a:r>
          </a:p>
          <a:p>
            <a:pPr marL="0" marR="0">
              <a:spcBef>
                <a:spcPts val="0"/>
              </a:spcBef>
              <a:spcAft>
                <a:spcPts val="0"/>
              </a:spcAft>
            </a:pP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11. </a:t>
            </a:r>
            <a:r>
              <a:rPr lang="en-US" sz="1600" strike="sngStrike" dirty="0" err="1">
                <a:effectLst/>
                <a:latin typeface="Arial" panose="020B0604020202020204" pitchFamily="34" charset="0"/>
                <a:ea typeface="Malgun Gothic" panose="020B0503020000020004" pitchFamily="34" charset="-127"/>
                <a:cs typeface="Arial" panose="020B0604020202020204" pitchFamily="34" charset="0"/>
              </a:rPr>
              <a:t>Marusak</a:t>
            </a:r>
            <a:r>
              <a:rPr lang="en-US" sz="1600" strike="sngStrike" dirty="0">
                <a:effectLst/>
                <a:latin typeface="Arial" panose="020B0604020202020204" pitchFamily="34" charset="0"/>
                <a:ea typeface="Malgun Gothic" panose="020B0503020000020004" pitchFamily="34" charset="-127"/>
                <a:cs typeface="Arial" panose="020B0604020202020204" pitchFamily="34" charset="0"/>
              </a:rPr>
              <a:t> et al. (1980)</a:t>
            </a:r>
          </a:p>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12. Vernon (1962)</a:t>
            </a:r>
          </a:p>
          <a:p>
            <a:pPr marL="0" marR="0">
              <a:spcBef>
                <a:spcPts val="0"/>
              </a:spcBef>
              <a:spcAft>
                <a:spcPts val="0"/>
              </a:spcAft>
            </a:pP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13. </a:t>
            </a:r>
            <a:r>
              <a:rPr lang="en-US" sz="1600" dirty="0" err="1">
                <a:solidFill>
                  <a:srgbClr val="0000FF"/>
                </a:solidFill>
                <a:effectLst/>
                <a:latin typeface="Arial" panose="020B0604020202020204" pitchFamily="34" charset="0"/>
                <a:ea typeface="Malgun Gothic" panose="020B0503020000020004" pitchFamily="34" charset="-127"/>
                <a:cs typeface="Arial" panose="020B0604020202020204" pitchFamily="34" charset="0"/>
              </a:rPr>
              <a:t>Scanza</a:t>
            </a:r>
            <a:r>
              <a:rPr lang="en-US" sz="1600"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et al. (2015) </a:t>
            </a:r>
            <a:r>
              <a:rPr lang="en-US" sz="1600" b="1" u="sng" dirty="0">
                <a:solidFill>
                  <a:srgbClr val="0000FF"/>
                </a:solidFill>
                <a:effectLst/>
                <a:latin typeface="Arial" panose="020B0604020202020204" pitchFamily="34" charset="0"/>
                <a:ea typeface="Malgun Gothic" panose="020B0503020000020004" pitchFamily="34" charset="-127"/>
                <a:cs typeface="Arial" panose="020B0604020202020204" pitchFamily="34" charset="0"/>
              </a:rPr>
              <a:t>– this study</a:t>
            </a:r>
          </a:p>
        </p:txBody>
      </p:sp>
      <p:sp>
        <p:nvSpPr>
          <p:cNvPr id="16" name="Arrow: Right 15">
            <a:extLst>
              <a:ext uri="{FF2B5EF4-FFF2-40B4-BE49-F238E27FC236}">
                <a16:creationId xmlns:a16="http://schemas.microsoft.com/office/drawing/2014/main" id="{B1612238-FF4B-4707-9472-6EB64321F0CE}"/>
              </a:ext>
            </a:extLst>
          </p:cNvPr>
          <p:cNvSpPr/>
          <p:nvPr/>
        </p:nvSpPr>
        <p:spPr>
          <a:xfrm>
            <a:off x="5424006" y="2903217"/>
            <a:ext cx="327171" cy="4278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9D514D-94F8-452E-8532-2BE008C9C3D5}"/>
              </a:ext>
            </a:extLst>
          </p:cNvPr>
          <p:cNvSpPr/>
          <p:nvPr/>
        </p:nvSpPr>
        <p:spPr>
          <a:xfrm>
            <a:off x="1187567" y="1659892"/>
            <a:ext cx="360726" cy="2786249"/>
          </a:xfrm>
          <a:prstGeom prst="rect">
            <a:avLst/>
          </a:prstGeom>
          <a:solidFill>
            <a:schemeClr val="bg2">
              <a:lumMod val="90000"/>
              <a:alpha val="6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1CA002E4-8048-4C35-B5F2-86AFD06E3ED7}"/>
              </a:ext>
            </a:extLst>
          </p:cNvPr>
          <p:cNvSpPr/>
          <p:nvPr/>
        </p:nvSpPr>
        <p:spPr>
          <a:xfrm>
            <a:off x="3054816" y="1659892"/>
            <a:ext cx="360726" cy="2786249"/>
          </a:xfrm>
          <a:prstGeom prst="rect">
            <a:avLst/>
          </a:prstGeom>
          <a:solidFill>
            <a:schemeClr val="bg2">
              <a:lumMod val="90000"/>
              <a:alpha val="60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A721931-1B20-42C2-A247-9D07AF255E7D}"/>
              </a:ext>
            </a:extLst>
          </p:cNvPr>
          <p:cNvSpPr/>
          <p:nvPr/>
        </p:nvSpPr>
        <p:spPr>
          <a:xfrm>
            <a:off x="1578351" y="1659891"/>
            <a:ext cx="360726" cy="2786249"/>
          </a:xfrm>
          <a:prstGeom prst="rect">
            <a:avLst/>
          </a:prstGeom>
          <a:solidFill>
            <a:schemeClr val="accent4">
              <a:lumMod val="20000"/>
              <a:lumOff val="80000"/>
              <a:alpha val="17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B68687E3-E98A-43CD-A2B4-F8014453349F}"/>
              </a:ext>
            </a:extLst>
          </p:cNvPr>
          <p:cNvSpPr/>
          <p:nvPr/>
        </p:nvSpPr>
        <p:spPr>
          <a:xfrm>
            <a:off x="1969135" y="1659891"/>
            <a:ext cx="360726" cy="2786249"/>
          </a:xfrm>
          <a:prstGeom prst="rect">
            <a:avLst/>
          </a:prstGeom>
          <a:solidFill>
            <a:schemeClr val="accent4">
              <a:lumMod val="20000"/>
              <a:lumOff val="80000"/>
              <a:alpha val="17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96603476-E94A-4DF1-BF5E-9F5A2AD31867}"/>
              </a:ext>
            </a:extLst>
          </p:cNvPr>
          <p:cNvSpPr/>
          <p:nvPr/>
        </p:nvSpPr>
        <p:spPr>
          <a:xfrm>
            <a:off x="2656340" y="1659891"/>
            <a:ext cx="360726" cy="2786249"/>
          </a:xfrm>
          <a:prstGeom prst="rect">
            <a:avLst/>
          </a:prstGeom>
          <a:solidFill>
            <a:schemeClr val="accent4">
              <a:lumMod val="20000"/>
              <a:lumOff val="80000"/>
              <a:alpha val="17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E494F173-CE82-475A-8926-549EA097D796}"/>
              </a:ext>
            </a:extLst>
          </p:cNvPr>
          <p:cNvSpPr/>
          <p:nvPr/>
        </p:nvSpPr>
        <p:spPr>
          <a:xfrm>
            <a:off x="3779771" y="1661169"/>
            <a:ext cx="360726" cy="2786249"/>
          </a:xfrm>
          <a:prstGeom prst="rect">
            <a:avLst/>
          </a:prstGeom>
          <a:solidFill>
            <a:schemeClr val="accent4">
              <a:lumMod val="20000"/>
              <a:lumOff val="80000"/>
              <a:alpha val="17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FA8328C-16C2-4BEF-AA7F-FF24243DD9FB}"/>
              </a:ext>
            </a:extLst>
          </p:cNvPr>
          <p:cNvSpPr/>
          <p:nvPr/>
        </p:nvSpPr>
        <p:spPr>
          <a:xfrm>
            <a:off x="4133507" y="1659891"/>
            <a:ext cx="360726" cy="2786249"/>
          </a:xfrm>
          <a:prstGeom prst="rect">
            <a:avLst/>
          </a:prstGeom>
          <a:solidFill>
            <a:schemeClr val="accent4">
              <a:lumMod val="20000"/>
              <a:lumOff val="80000"/>
              <a:alpha val="17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3380DE3-2509-4F00-830B-DD89C9E6F15E}"/>
              </a:ext>
            </a:extLst>
          </p:cNvPr>
          <p:cNvSpPr txBox="1"/>
          <p:nvPr/>
        </p:nvSpPr>
        <p:spPr>
          <a:xfrm>
            <a:off x="6786694" y="4692362"/>
            <a:ext cx="5405306"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Iron oxide </a:t>
            </a:r>
            <a:r>
              <a:rPr lang="en-US" sz="1600" dirty="0" err="1">
                <a:latin typeface="Arial" panose="020B0604020202020204" pitchFamily="34" charset="0"/>
                <a:cs typeface="Arial" panose="020B0604020202020204" pitchFamily="34" charset="0"/>
              </a:rPr>
              <a:t>wt</a:t>
            </a:r>
            <a:r>
              <a:rPr lang="en-US" sz="1600" dirty="0">
                <a:latin typeface="Arial" panose="020B0604020202020204" pitchFamily="34" charset="0"/>
                <a:cs typeface="Arial" panose="020B0604020202020204" pitchFamily="34" charset="0"/>
              </a:rPr>
              <a:t>% maximum ~ 6.5%.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2-5% of </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Linke</a:t>
            </a:r>
            <a:r>
              <a:rPr lang="en-US" sz="1200" dirty="0">
                <a:latin typeface="Arial" panose="020B0604020202020204" pitchFamily="34" charset="0"/>
                <a:cs typeface="Arial" panose="020B0604020202020204" pitchFamily="34" charset="0"/>
              </a:rPr>
              <a:t> et al., 2006; </a:t>
            </a:r>
            <a:r>
              <a:rPr lang="en-US" sz="1200" dirty="0" err="1">
                <a:latin typeface="Arial" panose="020B0604020202020204" pitchFamily="34" charset="0"/>
                <a:cs typeface="Arial" panose="020B0604020202020204" pitchFamily="34" charset="0"/>
              </a:rPr>
              <a:t>Formenti</a:t>
            </a:r>
            <a:r>
              <a:rPr lang="en-US" sz="1200" dirty="0">
                <a:latin typeface="Arial" panose="020B0604020202020204" pitchFamily="34" charset="0"/>
                <a:cs typeface="Arial" panose="020B0604020202020204" pitchFamily="34" charset="0"/>
              </a:rPr>
              <a:t> et al., 2014)</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2.8-5% (Lafon et al., 2004), 2.4-4.5% (</a:t>
            </a:r>
            <a:r>
              <a:rPr lang="en-US" sz="1200" dirty="0" err="1">
                <a:latin typeface="Arial" panose="020B0604020202020204" pitchFamily="34" charset="0"/>
                <a:cs typeface="Arial" panose="020B0604020202020204" pitchFamily="34" charset="0"/>
              </a:rPr>
              <a:t>Formenti</a:t>
            </a:r>
            <a:r>
              <a:rPr lang="en-US" sz="1200" dirty="0">
                <a:latin typeface="Arial" panose="020B0604020202020204" pitchFamily="34" charset="0"/>
                <a:cs typeface="Arial" panose="020B0604020202020204" pitchFamily="34" charset="0"/>
              </a:rPr>
              <a:t> et al., 2008)</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0.7-5.8% (Di </a:t>
            </a:r>
            <a:r>
              <a:rPr lang="en-US" sz="1200" dirty="0" err="1">
                <a:latin typeface="Arial" panose="020B0604020202020204" pitchFamily="34" charset="0"/>
                <a:cs typeface="Arial" panose="020B0604020202020204" pitchFamily="34" charset="0"/>
              </a:rPr>
              <a:t>Biagio</a:t>
            </a:r>
            <a:r>
              <a:rPr lang="en-US" sz="1200" dirty="0">
                <a:latin typeface="Arial" panose="020B0604020202020204" pitchFamily="34" charset="0"/>
                <a:cs typeface="Arial" panose="020B0604020202020204" pitchFamily="34" charset="0"/>
              </a:rPr>
              <a:t> et al., 2019), 2.8-6.5% (Schuster et al., 2016)</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2.8–6.5 % of mineral dust by mass corresponds to 1.4–3.25 % by volume (Schuster et al., 2016)</a:t>
            </a:r>
          </a:p>
        </p:txBody>
      </p:sp>
      <p:sp>
        <p:nvSpPr>
          <p:cNvPr id="125" name="TextBox 124">
            <a:extLst>
              <a:ext uri="{FF2B5EF4-FFF2-40B4-BE49-F238E27FC236}">
                <a16:creationId xmlns:a16="http://schemas.microsoft.com/office/drawing/2014/main" id="{C7B10BB8-AADA-4B57-9D23-C5907759D30C}"/>
              </a:ext>
            </a:extLst>
          </p:cNvPr>
          <p:cNvSpPr txBox="1"/>
          <p:nvPr/>
        </p:nvSpPr>
        <p:spPr>
          <a:xfrm>
            <a:off x="275381" y="61555"/>
            <a:ext cx="11716594" cy="892552"/>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Hematite exhibit the large range of refractive indices in the literature (Preliminary)</a:t>
            </a:r>
          </a:p>
        </p:txBody>
      </p:sp>
      <p:sp>
        <p:nvSpPr>
          <p:cNvPr id="126" name="TextBox 125">
            <a:extLst>
              <a:ext uri="{FF2B5EF4-FFF2-40B4-BE49-F238E27FC236}">
                <a16:creationId xmlns:a16="http://schemas.microsoft.com/office/drawing/2014/main" id="{B2B0CA67-52BA-446E-A156-A1B8ACBA93D6}"/>
              </a:ext>
            </a:extLst>
          </p:cNvPr>
          <p:cNvSpPr txBox="1"/>
          <p:nvPr/>
        </p:nvSpPr>
        <p:spPr>
          <a:xfrm>
            <a:off x="3157238" y="1343719"/>
            <a:ext cx="1966517"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Not likely to be true</a:t>
            </a:r>
          </a:p>
        </p:txBody>
      </p:sp>
      <p:sp>
        <p:nvSpPr>
          <p:cNvPr id="19" name="Slide Number Placeholder 18">
            <a:extLst>
              <a:ext uri="{FF2B5EF4-FFF2-40B4-BE49-F238E27FC236}">
                <a16:creationId xmlns:a16="http://schemas.microsoft.com/office/drawing/2014/main" id="{5FEDC7CE-8C8F-467D-BDD7-2986DEA027F8}"/>
              </a:ext>
            </a:extLst>
          </p:cNvPr>
          <p:cNvSpPr>
            <a:spLocks noGrp="1"/>
          </p:cNvSpPr>
          <p:nvPr>
            <p:ph type="sldNum" sz="quarter" idx="12"/>
          </p:nvPr>
        </p:nvSpPr>
        <p:spPr/>
        <p:txBody>
          <a:bodyPr/>
          <a:lstStyle/>
          <a:p>
            <a:fld id="{C18795A5-5DC6-4E89-855C-E7B9590EB560}" type="slidenum">
              <a:rPr lang="en-US" smtClean="0"/>
              <a:t>19</a:t>
            </a:fld>
            <a:endParaRPr lang="en-US"/>
          </a:p>
        </p:txBody>
      </p:sp>
      <p:cxnSp>
        <p:nvCxnSpPr>
          <p:cNvPr id="21" name="Straight Connector 20">
            <a:extLst>
              <a:ext uri="{FF2B5EF4-FFF2-40B4-BE49-F238E27FC236}">
                <a16:creationId xmlns:a16="http://schemas.microsoft.com/office/drawing/2014/main" id="{7FC44E2A-1A10-4A83-B1D5-B6C30692D32E}"/>
              </a:ext>
            </a:extLst>
          </p:cNvPr>
          <p:cNvCxnSpPr/>
          <p:nvPr/>
        </p:nvCxnSpPr>
        <p:spPr>
          <a:xfrm>
            <a:off x="466725" y="2667000"/>
            <a:ext cx="4772725"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797C8D-C3D0-4CA4-AE3F-B82DD3E27263}"/>
              </a:ext>
            </a:extLst>
          </p:cNvPr>
          <p:cNvSpPr txBox="1"/>
          <p:nvPr/>
        </p:nvSpPr>
        <p:spPr>
          <a:xfrm>
            <a:off x="6587636" y="1143664"/>
            <a:ext cx="5168480" cy="369332"/>
          </a:xfrm>
          <a:prstGeom prst="rect">
            <a:avLst/>
          </a:prstGeom>
          <a:noFill/>
        </p:spPr>
        <p:txBody>
          <a:bodyPr wrap="square" rtlCol="0">
            <a:spAutoFit/>
          </a:bodyPr>
          <a:lstStyle/>
          <a:p>
            <a:pPr algn="ctr"/>
            <a:r>
              <a:rPr lang="en-US" u="sng" dirty="0">
                <a:solidFill>
                  <a:srgbClr val="0000FF"/>
                </a:solidFill>
                <a:latin typeface="Arial" panose="020B0604020202020204" pitchFamily="34" charset="0"/>
                <a:cs typeface="Arial" panose="020B0604020202020204" pitchFamily="34" charset="0"/>
              </a:rPr>
              <a:t>Most plausible hematite refractive indices</a:t>
            </a:r>
          </a:p>
        </p:txBody>
      </p:sp>
      <p:sp>
        <p:nvSpPr>
          <p:cNvPr id="23" name="TextBox 22">
            <a:extLst>
              <a:ext uri="{FF2B5EF4-FFF2-40B4-BE49-F238E27FC236}">
                <a16:creationId xmlns:a16="http://schemas.microsoft.com/office/drawing/2014/main" id="{655F59B7-31E8-4855-A6B5-CD719124D39C}"/>
              </a:ext>
            </a:extLst>
          </p:cNvPr>
          <p:cNvSpPr txBox="1"/>
          <p:nvPr/>
        </p:nvSpPr>
        <p:spPr>
          <a:xfrm>
            <a:off x="4542175" y="1878370"/>
            <a:ext cx="1571648" cy="738664"/>
          </a:xfrm>
          <a:prstGeom prst="rect">
            <a:avLst/>
          </a:prstGeom>
          <a:solidFill>
            <a:schemeClr val="bg1"/>
          </a:solid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Maximum of</a:t>
            </a:r>
          </a:p>
          <a:p>
            <a:pPr algn="ctr"/>
            <a:r>
              <a:rPr lang="en-US" sz="1400" dirty="0">
                <a:solidFill>
                  <a:srgbClr val="FF0000"/>
                </a:solidFill>
                <a:latin typeface="Arial" panose="020B0604020202020204" pitchFamily="34" charset="0"/>
                <a:cs typeface="Arial" panose="020B0604020202020204" pitchFamily="34" charset="0"/>
              </a:rPr>
              <a:t>Iron oxide in literature (~6.5%)</a:t>
            </a:r>
          </a:p>
        </p:txBody>
      </p:sp>
      <p:cxnSp>
        <p:nvCxnSpPr>
          <p:cNvPr id="5" name="Straight Arrow Connector 4">
            <a:extLst>
              <a:ext uri="{FF2B5EF4-FFF2-40B4-BE49-F238E27FC236}">
                <a16:creationId xmlns:a16="http://schemas.microsoft.com/office/drawing/2014/main" id="{FE6D35A1-E088-45B7-9C0A-750D7C72FB16}"/>
              </a:ext>
            </a:extLst>
          </p:cNvPr>
          <p:cNvCxnSpPr>
            <a:cxnSpLocks/>
          </p:cNvCxnSpPr>
          <p:nvPr/>
        </p:nvCxnSpPr>
        <p:spPr>
          <a:xfrm flipH="1">
            <a:off x="4661706" y="2458462"/>
            <a:ext cx="170859" cy="208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A54427-B189-4F98-8FD7-0564B527E3DB}"/>
              </a:ext>
            </a:extLst>
          </p:cNvPr>
          <p:cNvSpPr txBox="1"/>
          <p:nvPr/>
        </p:nvSpPr>
        <p:spPr>
          <a:xfrm>
            <a:off x="216906" y="1024395"/>
            <a:ext cx="523959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Same dust event but with different hematite refractive index</a:t>
            </a:r>
          </a:p>
        </p:txBody>
      </p:sp>
    </p:spTree>
    <p:extLst>
      <p:ext uri="{BB962C8B-B14F-4D97-AF65-F5344CB8AC3E}">
        <p14:creationId xmlns:p14="http://schemas.microsoft.com/office/powerpoint/2010/main" val="242653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C30D38-BBA5-B3A5-2D5D-17DFA911C990}"/>
              </a:ext>
            </a:extLst>
          </p:cNvPr>
          <p:cNvSpPr>
            <a:spLocks noGrp="1"/>
          </p:cNvSpPr>
          <p:nvPr>
            <p:ph type="sldNum" sz="quarter" idx="12"/>
          </p:nvPr>
        </p:nvSpPr>
        <p:spPr/>
        <p:txBody>
          <a:bodyPr/>
          <a:lstStyle/>
          <a:p>
            <a:fld id="{C18795A5-5DC6-4E89-855C-E7B9590EB560}" type="slidenum">
              <a:rPr lang="en-US" smtClean="0"/>
              <a:t>2</a:t>
            </a:fld>
            <a:endParaRPr lang="en-US"/>
          </a:p>
        </p:txBody>
      </p:sp>
      <p:pic>
        <p:nvPicPr>
          <p:cNvPr id="4" name="Picture 3">
            <a:extLst>
              <a:ext uri="{FF2B5EF4-FFF2-40B4-BE49-F238E27FC236}">
                <a16:creationId xmlns:a16="http://schemas.microsoft.com/office/drawing/2014/main" id="{E5AC6A46-AF33-D4C7-A274-8652DF2A20A1}"/>
              </a:ext>
            </a:extLst>
          </p:cNvPr>
          <p:cNvPicPr>
            <a:picLocks noChangeAspect="1"/>
          </p:cNvPicPr>
          <p:nvPr/>
        </p:nvPicPr>
        <p:blipFill>
          <a:blip r:embed="rId3"/>
          <a:stretch>
            <a:fillRect/>
          </a:stretch>
        </p:blipFill>
        <p:spPr>
          <a:xfrm>
            <a:off x="795337" y="76200"/>
            <a:ext cx="10601325" cy="6705600"/>
          </a:xfrm>
          <a:prstGeom prst="rect">
            <a:avLst/>
          </a:prstGeom>
        </p:spPr>
      </p:pic>
    </p:spTree>
    <p:extLst>
      <p:ext uri="{BB962C8B-B14F-4D97-AF65-F5344CB8AC3E}">
        <p14:creationId xmlns:p14="http://schemas.microsoft.com/office/powerpoint/2010/main" val="274935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C53983-F698-4E72-9EFD-A5D656C8AD1F}"/>
              </a:ext>
            </a:extLst>
          </p:cNvPr>
          <p:cNvSpPr>
            <a:spLocks noGrp="1"/>
          </p:cNvSpPr>
          <p:nvPr>
            <p:ph type="sldNum" sz="quarter" idx="12"/>
          </p:nvPr>
        </p:nvSpPr>
        <p:spPr/>
        <p:txBody>
          <a:bodyPr/>
          <a:lstStyle/>
          <a:p>
            <a:fld id="{C18795A5-5DC6-4E89-855C-E7B9590EB560}" type="slidenum">
              <a:rPr lang="en-US" smtClean="0"/>
              <a:t>20</a:t>
            </a:fld>
            <a:endParaRPr lang="en-US"/>
          </a:p>
        </p:txBody>
      </p:sp>
      <p:grpSp>
        <p:nvGrpSpPr>
          <p:cNvPr id="2" name="Group 1">
            <a:extLst>
              <a:ext uri="{FF2B5EF4-FFF2-40B4-BE49-F238E27FC236}">
                <a16:creationId xmlns:a16="http://schemas.microsoft.com/office/drawing/2014/main" id="{56D62AF3-1E6C-46C7-A9B1-2B01B82A130E}"/>
              </a:ext>
            </a:extLst>
          </p:cNvPr>
          <p:cNvGrpSpPr/>
          <p:nvPr/>
        </p:nvGrpSpPr>
        <p:grpSpPr>
          <a:xfrm>
            <a:off x="344558" y="811558"/>
            <a:ext cx="11616854" cy="3467160"/>
            <a:chOff x="344558" y="424764"/>
            <a:chExt cx="11616854" cy="3467160"/>
          </a:xfrm>
        </p:grpSpPr>
        <p:grpSp>
          <p:nvGrpSpPr>
            <p:cNvPr id="14" name="Group 13">
              <a:extLst>
                <a:ext uri="{FF2B5EF4-FFF2-40B4-BE49-F238E27FC236}">
                  <a16:creationId xmlns:a16="http://schemas.microsoft.com/office/drawing/2014/main" id="{DFB8BA7F-6CB1-4EAB-9159-C43CF7FB0232}"/>
                </a:ext>
              </a:extLst>
            </p:cNvPr>
            <p:cNvGrpSpPr>
              <a:grpSpLocks noChangeAspect="1"/>
            </p:cNvGrpSpPr>
            <p:nvPr/>
          </p:nvGrpSpPr>
          <p:grpSpPr>
            <a:xfrm>
              <a:off x="344558" y="424764"/>
              <a:ext cx="11616854" cy="3467160"/>
              <a:chOff x="-1" y="0"/>
              <a:chExt cx="12796837" cy="3819337"/>
            </a:xfrm>
          </p:grpSpPr>
          <p:pic>
            <p:nvPicPr>
              <p:cNvPr id="13" name="Picture 12">
                <a:extLst>
                  <a:ext uri="{FF2B5EF4-FFF2-40B4-BE49-F238E27FC236}">
                    <a16:creationId xmlns:a16="http://schemas.microsoft.com/office/drawing/2014/main" id="{67D22C45-1548-44BD-82FA-178CC79D71C6}"/>
                  </a:ext>
                </a:extLst>
              </p:cNvPr>
              <p:cNvPicPr>
                <a:picLocks noChangeAspect="1"/>
              </p:cNvPicPr>
              <p:nvPr/>
            </p:nvPicPr>
            <p:blipFill rotWithShape="1">
              <a:blip r:embed="rId3"/>
              <a:srcRect l="50720" t="48477" b="6808"/>
              <a:stretch/>
            </p:blipFill>
            <p:spPr>
              <a:xfrm>
                <a:off x="8188677" y="28306"/>
                <a:ext cx="4608159" cy="3704365"/>
              </a:xfrm>
              <a:prstGeom prst="rect">
                <a:avLst/>
              </a:prstGeom>
            </p:spPr>
          </p:pic>
          <p:pic>
            <p:nvPicPr>
              <p:cNvPr id="12" name="Picture 11">
                <a:extLst>
                  <a:ext uri="{FF2B5EF4-FFF2-40B4-BE49-F238E27FC236}">
                    <a16:creationId xmlns:a16="http://schemas.microsoft.com/office/drawing/2014/main" id="{65CA8EB2-2A8C-45B8-9B4B-73C81B2CFF63}"/>
                  </a:ext>
                </a:extLst>
              </p:cNvPr>
              <p:cNvPicPr>
                <a:picLocks noChangeAspect="1"/>
              </p:cNvPicPr>
              <p:nvPr/>
            </p:nvPicPr>
            <p:blipFill rotWithShape="1">
              <a:blip r:embed="rId3"/>
              <a:srcRect l="50720" t="2125" b="53281"/>
              <a:stretch/>
            </p:blipFill>
            <p:spPr>
              <a:xfrm>
                <a:off x="4025334" y="28306"/>
                <a:ext cx="4585265" cy="3676059"/>
              </a:xfrm>
              <a:prstGeom prst="rect">
                <a:avLst/>
              </a:prstGeom>
            </p:spPr>
          </p:pic>
          <p:pic>
            <p:nvPicPr>
              <p:cNvPr id="7" name="Picture 6">
                <a:extLst>
                  <a:ext uri="{FF2B5EF4-FFF2-40B4-BE49-F238E27FC236}">
                    <a16:creationId xmlns:a16="http://schemas.microsoft.com/office/drawing/2014/main" id="{18889E7C-E0EA-4665-8958-905B815E4198}"/>
                  </a:ext>
                </a:extLst>
              </p:cNvPr>
              <p:cNvPicPr>
                <a:picLocks noChangeAspect="1"/>
              </p:cNvPicPr>
              <p:nvPr/>
            </p:nvPicPr>
            <p:blipFill rotWithShape="1">
              <a:blip r:embed="rId3"/>
              <a:srcRect l="1329" t="47387" r="50720" b="5893"/>
              <a:stretch/>
            </p:blipFill>
            <p:spPr>
              <a:xfrm>
                <a:off x="-1" y="0"/>
                <a:ext cx="4424611" cy="3819337"/>
              </a:xfrm>
              <a:prstGeom prst="rect">
                <a:avLst/>
              </a:prstGeom>
            </p:spPr>
          </p:pic>
        </p:grpSp>
        <p:sp>
          <p:nvSpPr>
            <p:cNvPr id="8" name="TextBox 7">
              <a:extLst>
                <a:ext uri="{FF2B5EF4-FFF2-40B4-BE49-F238E27FC236}">
                  <a16:creationId xmlns:a16="http://schemas.microsoft.com/office/drawing/2014/main" id="{B092C026-25FD-48EF-AC60-170AC9156645}"/>
                </a:ext>
              </a:extLst>
            </p:cNvPr>
            <p:cNvSpPr txBox="1"/>
            <p:nvPr/>
          </p:nvSpPr>
          <p:spPr>
            <a:xfrm>
              <a:off x="1086418" y="2672874"/>
              <a:ext cx="2890536" cy="369332"/>
            </a:xfrm>
            <a:prstGeom prst="rect">
              <a:avLst/>
            </a:prstGeom>
            <a:solidFill>
              <a:schemeClr val="bg1"/>
            </a:solidFill>
          </p:spPr>
          <p:txBody>
            <a:bodyPr wrap="none" rtlCol="0">
              <a:spAutoFit/>
            </a:bodyPr>
            <a:lstStyle/>
            <a:p>
              <a:pPr algn="ctr"/>
              <a:r>
                <a:rPr lang="en-US" b="1" dirty="0">
                  <a:latin typeface="Arial" panose="020B0604020202020204" pitchFamily="34" charset="0"/>
                  <a:cs typeface="Arial" panose="020B0604020202020204" pitchFamily="34" charset="0"/>
                </a:rPr>
                <a:t>Hematite in Clay fraction</a:t>
              </a:r>
            </a:p>
          </p:txBody>
        </p:sp>
        <p:sp>
          <p:nvSpPr>
            <p:cNvPr id="10" name="TextBox 9">
              <a:extLst>
                <a:ext uri="{FF2B5EF4-FFF2-40B4-BE49-F238E27FC236}">
                  <a16:creationId xmlns:a16="http://schemas.microsoft.com/office/drawing/2014/main" id="{E1F8B9AC-121D-4271-AB73-63B35A005D20}"/>
                </a:ext>
              </a:extLst>
            </p:cNvPr>
            <p:cNvSpPr txBox="1"/>
            <p:nvPr/>
          </p:nvSpPr>
          <p:spPr>
            <a:xfrm>
              <a:off x="4800206" y="2672874"/>
              <a:ext cx="2852064" cy="369332"/>
            </a:xfrm>
            <a:prstGeom prst="rect">
              <a:avLst/>
            </a:prstGeom>
            <a:solidFill>
              <a:schemeClr val="bg1"/>
            </a:solidFill>
          </p:spPr>
          <p:txBody>
            <a:bodyPr wrap="none" rtlCol="0">
              <a:spAutoFit/>
            </a:bodyPr>
            <a:lstStyle/>
            <a:p>
              <a:pPr algn="ctr"/>
              <a:r>
                <a:rPr lang="en-US" b="1" dirty="0">
                  <a:latin typeface="Arial" panose="020B0604020202020204" pitchFamily="34" charset="0"/>
                  <a:cs typeface="Arial" panose="020B0604020202020204" pitchFamily="34" charset="0"/>
                </a:rPr>
                <a:t>Goethite in Clay fraction</a:t>
              </a:r>
            </a:p>
          </p:txBody>
        </p:sp>
        <p:sp>
          <p:nvSpPr>
            <p:cNvPr id="11" name="TextBox 10">
              <a:extLst>
                <a:ext uri="{FF2B5EF4-FFF2-40B4-BE49-F238E27FC236}">
                  <a16:creationId xmlns:a16="http://schemas.microsoft.com/office/drawing/2014/main" id="{F62F2504-15C0-49E9-9018-EBF778778D1B}"/>
                </a:ext>
              </a:extLst>
            </p:cNvPr>
            <p:cNvSpPr txBox="1"/>
            <p:nvPr/>
          </p:nvSpPr>
          <p:spPr>
            <a:xfrm>
              <a:off x="8629976" y="2672874"/>
              <a:ext cx="2723824" cy="369332"/>
            </a:xfrm>
            <a:prstGeom prst="rect">
              <a:avLst/>
            </a:prstGeom>
            <a:solidFill>
              <a:schemeClr val="bg1"/>
            </a:solidFill>
          </p:spPr>
          <p:txBody>
            <a:bodyPr wrap="none" rtlCol="0">
              <a:spAutoFit/>
            </a:bodyPr>
            <a:lstStyle/>
            <a:p>
              <a:pPr algn="ctr"/>
              <a:r>
                <a:rPr lang="en-US" b="1" dirty="0">
                  <a:latin typeface="Arial" panose="020B0604020202020204" pitchFamily="34" charset="0"/>
                  <a:cs typeface="Arial" panose="020B0604020202020204" pitchFamily="34" charset="0"/>
                </a:rPr>
                <a:t>Goethite in Silt fraction</a:t>
              </a:r>
            </a:p>
          </p:txBody>
        </p:sp>
      </p:grpSp>
      <p:sp>
        <p:nvSpPr>
          <p:cNvPr id="21" name="TextBox 20">
            <a:extLst>
              <a:ext uri="{FF2B5EF4-FFF2-40B4-BE49-F238E27FC236}">
                <a16:creationId xmlns:a16="http://schemas.microsoft.com/office/drawing/2014/main" id="{6A01B98B-4730-4A99-AFBD-F32AD3717EDF}"/>
              </a:ext>
            </a:extLst>
          </p:cNvPr>
          <p:cNvSpPr txBox="1"/>
          <p:nvPr/>
        </p:nvSpPr>
        <p:spPr>
          <a:xfrm>
            <a:off x="470442" y="4846114"/>
            <a:ext cx="11219020" cy="1600438"/>
          </a:xfrm>
          <a:prstGeom prst="rect">
            <a:avLst/>
          </a:prstGeom>
          <a:noFill/>
        </p:spPr>
        <p:txBody>
          <a:bodyPr wrap="square">
            <a:spAutoFit/>
          </a:bodyPr>
          <a:lstStyle/>
          <a:p>
            <a:pPr marL="285750" marR="0" indent="-285750" algn="just" latinLnBrk="1">
              <a:spcBef>
                <a:spcPts val="0"/>
              </a:spcBef>
              <a:spcAft>
                <a:spcPts val="0"/>
              </a:spcAft>
              <a:buFont typeface="Arial" panose="020B0604020202020204" pitchFamily="34" charset="0"/>
              <a:buChar char="•"/>
            </a:pPr>
            <a:r>
              <a:rPr lang="en-US" sz="1400" dirty="0">
                <a:latin typeface="Arial" panose="020B0604020202020204" pitchFamily="34" charset="0"/>
                <a:cs typeface="Arial" panose="020B0604020202020204" pitchFamily="34" charset="0"/>
              </a:rPr>
              <a:t>Specifically, for example in CAM5, </a:t>
            </a:r>
            <a:r>
              <a:rPr lang="en-US" sz="1400" dirty="0">
                <a:solidFill>
                  <a:srgbClr val="FF0000"/>
                </a:solidFill>
                <a:latin typeface="Arial" panose="020B0604020202020204" pitchFamily="34" charset="0"/>
                <a:cs typeface="Arial" panose="020B0604020202020204" pitchFamily="34" charset="0"/>
              </a:rPr>
              <a:t>dust aerosol mineralogy emission </a:t>
            </a:r>
            <a:r>
              <a:rPr lang="en-US" sz="1400" dirty="0">
                <a:latin typeface="Arial" panose="020B0604020202020204" pitchFamily="34" charset="0"/>
                <a:cs typeface="Arial" panose="020B0604020202020204" pitchFamily="34" charset="0"/>
              </a:rPr>
              <a:t>of two particle mode (accumulation mode </a:t>
            </a:r>
            <a:r>
              <a:rPr lang="en-US" sz="1400" dirty="0" err="1">
                <a:latin typeface="Arial" panose="020B0604020202020204" pitchFamily="34" charset="0"/>
                <a:cs typeface="Arial" panose="020B0604020202020204" pitchFamily="34" charset="0"/>
              </a:rPr>
              <a:t>Dp</a:t>
            </a:r>
            <a:r>
              <a:rPr lang="en-US" sz="1400" dirty="0">
                <a:latin typeface="Arial" panose="020B0604020202020204" pitchFamily="34" charset="0"/>
                <a:cs typeface="Arial" panose="020B0604020202020204" pitchFamily="34" charset="0"/>
              </a:rPr>
              <a:t> (µm): 0.1-1µm, coarse mode </a:t>
            </a:r>
            <a:r>
              <a:rPr lang="en-US" sz="1400" dirty="0" err="1">
                <a:latin typeface="Arial" panose="020B0604020202020204" pitchFamily="34" charset="0"/>
                <a:cs typeface="Arial" panose="020B0604020202020204" pitchFamily="34" charset="0"/>
              </a:rPr>
              <a:t>Dp</a:t>
            </a:r>
            <a:r>
              <a:rPr lang="en-US" sz="1400" dirty="0">
                <a:latin typeface="Arial" panose="020B0604020202020204" pitchFamily="34" charset="0"/>
                <a:cs typeface="Arial" panose="020B0604020202020204" pitchFamily="34" charset="0"/>
              </a:rPr>
              <a:t> (µm): 1-10µm) </a:t>
            </a:r>
            <a:r>
              <a:rPr lang="en-US" sz="1400" dirty="0">
                <a:solidFill>
                  <a:srgbClr val="FF0000"/>
                </a:solidFill>
                <a:latin typeface="Arial" panose="020B0604020202020204" pitchFamily="34" charset="0"/>
                <a:cs typeface="Arial" panose="020B0604020202020204" pitchFamily="34" charset="0"/>
              </a:rPr>
              <a:t>are transformed from soil mineralogy </a:t>
            </a:r>
            <a:r>
              <a:rPr lang="en-US" sz="1400" dirty="0">
                <a:latin typeface="Arial" panose="020B0604020202020204" pitchFamily="34" charset="0"/>
                <a:cs typeface="Arial" panose="020B0604020202020204" pitchFamily="34" charset="0"/>
              </a:rPr>
              <a:t>(clay-sized soil (</a:t>
            </a:r>
            <a:r>
              <a:rPr lang="en-US" sz="1400" dirty="0" err="1">
                <a:latin typeface="Arial" panose="020B0604020202020204" pitchFamily="34" charset="0"/>
                <a:cs typeface="Arial" panose="020B0604020202020204" pitchFamily="34" charset="0"/>
              </a:rPr>
              <a:t>Dp</a:t>
            </a:r>
            <a:r>
              <a:rPr lang="en-US" sz="1400" dirty="0">
                <a:latin typeface="Arial" panose="020B0604020202020204" pitchFamily="34" charset="0"/>
                <a:cs typeface="Arial" panose="020B0604020202020204" pitchFamily="34" charset="0"/>
              </a:rPr>
              <a:t>, 0-2µm), silt-sized soil (</a:t>
            </a:r>
            <a:r>
              <a:rPr lang="en-US" sz="1400" dirty="0" err="1">
                <a:latin typeface="Arial" panose="020B0604020202020204" pitchFamily="34" charset="0"/>
                <a:cs typeface="Arial" panose="020B0604020202020204" pitchFamily="34" charset="0"/>
              </a:rPr>
              <a:t>Dp</a:t>
            </a:r>
            <a:r>
              <a:rPr lang="en-US" sz="1400" dirty="0">
                <a:latin typeface="Arial" panose="020B0604020202020204" pitchFamily="34" charset="0"/>
                <a:cs typeface="Arial" panose="020B0604020202020204" pitchFamily="34" charset="0"/>
              </a:rPr>
              <a:t>, 2-50µm)) </a:t>
            </a:r>
            <a:r>
              <a:rPr lang="en-US" sz="1400" dirty="0">
                <a:solidFill>
                  <a:srgbClr val="FF0000"/>
                </a:solidFill>
                <a:latin typeface="Arial" panose="020B0604020202020204" pitchFamily="34" charset="0"/>
                <a:cs typeface="Arial" panose="020B0604020202020204" pitchFamily="34" charset="0"/>
              </a:rPr>
              <a:t>by brittle fragmentation theory</a:t>
            </a:r>
            <a:r>
              <a:rPr lang="en-US" sz="1400" dirty="0">
                <a:latin typeface="Arial" panose="020B0604020202020204" pitchFamily="34" charset="0"/>
                <a:cs typeface="Arial" panose="020B0604020202020204" pitchFamily="34" charset="0"/>
              </a:rPr>
              <a:t> of dust emission (</a:t>
            </a:r>
            <a:r>
              <a:rPr lang="en-US" sz="1400" dirty="0" err="1">
                <a:latin typeface="Arial" panose="020B0604020202020204" pitchFamily="34" charset="0"/>
                <a:cs typeface="Arial" panose="020B0604020202020204" pitchFamily="34" charset="0"/>
              </a:rPr>
              <a:t>Kok</a:t>
            </a:r>
            <a:r>
              <a:rPr lang="en-US" sz="1400" dirty="0">
                <a:latin typeface="Arial" panose="020B0604020202020204" pitchFamily="34" charset="0"/>
                <a:cs typeface="Arial" panose="020B0604020202020204" pitchFamily="34" charset="0"/>
              </a:rPr>
              <a:t>, 2011) (</a:t>
            </a:r>
            <a:r>
              <a:rPr lang="en-US" sz="1400" dirty="0" err="1">
                <a:latin typeface="Arial" panose="020B0604020202020204" pitchFamily="34" charset="0"/>
                <a:cs typeface="Arial" panose="020B0604020202020204" pitchFamily="34" charset="0"/>
              </a:rPr>
              <a:t>Scanza</a:t>
            </a:r>
            <a:r>
              <a:rPr lang="en-US" sz="1400" dirty="0">
                <a:latin typeface="Arial" panose="020B0604020202020204" pitchFamily="34" charset="0"/>
                <a:cs typeface="Arial" panose="020B0604020202020204" pitchFamily="34" charset="0"/>
              </a:rPr>
              <a:t> et al., 2015; Liu et al., 2012). </a:t>
            </a:r>
          </a:p>
          <a:p>
            <a:pPr marL="285750" marR="0" indent="-285750" algn="just" latinLnBrk="1">
              <a:spcBef>
                <a:spcPts val="0"/>
              </a:spcBef>
              <a:spcAft>
                <a:spcPts val="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marR="0" indent="-285750" algn="just" latinLnBrk="1">
              <a:spcBef>
                <a:spcPts val="0"/>
              </a:spcBef>
              <a:spcAft>
                <a:spcPts val="0"/>
              </a:spcAft>
              <a:buFont typeface="Arial" panose="020B0604020202020204" pitchFamily="34" charset="0"/>
              <a:buChar char="•"/>
            </a:pPr>
            <a:r>
              <a:rPr lang="en-US" sz="1400" dirty="0">
                <a:latin typeface="Arial" panose="020B0604020202020204" pitchFamily="34" charset="0"/>
                <a:cs typeface="Arial" panose="020B0604020202020204" pitchFamily="34" charset="0"/>
              </a:rPr>
              <a:t>Then, dust aerosol refractive index is calculated from volume-weighted mixing rule of all mineral components including water and used as input of RTM in CAM5. Here, mineral components </a:t>
            </a:r>
            <a:r>
              <a:rPr lang="en-US" sz="1400" dirty="0">
                <a:solidFill>
                  <a:srgbClr val="FF0000"/>
                </a:solidFill>
                <a:latin typeface="Arial" panose="020B0604020202020204" pitchFamily="34" charset="0"/>
                <a:cs typeface="Arial" panose="020B0604020202020204" pitchFamily="34" charset="0"/>
              </a:rPr>
              <a:t>are internally mixed within each particle mode, and externally mixed between different particle mode</a:t>
            </a:r>
            <a:r>
              <a:rPr lang="en-US" sz="1400" dirty="0">
                <a:latin typeface="Arial" panose="020B0604020202020204" pitchFamily="34" charset="0"/>
                <a:cs typeface="Arial" panose="020B0604020202020204" pitchFamily="34" charset="0"/>
              </a:rPr>
              <a:t> (Liu et al., 2012, 2016). </a:t>
            </a:r>
          </a:p>
        </p:txBody>
      </p:sp>
      <p:sp>
        <p:nvSpPr>
          <p:cNvPr id="22" name="TextBox 21">
            <a:extLst>
              <a:ext uri="{FF2B5EF4-FFF2-40B4-BE49-F238E27FC236}">
                <a16:creationId xmlns:a16="http://schemas.microsoft.com/office/drawing/2014/main" id="{A6F94EA5-5217-4CE4-AB2C-A10933CABA82}"/>
              </a:ext>
            </a:extLst>
          </p:cNvPr>
          <p:cNvSpPr txBox="1"/>
          <p:nvPr/>
        </p:nvSpPr>
        <p:spPr>
          <a:xfrm>
            <a:off x="509740" y="4268887"/>
            <a:ext cx="11502884" cy="276999"/>
          </a:xfrm>
          <a:prstGeom prst="rect">
            <a:avLst/>
          </a:prstGeom>
          <a:noFill/>
        </p:spPr>
        <p:txBody>
          <a:bodyPr wrap="square">
            <a:spAutoFit/>
          </a:bodyPr>
          <a:lstStyle/>
          <a:p>
            <a:r>
              <a:rPr lang="en-US" sz="1200" b="0" i="1" dirty="0" err="1">
                <a:solidFill>
                  <a:srgbClr val="222222"/>
                </a:solidFill>
                <a:effectLst/>
                <a:latin typeface="Arial" panose="020B0604020202020204" pitchFamily="34" charset="0"/>
              </a:rPr>
              <a:t>Journet</a:t>
            </a:r>
            <a:r>
              <a:rPr lang="en-US" sz="1200" b="0" i="1" dirty="0">
                <a:solidFill>
                  <a:srgbClr val="222222"/>
                </a:solidFill>
                <a:effectLst/>
                <a:latin typeface="Arial" panose="020B0604020202020204" pitchFamily="34" charset="0"/>
              </a:rPr>
              <a:t>, E., </a:t>
            </a:r>
            <a:r>
              <a:rPr lang="en-US" sz="1200" b="0" i="1" dirty="0" err="1">
                <a:solidFill>
                  <a:srgbClr val="222222"/>
                </a:solidFill>
                <a:effectLst/>
                <a:latin typeface="Arial" panose="020B0604020202020204" pitchFamily="34" charset="0"/>
              </a:rPr>
              <a:t>Balkanski</a:t>
            </a:r>
            <a:r>
              <a:rPr lang="en-US" sz="1200" b="0" i="1" dirty="0">
                <a:solidFill>
                  <a:srgbClr val="222222"/>
                </a:solidFill>
                <a:effectLst/>
                <a:latin typeface="Arial" panose="020B0604020202020204" pitchFamily="34" charset="0"/>
              </a:rPr>
              <a:t>, Y., &amp; Harrison, S. P. (2014). A new data set of soil mineralogy for dust-cycle modeling. Atmospheric Chemistry and Physics, 14(8), 3801-3816.</a:t>
            </a:r>
            <a:endParaRPr lang="en-US" sz="1200" i="1" dirty="0"/>
          </a:p>
        </p:txBody>
      </p:sp>
      <p:sp>
        <p:nvSpPr>
          <p:cNvPr id="16" name="TextBox 15">
            <a:extLst>
              <a:ext uri="{FF2B5EF4-FFF2-40B4-BE49-F238E27FC236}">
                <a16:creationId xmlns:a16="http://schemas.microsoft.com/office/drawing/2014/main" id="{3912FB42-7007-4C1B-9859-57607E02A627}"/>
              </a:ext>
            </a:extLst>
          </p:cNvPr>
          <p:cNvSpPr txBox="1"/>
          <p:nvPr/>
        </p:nvSpPr>
        <p:spPr>
          <a:xfrm>
            <a:off x="344558" y="411448"/>
            <a:ext cx="12192000" cy="400110"/>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57691234-2035-440A-9A9A-71639399E60F}"/>
              </a:ext>
            </a:extLst>
          </p:cNvPr>
          <p:cNvSpPr txBox="1"/>
          <p:nvPr/>
        </p:nvSpPr>
        <p:spPr>
          <a:xfrm>
            <a:off x="386957" y="322848"/>
            <a:ext cx="11437529"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Distribution of iron oxide minerals in soil mineralogical map</a:t>
            </a:r>
            <a:endParaRPr lang="en-US" sz="2600" b="1" baseline="30000" dirty="0">
              <a:solidFill>
                <a:srgbClr val="002060"/>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852B5312-83BC-4F7B-9DAA-2980C54B77B9}"/>
              </a:ext>
            </a:extLst>
          </p:cNvPr>
          <p:cNvGrpSpPr>
            <a:grpSpLocks noChangeAspect="1"/>
          </p:cNvGrpSpPr>
          <p:nvPr/>
        </p:nvGrpSpPr>
        <p:grpSpPr>
          <a:xfrm>
            <a:off x="230589" y="774376"/>
            <a:ext cx="11680250" cy="3442457"/>
            <a:chOff x="302684" y="781105"/>
            <a:chExt cx="11521802" cy="3994221"/>
          </a:xfrm>
        </p:grpSpPr>
        <p:grpSp>
          <p:nvGrpSpPr>
            <p:cNvPr id="77" name="Group 76">
              <a:extLst>
                <a:ext uri="{FF2B5EF4-FFF2-40B4-BE49-F238E27FC236}">
                  <a16:creationId xmlns:a16="http://schemas.microsoft.com/office/drawing/2014/main" id="{148D3EAE-FEB9-4154-BD59-721220E14492}"/>
                </a:ext>
              </a:extLst>
            </p:cNvPr>
            <p:cNvGrpSpPr>
              <a:grpSpLocks noChangeAspect="1"/>
            </p:cNvGrpSpPr>
            <p:nvPr/>
          </p:nvGrpSpPr>
          <p:grpSpPr>
            <a:xfrm>
              <a:off x="302684" y="781105"/>
              <a:ext cx="11521802" cy="3994221"/>
              <a:chOff x="158687" y="1211668"/>
              <a:chExt cx="11995265" cy="4158354"/>
            </a:xfrm>
          </p:grpSpPr>
          <p:sp>
            <p:nvSpPr>
              <p:cNvPr id="79" name="Rectangle 78">
                <a:extLst>
                  <a:ext uri="{FF2B5EF4-FFF2-40B4-BE49-F238E27FC236}">
                    <a16:creationId xmlns:a16="http://schemas.microsoft.com/office/drawing/2014/main" id="{C54070EF-C9B5-4B95-B0BA-1FF5C9F0EE32}"/>
                  </a:ext>
                </a:extLst>
              </p:cNvPr>
              <p:cNvSpPr/>
              <p:nvPr/>
            </p:nvSpPr>
            <p:spPr>
              <a:xfrm>
                <a:off x="158687" y="1211668"/>
                <a:ext cx="11995265" cy="41583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5F94E610-802F-4758-9EF5-DC52637FBD7D}"/>
                  </a:ext>
                </a:extLst>
              </p:cNvPr>
              <p:cNvGrpSpPr/>
              <p:nvPr/>
            </p:nvGrpSpPr>
            <p:grpSpPr>
              <a:xfrm>
                <a:off x="202957" y="1354295"/>
                <a:ext cx="11906723" cy="3907662"/>
                <a:chOff x="0" y="494485"/>
                <a:chExt cx="11906723" cy="3907662"/>
              </a:xfrm>
              <a:solidFill>
                <a:schemeClr val="bg1"/>
              </a:solidFill>
            </p:grpSpPr>
            <p:pic>
              <p:nvPicPr>
                <p:cNvPr id="81" name="Picture 80">
                  <a:extLst>
                    <a:ext uri="{FF2B5EF4-FFF2-40B4-BE49-F238E27FC236}">
                      <a16:creationId xmlns:a16="http://schemas.microsoft.com/office/drawing/2014/main" id="{194DB6BF-2ED7-48FE-82D3-69145A4517B3}"/>
                    </a:ext>
                  </a:extLst>
                </p:cNvPr>
                <p:cNvPicPr>
                  <a:picLocks noChangeAspect="1"/>
                </p:cNvPicPr>
                <p:nvPr/>
              </p:nvPicPr>
              <p:blipFill rotWithShape="1">
                <a:blip r:embed="rId4"/>
                <a:srcRect l="48457" t="26753" r="31128" b="51762"/>
                <a:stretch/>
              </p:blipFill>
              <p:spPr>
                <a:xfrm>
                  <a:off x="0" y="910337"/>
                  <a:ext cx="3775680" cy="2884203"/>
                </a:xfrm>
                <a:prstGeom prst="rect">
                  <a:avLst/>
                </a:prstGeom>
                <a:grpFill/>
              </p:spPr>
            </p:pic>
            <p:pic>
              <p:nvPicPr>
                <p:cNvPr id="82" name="Picture 81">
                  <a:extLst>
                    <a:ext uri="{FF2B5EF4-FFF2-40B4-BE49-F238E27FC236}">
                      <a16:creationId xmlns:a16="http://schemas.microsoft.com/office/drawing/2014/main" id="{9926EC3B-1E82-4DFE-BA72-C7BDBF06C65C}"/>
                    </a:ext>
                  </a:extLst>
                </p:cNvPr>
                <p:cNvPicPr>
                  <a:picLocks noChangeAspect="1"/>
                </p:cNvPicPr>
                <p:nvPr/>
              </p:nvPicPr>
              <p:blipFill rotWithShape="1">
                <a:blip r:embed="rId5"/>
                <a:srcRect l="47828" t="26763" r="30930" b="52048"/>
                <a:stretch/>
              </p:blipFill>
              <p:spPr>
                <a:xfrm>
                  <a:off x="7842625" y="910337"/>
                  <a:ext cx="4064098" cy="2884203"/>
                </a:xfrm>
                <a:prstGeom prst="rect">
                  <a:avLst/>
                </a:prstGeom>
                <a:grpFill/>
              </p:spPr>
            </p:pic>
            <p:pic>
              <p:nvPicPr>
                <p:cNvPr id="83" name="Picture 82">
                  <a:extLst>
                    <a:ext uri="{FF2B5EF4-FFF2-40B4-BE49-F238E27FC236}">
                      <a16:creationId xmlns:a16="http://schemas.microsoft.com/office/drawing/2014/main" id="{E63174B9-A98C-4B5D-B721-557B6158EA94}"/>
                    </a:ext>
                  </a:extLst>
                </p:cNvPr>
                <p:cNvPicPr>
                  <a:picLocks noChangeAspect="1"/>
                </p:cNvPicPr>
                <p:nvPr/>
              </p:nvPicPr>
              <p:blipFill rotWithShape="1">
                <a:blip r:embed="rId6"/>
                <a:srcRect l="46790" t="26909" r="31380" b="51607"/>
                <a:stretch/>
              </p:blipFill>
              <p:spPr>
                <a:xfrm>
                  <a:off x="3778527" y="910337"/>
                  <a:ext cx="4064098" cy="2884206"/>
                </a:xfrm>
                <a:prstGeom prst="rect">
                  <a:avLst/>
                </a:prstGeom>
                <a:grpFill/>
              </p:spPr>
            </p:pic>
            <p:sp>
              <p:nvSpPr>
                <p:cNvPr id="84" name="TextBox 83">
                  <a:extLst>
                    <a:ext uri="{FF2B5EF4-FFF2-40B4-BE49-F238E27FC236}">
                      <a16:creationId xmlns:a16="http://schemas.microsoft.com/office/drawing/2014/main" id="{6419E4BB-0A0C-4007-A2DA-9640B42B5C9B}"/>
                    </a:ext>
                  </a:extLst>
                </p:cNvPr>
                <p:cNvSpPr txBox="1"/>
                <p:nvPr/>
              </p:nvSpPr>
              <p:spPr>
                <a:xfrm>
                  <a:off x="590850" y="494485"/>
                  <a:ext cx="2593980" cy="338554"/>
                </a:xfrm>
                <a:prstGeom prst="rect">
                  <a:avLst/>
                </a:prstGeom>
                <a:grpFill/>
              </p:spPr>
              <p:txBody>
                <a:bodyPr wrap="none" rtlCol="0">
                  <a:spAutoFit/>
                </a:bodyPr>
                <a:lstStyle/>
                <a:p>
                  <a:pPr algn="ctr"/>
                  <a:r>
                    <a:rPr lang="en-US" sz="1600" b="1" dirty="0">
                      <a:latin typeface="Arial" panose="020B0604020202020204" pitchFamily="34" charset="0"/>
                      <a:cs typeface="Arial" panose="020B0604020202020204" pitchFamily="34" charset="0"/>
                    </a:rPr>
                    <a:t>Hematite in Clay fraction</a:t>
                  </a:r>
                </a:p>
              </p:txBody>
            </p:sp>
            <p:sp>
              <p:nvSpPr>
                <p:cNvPr id="85" name="TextBox 84">
                  <a:extLst>
                    <a:ext uri="{FF2B5EF4-FFF2-40B4-BE49-F238E27FC236}">
                      <a16:creationId xmlns:a16="http://schemas.microsoft.com/office/drawing/2014/main" id="{3EE4AC31-B8CF-46A9-AD3E-C643DA905146}"/>
                    </a:ext>
                  </a:extLst>
                </p:cNvPr>
                <p:cNvSpPr txBox="1"/>
                <p:nvPr/>
              </p:nvSpPr>
              <p:spPr>
                <a:xfrm>
                  <a:off x="4530418" y="494486"/>
                  <a:ext cx="2560316" cy="338554"/>
                </a:xfrm>
                <a:prstGeom prst="rect">
                  <a:avLst/>
                </a:prstGeom>
                <a:grpFill/>
              </p:spPr>
              <p:txBody>
                <a:bodyPr wrap="none" rtlCol="0">
                  <a:spAutoFit/>
                </a:bodyPr>
                <a:lstStyle/>
                <a:p>
                  <a:pPr algn="ctr"/>
                  <a:r>
                    <a:rPr lang="en-US" sz="1600" b="1" dirty="0">
                      <a:latin typeface="Arial" panose="020B0604020202020204" pitchFamily="34" charset="0"/>
                      <a:cs typeface="Arial" panose="020B0604020202020204" pitchFamily="34" charset="0"/>
                    </a:rPr>
                    <a:t>Goethite in Clay fraction</a:t>
                  </a:r>
                </a:p>
              </p:txBody>
            </p:sp>
            <p:sp>
              <p:nvSpPr>
                <p:cNvPr id="86" name="TextBox 85">
                  <a:extLst>
                    <a:ext uri="{FF2B5EF4-FFF2-40B4-BE49-F238E27FC236}">
                      <a16:creationId xmlns:a16="http://schemas.microsoft.com/office/drawing/2014/main" id="{DDDB069E-8ED9-4E03-945D-3C45B967002F}"/>
                    </a:ext>
                  </a:extLst>
                </p:cNvPr>
                <p:cNvSpPr txBox="1"/>
                <p:nvPr/>
              </p:nvSpPr>
              <p:spPr>
                <a:xfrm>
                  <a:off x="8758147" y="494486"/>
                  <a:ext cx="2448106" cy="338554"/>
                </a:xfrm>
                <a:prstGeom prst="rect">
                  <a:avLst/>
                </a:prstGeom>
                <a:grpFill/>
              </p:spPr>
              <p:txBody>
                <a:bodyPr wrap="none" rtlCol="0">
                  <a:spAutoFit/>
                </a:bodyPr>
                <a:lstStyle/>
                <a:p>
                  <a:pPr algn="ctr"/>
                  <a:r>
                    <a:rPr lang="en-US" sz="1600" b="1" dirty="0">
                      <a:latin typeface="Arial" panose="020B0604020202020204" pitchFamily="34" charset="0"/>
                      <a:cs typeface="Arial" panose="020B0604020202020204" pitchFamily="34" charset="0"/>
                    </a:rPr>
                    <a:t>Goethite in Silt fraction</a:t>
                  </a:r>
                </a:p>
              </p:txBody>
            </p:sp>
            <p:pic>
              <p:nvPicPr>
                <p:cNvPr id="87" name="Picture 86">
                  <a:extLst>
                    <a:ext uri="{FF2B5EF4-FFF2-40B4-BE49-F238E27FC236}">
                      <a16:creationId xmlns:a16="http://schemas.microsoft.com/office/drawing/2014/main" id="{2AC39D49-271A-467B-804A-1B0C76433675}"/>
                    </a:ext>
                  </a:extLst>
                </p:cNvPr>
                <p:cNvPicPr>
                  <a:picLocks noChangeAspect="1"/>
                </p:cNvPicPr>
                <p:nvPr/>
              </p:nvPicPr>
              <p:blipFill>
                <a:blip r:embed="rId7"/>
                <a:stretch>
                  <a:fillRect/>
                </a:stretch>
              </p:blipFill>
              <p:spPr>
                <a:xfrm>
                  <a:off x="3903292" y="3849511"/>
                  <a:ext cx="4141862" cy="552636"/>
                </a:xfrm>
                <a:prstGeom prst="rect">
                  <a:avLst/>
                </a:prstGeom>
                <a:grpFill/>
              </p:spPr>
            </p:pic>
            <p:sp>
              <p:nvSpPr>
                <p:cNvPr id="88" name="TextBox 87">
                  <a:extLst>
                    <a:ext uri="{FF2B5EF4-FFF2-40B4-BE49-F238E27FC236}">
                      <a16:creationId xmlns:a16="http://schemas.microsoft.com/office/drawing/2014/main" id="{190C963D-E337-4688-A5E5-4789ADBA7726}"/>
                    </a:ext>
                  </a:extLst>
                </p:cNvPr>
                <p:cNvSpPr txBox="1"/>
                <p:nvPr/>
              </p:nvSpPr>
              <p:spPr>
                <a:xfrm>
                  <a:off x="2880883" y="3883513"/>
                  <a:ext cx="894797" cy="276999"/>
                </a:xfrm>
                <a:prstGeom prst="rect">
                  <a:avLst/>
                </a:prstGeom>
                <a:grpFill/>
              </p:spPr>
              <p:txBody>
                <a:bodyPr wrap="none" rtlCol="0">
                  <a:spAutoFit/>
                </a:bodyPr>
                <a:lstStyle/>
                <a:p>
                  <a:pPr algn="ctr"/>
                  <a:r>
                    <a:rPr lang="en-US" sz="1200" b="1" dirty="0">
                      <a:latin typeface="Arial" panose="020B0604020202020204" pitchFamily="34" charset="0"/>
                      <a:cs typeface="Arial" panose="020B0604020202020204" pitchFamily="34" charset="0"/>
                    </a:rPr>
                    <a:t>Log scale</a:t>
                  </a:r>
                </a:p>
              </p:txBody>
            </p:sp>
          </p:grpSp>
        </p:grpSp>
        <p:sp>
          <p:nvSpPr>
            <p:cNvPr id="78" name="TextBox 77">
              <a:extLst>
                <a:ext uri="{FF2B5EF4-FFF2-40B4-BE49-F238E27FC236}">
                  <a16:creationId xmlns:a16="http://schemas.microsoft.com/office/drawing/2014/main" id="{6D908A8C-29EA-474F-80AE-340ED5608A5C}"/>
                </a:ext>
              </a:extLst>
            </p:cNvPr>
            <p:cNvSpPr txBox="1"/>
            <p:nvPr/>
          </p:nvSpPr>
          <p:spPr>
            <a:xfrm>
              <a:off x="8919521" y="4220695"/>
              <a:ext cx="2172391" cy="338554"/>
            </a:xfrm>
            <a:prstGeom prst="rect">
              <a:avLst/>
            </a:prstGeom>
            <a:solidFill>
              <a:schemeClr val="bg1"/>
            </a:solidFill>
          </p:spPr>
          <p:txBody>
            <a:bodyPr wrap="none" rtlCol="0">
              <a:spAutoFit/>
            </a:bodyPr>
            <a:lstStyle/>
            <a:p>
              <a:pPr algn="ctr"/>
              <a:r>
                <a:rPr lang="en-US" sz="1600" b="1" dirty="0">
                  <a:latin typeface="Arial" panose="020B0604020202020204" pitchFamily="34" charset="0"/>
                  <a:cs typeface="Arial" panose="020B0604020202020204" pitchFamily="34" charset="0"/>
                </a:rPr>
                <a:t>(</a:t>
              </a:r>
              <a:r>
                <a:rPr lang="en-US" sz="1600" b="1" dirty="0" err="1">
                  <a:latin typeface="Arial" panose="020B0604020202020204" pitchFamily="34" charset="0"/>
                  <a:cs typeface="Arial" panose="020B0604020202020204" pitchFamily="34" charset="0"/>
                </a:rPr>
                <a:t>Journet</a:t>
              </a:r>
              <a:r>
                <a:rPr lang="en-US" sz="1600" b="1" dirty="0">
                  <a:latin typeface="Arial" panose="020B0604020202020204" pitchFamily="34" charset="0"/>
                  <a:cs typeface="Arial" panose="020B0604020202020204" pitchFamily="34" charset="0"/>
                </a:rPr>
                <a:t> et al., 2014)</a:t>
              </a:r>
            </a:p>
          </p:txBody>
        </p:sp>
      </p:grpSp>
    </p:spTree>
    <p:extLst>
      <p:ext uri="{BB962C8B-B14F-4D97-AF65-F5344CB8AC3E}">
        <p14:creationId xmlns:p14="http://schemas.microsoft.com/office/powerpoint/2010/main" val="282081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F046D878-E48C-42FB-975E-868B88F450D0}"/>
              </a:ext>
            </a:extLst>
          </p:cNvPr>
          <p:cNvPicPr>
            <a:picLocks noChangeAspect="1"/>
          </p:cNvPicPr>
          <p:nvPr/>
        </p:nvPicPr>
        <p:blipFill rotWithShape="1">
          <a:blip r:embed="rId3"/>
          <a:srcRect t="24195" b="6089"/>
          <a:stretch/>
        </p:blipFill>
        <p:spPr>
          <a:xfrm>
            <a:off x="187004" y="5427709"/>
            <a:ext cx="3494232" cy="1430291"/>
          </a:xfrm>
          <a:prstGeom prst="rect">
            <a:avLst/>
          </a:prstGeom>
        </p:spPr>
      </p:pic>
      <p:pic>
        <p:nvPicPr>
          <p:cNvPr id="62" name="Picture 61">
            <a:extLst>
              <a:ext uri="{FF2B5EF4-FFF2-40B4-BE49-F238E27FC236}">
                <a16:creationId xmlns:a16="http://schemas.microsoft.com/office/drawing/2014/main" id="{EAFDB107-8AEC-4527-9EB5-9C9F59DD7CB9}"/>
              </a:ext>
            </a:extLst>
          </p:cNvPr>
          <p:cNvPicPr>
            <a:picLocks noChangeAspect="1"/>
          </p:cNvPicPr>
          <p:nvPr/>
        </p:nvPicPr>
        <p:blipFill rotWithShape="1">
          <a:blip r:embed="rId4"/>
          <a:srcRect t="5242" r="5577"/>
          <a:stretch/>
        </p:blipFill>
        <p:spPr>
          <a:xfrm>
            <a:off x="8435513" y="4542908"/>
            <a:ext cx="3685420" cy="2315091"/>
          </a:xfrm>
          <a:prstGeom prst="rect">
            <a:avLst/>
          </a:prstGeom>
        </p:spPr>
      </p:pic>
      <p:pic>
        <p:nvPicPr>
          <p:cNvPr id="63" name="Picture 62">
            <a:extLst>
              <a:ext uri="{FF2B5EF4-FFF2-40B4-BE49-F238E27FC236}">
                <a16:creationId xmlns:a16="http://schemas.microsoft.com/office/drawing/2014/main" id="{DE69F993-1E62-4A15-A04E-142A0FE63DAD}"/>
              </a:ext>
            </a:extLst>
          </p:cNvPr>
          <p:cNvPicPr>
            <a:picLocks noChangeAspect="1"/>
          </p:cNvPicPr>
          <p:nvPr/>
        </p:nvPicPr>
        <p:blipFill>
          <a:blip r:embed="rId5"/>
          <a:stretch>
            <a:fillRect/>
          </a:stretch>
        </p:blipFill>
        <p:spPr>
          <a:xfrm>
            <a:off x="4613945" y="4542908"/>
            <a:ext cx="3811559" cy="2315092"/>
          </a:xfrm>
          <a:prstGeom prst="rect">
            <a:avLst/>
          </a:prstGeom>
        </p:spPr>
      </p:pic>
      <p:sp>
        <p:nvSpPr>
          <p:cNvPr id="64" name="Rectangle 63">
            <a:extLst>
              <a:ext uri="{FF2B5EF4-FFF2-40B4-BE49-F238E27FC236}">
                <a16:creationId xmlns:a16="http://schemas.microsoft.com/office/drawing/2014/main" id="{2E5155E1-5DA3-442C-9BB1-088EB8A8F78F}"/>
              </a:ext>
            </a:extLst>
          </p:cNvPr>
          <p:cNvSpPr/>
          <p:nvPr/>
        </p:nvSpPr>
        <p:spPr>
          <a:xfrm>
            <a:off x="377505" y="462945"/>
            <a:ext cx="11743428" cy="5127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itle 1">
            <a:extLst>
              <a:ext uri="{FF2B5EF4-FFF2-40B4-BE49-F238E27FC236}">
                <a16:creationId xmlns:a16="http://schemas.microsoft.com/office/drawing/2014/main" id="{EB03C68D-AD88-49EF-9532-0FF95E88B525}"/>
              </a:ext>
            </a:extLst>
          </p:cNvPr>
          <p:cNvSpPr txBox="1">
            <a:spLocks/>
          </p:cNvSpPr>
          <p:nvPr/>
        </p:nvSpPr>
        <p:spPr>
          <a:xfrm>
            <a:off x="7040120" y="33665"/>
            <a:ext cx="4197512" cy="53749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Pixels of AOD&gt;1.0 used only</a:t>
            </a:r>
          </a:p>
          <a:p>
            <a:pPr marL="285750" indent="-285750">
              <a:lnSpc>
                <a:spcPct val="100000"/>
              </a:lnSpc>
              <a:buFont typeface="Arial" panose="020B0604020202020204" pitchFamily="34" charset="0"/>
              <a:buChar char="•"/>
            </a:pPr>
            <a:r>
              <a:rPr lang="en-US" sz="1600" dirty="0">
                <a:latin typeface="Arial" panose="020B0604020202020204" pitchFamily="34" charset="0"/>
                <a:cs typeface="Arial" panose="020B0604020202020204" pitchFamily="34" charset="0"/>
              </a:rPr>
              <a:t>01/01/2018 – 12/31/2018 (1 year)</a:t>
            </a:r>
          </a:p>
        </p:txBody>
      </p:sp>
      <p:sp>
        <p:nvSpPr>
          <p:cNvPr id="18" name="TextBox 17">
            <a:extLst>
              <a:ext uri="{FF2B5EF4-FFF2-40B4-BE49-F238E27FC236}">
                <a16:creationId xmlns:a16="http://schemas.microsoft.com/office/drawing/2014/main" id="{27FB5A8E-6D31-4657-BA53-C1B4858B2BAD}"/>
              </a:ext>
            </a:extLst>
          </p:cNvPr>
          <p:cNvSpPr txBox="1"/>
          <p:nvPr/>
        </p:nvSpPr>
        <p:spPr>
          <a:xfrm>
            <a:off x="275380" y="61555"/>
            <a:ext cx="6142197" cy="492443"/>
          </a:xfrm>
          <a:prstGeom prst="rect">
            <a:avLst/>
          </a:prstGeom>
          <a:noFill/>
          <a:ln>
            <a:noFill/>
          </a:ln>
        </p:spPr>
        <p:txBody>
          <a:bodyPr wrap="square" rtlCol="0">
            <a:spAutoFit/>
          </a:bodyPr>
          <a:lstStyle/>
          <a:p>
            <a:r>
              <a:rPr lang="fi-FI" altLang="ko-KR" sz="2600" b="1" dirty="0">
                <a:solidFill>
                  <a:srgbClr val="002060"/>
                </a:solidFill>
                <a:latin typeface="Arial" panose="020B0604020202020204" pitchFamily="34" charset="0"/>
                <a:cs typeface="Arial" panose="020B0604020202020204" pitchFamily="34" charset="0"/>
              </a:rPr>
              <a:t>Climatology of iron oxides species</a:t>
            </a:r>
          </a:p>
        </p:txBody>
      </p:sp>
      <p:sp>
        <p:nvSpPr>
          <p:cNvPr id="19" name="Title 1">
            <a:extLst>
              <a:ext uri="{FF2B5EF4-FFF2-40B4-BE49-F238E27FC236}">
                <a16:creationId xmlns:a16="http://schemas.microsoft.com/office/drawing/2014/main" id="{144B3C40-C7BA-4D65-BD9F-0FA3EF0CFF66}"/>
              </a:ext>
            </a:extLst>
          </p:cNvPr>
          <p:cNvSpPr txBox="1">
            <a:spLocks/>
          </p:cNvSpPr>
          <p:nvPr/>
        </p:nvSpPr>
        <p:spPr>
          <a:xfrm>
            <a:off x="6267514" y="6355950"/>
            <a:ext cx="5742724" cy="442942"/>
          </a:xfrm>
          <a:prstGeom prst="rect">
            <a:avLst/>
          </a:prstGeom>
          <a:solidFill>
            <a:schemeClr val="bg1"/>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rial" panose="020B0604020202020204" pitchFamily="34" charset="0"/>
                <a:cs typeface="Arial" panose="020B0604020202020204" pitchFamily="34" charset="0"/>
              </a:rPr>
              <a:t>High AOD &gt; 2.0 (left) with low iron oxides content ~1% (right) throughout the year captured over </a:t>
            </a:r>
            <a:r>
              <a:rPr lang="en-US" sz="1600" kern="100" dirty="0" err="1">
                <a:effectLst/>
                <a:latin typeface="Arial" panose="020B0604020202020204" pitchFamily="34" charset="0"/>
                <a:ea typeface="Malgun Gothic" panose="020B0503020000020004" pitchFamily="34" charset="-127"/>
                <a:cs typeface="Arial" panose="020B0604020202020204" pitchFamily="34" charset="0"/>
              </a:rPr>
              <a:t>Bodélé</a:t>
            </a:r>
            <a:r>
              <a:rPr lang="en-US" sz="1600" dirty="0">
                <a:latin typeface="Arial" panose="020B0604020202020204" pitchFamily="34" charset="0"/>
                <a:cs typeface="Arial" panose="020B0604020202020204" pitchFamily="34" charset="0"/>
              </a:rPr>
              <a:t>.</a:t>
            </a:r>
          </a:p>
        </p:txBody>
      </p:sp>
      <p:grpSp>
        <p:nvGrpSpPr>
          <p:cNvPr id="69" name="Group 68">
            <a:extLst>
              <a:ext uri="{FF2B5EF4-FFF2-40B4-BE49-F238E27FC236}">
                <a16:creationId xmlns:a16="http://schemas.microsoft.com/office/drawing/2014/main" id="{9A7071D3-9736-4D57-860E-BF8DC2015D56}"/>
              </a:ext>
            </a:extLst>
          </p:cNvPr>
          <p:cNvGrpSpPr>
            <a:grpSpLocks noChangeAspect="1"/>
          </p:cNvGrpSpPr>
          <p:nvPr/>
        </p:nvGrpSpPr>
        <p:grpSpPr>
          <a:xfrm>
            <a:off x="707470" y="605541"/>
            <a:ext cx="11302768" cy="4988915"/>
            <a:chOff x="444616" y="601457"/>
            <a:chExt cx="11302768" cy="4988915"/>
          </a:xfrm>
        </p:grpSpPr>
        <p:pic>
          <p:nvPicPr>
            <p:cNvPr id="42" name="Picture 41">
              <a:extLst>
                <a:ext uri="{FF2B5EF4-FFF2-40B4-BE49-F238E27FC236}">
                  <a16:creationId xmlns:a16="http://schemas.microsoft.com/office/drawing/2014/main" id="{C414142C-8F90-4968-B4C5-D91CE4581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174" y="601457"/>
              <a:ext cx="3725210" cy="2560320"/>
            </a:xfrm>
            <a:prstGeom prst="rect">
              <a:avLst/>
            </a:prstGeom>
          </p:spPr>
        </p:pic>
        <p:pic>
          <p:nvPicPr>
            <p:cNvPr id="9" name="Picture 8" descr="Timeline&#10;&#10;Description automatically generated with medium confidence">
              <a:extLst>
                <a:ext uri="{FF2B5EF4-FFF2-40B4-BE49-F238E27FC236}">
                  <a16:creationId xmlns:a16="http://schemas.microsoft.com/office/drawing/2014/main" id="{C2542A78-5302-47A6-B7BD-A7D5F8613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616" y="601457"/>
              <a:ext cx="3725209" cy="2560320"/>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AE6DF93B-E454-43A8-9228-881A467F1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6638" y="601457"/>
              <a:ext cx="3725210" cy="2560320"/>
            </a:xfrm>
            <a:prstGeom prst="rect">
              <a:avLst/>
            </a:prstGeom>
          </p:spPr>
        </p:pic>
        <p:pic>
          <p:nvPicPr>
            <p:cNvPr id="17" name="Picture 16" descr="A picture containing background pattern&#10;&#10;Description automatically generated">
              <a:extLst>
                <a:ext uri="{FF2B5EF4-FFF2-40B4-BE49-F238E27FC236}">
                  <a16:creationId xmlns:a16="http://schemas.microsoft.com/office/drawing/2014/main" id="{4F1A6A43-B975-41F3-ACD4-6A087EFC55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616" y="3030052"/>
              <a:ext cx="3725210" cy="2560320"/>
            </a:xfrm>
            <a:prstGeom prst="rect">
              <a:avLst/>
            </a:prstGeom>
          </p:spPr>
        </p:pic>
        <p:pic>
          <p:nvPicPr>
            <p:cNvPr id="21" name="Picture 20" descr="Background pattern&#10;&#10;Description automatically generated with low confidence">
              <a:extLst>
                <a:ext uri="{FF2B5EF4-FFF2-40B4-BE49-F238E27FC236}">
                  <a16:creationId xmlns:a16="http://schemas.microsoft.com/office/drawing/2014/main" id="{E875A3A5-2C73-4782-BEF7-350E4FAEE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638" y="3030052"/>
              <a:ext cx="3725210" cy="2560320"/>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2DC002E0-B120-43E4-9B87-998CE590AA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2174" y="3030052"/>
              <a:ext cx="3725210" cy="2560320"/>
            </a:xfrm>
            <a:prstGeom prst="rect">
              <a:avLst/>
            </a:prstGeom>
          </p:spPr>
        </p:pic>
      </p:grpSp>
      <p:sp>
        <p:nvSpPr>
          <p:cNvPr id="67" name="Oval 66">
            <a:extLst>
              <a:ext uri="{FF2B5EF4-FFF2-40B4-BE49-F238E27FC236}">
                <a16:creationId xmlns:a16="http://schemas.microsoft.com/office/drawing/2014/main" id="{DAAFFF33-498E-4A0A-8147-287A56ACB558}"/>
              </a:ext>
            </a:extLst>
          </p:cNvPr>
          <p:cNvSpPr/>
          <p:nvPr/>
        </p:nvSpPr>
        <p:spPr>
          <a:xfrm>
            <a:off x="6586837" y="5598540"/>
            <a:ext cx="819609" cy="739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F429F84-F2EC-4710-9115-2E6F5CB36AD1}"/>
              </a:ext>
            </a:extLst>
          </p:cNvPr>
          <p:cNvSpPr/>
          <p:nvPr/>
        </p:nvSpPr>
        <p:spPr>
          <a:xfrm>
            <a:off x="10276168" y="5599250"/>
            <a:ext cx="819609" cy="739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21B70F21-3D24-4958-BD84-58FFCDDEF502}"/>
              </a:ext>
            </a:extLst>
          </p:cNvPr>
          <p:cNvSpPr txBox="1">
            <a:spLocks/>
          </p:cNvSpPr>
          <p:nvPr/>
        </p:nvSpPr>
        <p:spPr>
          <a:xfrm>
            <a:off x="-14800" y="688426"/>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MAM</a:t>
            </a:r>
          </a:p>
        </p:txBody>
      </p:sp>
      <p:sp>
        <p:nvSpPr>
          <p:cNvPr id="71" name="Title 1">
            <a:extLst>
              <a:ext uri="{FF2B5EF4-FFF2-40B4-BE49-F238E27FC236}">
                <a16:creationId xmlns:a16="http://schemas.microsoft.com/office/drawing/2014/main" id="{593ED99C-D2A2-443A-BFC8-229D35CAADAE}"/>
              </a:ext>
            </a:extLst>
          </p:cNvPr>
          <p:cNvSpPr txBox="1">
            <a:spLocks/>
          </p:cNvSpPr>
          <p:nvPr/>
        </p:nvSpPr>
        <p:spPr>
          <a:xfrm>
            <a:off x="-14800" y="118291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JJA</a:t>
            </a:r>
          </a:p>
        </p:txBody>
      </p:sp>
      <p:sp>
        <p:nvSpPr>
          <p:cNvPr id="72" name="Title 1">
            <a:extLst>
              <a:ext uri="{FF2B5EF4-FFF2-40B4-BE49-F238E27FC236}">
                <a16:creationId xmlns:a16="http://schemas.microsoft.com/office/drawing/2014/main" id="{8662E4FC-5589-42A5-8B51-6BEF4386EAC9}"/>
              </a:ext>
            </a:extLst>
          </p:cNvPr>
          <p:cNvSpPr txBox="1">
            <a:spLocks/>
          </p:cNvSpPr>
          <p:nvPr/>
        </p:nvSpPr>
        <p:spPr>
          <a:xfrm>
            <a:off x="-18775" y="1664230"/>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SON</a:t>
            </a:r>
          </a:p>
        </p:txBody>
      </p:sp>
      <p:sp>
        <p:nvSpPr>
          <p:cNvPr id="73" name="Title 1">
            <a:extLst>
              <a:ext uri="{FF2B5EF4-FFF2-40B4-BE49-F238E27FC236}">
                <a16:creationId xmlns:a16="http://schemas.microsoft.com/office/drawing/2014/main" id="{773ED312-040C-49BE-92FD-2E80DB033DE9}"/>
              </a:ext>
            </a:extLst>
          </p:cNvPr>
          <p:cNvSpPr txBox="1">
            <a:spLocks/>
          </p:cNvSpPr>
          <p:nvPr/>
        </p:nvSpPr>
        <p:spPr>
          <a:xfrm>
            <a:off x="0" y="2193574"/>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DJF</a:t>
            </a:r>
          </a:p>
        </p:txBody>
      </p:sp>
      <p:sp>
        <p:nvSpPr>
          <p:cNvPr id="74" name="Title 1">
            <a:extLst>
              <a:ext uri="{FF2B5EF4-FFF2-40B4-BE49-F238E27FC236}">
                <a16:creationId xmlns:a16="http://schemas.microsoft.com/office/drawing/2014/main" id="{9957E23A-93CB-4AF1-B621-8F7CB19DA9AE}"/>
              </a:ext>
            </a:extLst>
          </p:cNvPr>
          <p:cNvSpPr txBox="1">
            <a:spLocks/>
          </p:cNvSpPr>
          <p:nvPr/>
        </p:nvSpPr>
        <p:spPr>
          <a:xfrm>
            <a:off x="-37550" y="311322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MAM</a:t>
            </a:r>
          </a:p>
        </p:txBody>
      </p:sp>
      <p:sp>
        <p:nvSpPr>
          <p:cNvPr id="75" name="Title 1">
            <a:extLst>
              <a:ext uri="{FF2B5EF4-FFF2-40B4-BE49-F238E27FC236}">
                <a16:creationId xmlns:a16="http://schemas.microsoft.com/office/drawing/2014/main" id="{688F114E-C581-4A87-AB70-EBA9B96491A8}"/>
              </a:ext>
            </a:extLst>
          </p:cNvPr>
          <p:cNvSpPr txBox="1">
            <a:spLocks/>
          </p:cNvSpPr>
          <p:nvPr/>
        </p:nvSpPr>
        <p:spPr>
          <a:xfrm>
            <a:off x="-37550" y="3607706"/>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JJA</a:t>
            </a:r>
          </a:p>
        </p:txBody>
      </p:sp>
      <p:sp>
        <p:nvSpPr>
          <p:cNvPr id="76" name="Title 1">
            <a:extLst>
              <a:ext uri="{FF2B5EF4-FFF2-40B4-BE49-F238E27FC236}">
                <a16:creationId xmlns:a16="http://schemas.microsoft.com/office/drawing/2014/main" id="{C0BCB215-7F03-458F-B1D8-BC387BB97D3C}"/>
              </a:ext>
            </a:extLst>
          </p:cNvPr>
          <p:cNvSpPr txBox="1">
            <a:spLocks/>
          </p:cNvSpPr>
          <p:nvPr/>
        </p:nvSpPr>
        <p:spPr>
          <a:xfrm>
            <a:off x="-41525" y="4089025"/>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SON</a:t>
            </a:r>
          </a:p>
        </p:txBody>
      </p:sp>
      <p:sp>
        <p:nvSpPr>
          <p:cNvPr id="77" name="Title 1">
            <a:extLst>
              <a:ext uri="{FF2B5EF4-FFF2-40B4-BE49-F238E27FC236}">
                <a16:creationId xmlns:a16="http://schemas.microsoft.com/office/drawing/2014/main" id="{538250BD-BAE1-40B9-88EB-860EBE6E6CE1}"/>
              </a:ext>
            </a:extLst>
          </p:cNvPr>
          <p:cNvSpPr txBox="1">
            <a:spLocks/>
          </p:cNvSpPr>
          <p:nvPr/>
        </p:nvSpPr>
        <p:spPr>
          <a:xfrm>
            <a:off x="-22750" y="4618369"/>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DJF</a:t>
            </a:r>
          </a:p>
        </p:txBody>
      </p:sp>
      <p:sp>
        <p:nvSpPr>
          <p:cNvPr id="78" name="Slide Number Placeholder 77">
            <a:extLst>
              <a:ext uri="{FF2B5EF4-FFF2-40B4-BE49-F238E27FC236}">
                <a16:creationId xmlns:a16="http://schemas.microsoft.com/office/drawing/2014/main" id="{598122A1-CAA9-4DF7-8C7F-EB29093ECF69}"/>
              </a:ext>
            </a:extLst>
          </p:cNvPr>
          <p:cNvSpPr>
            <a:spLocks noGrp="1"/>
          </p:cNvSpPr>
          <p:nvPr>
            <p:ph type="sldNum" sz="quarter" idx="12"/>
          </p:nvPr>
        </p:nvSpPr>
        <p:spPr>
          <a:xfrm>
            <a:off x="8610600" y="6490574"/>
            <a:ext cx="2743200" cy="365125"/>
          </a:xfrm>
        </p:spPr>
        <p:txBody>
          <a:bodyPr/>
          <a:lstStyle/>
          <a:p>
            <a:fld id="{C18795A5-5DC6-4E89-855C-E7B9590EB560}" type="slidenum">
              <a:rPr lang="en-US" smtClean="0"/>
              <a:t>21</a:t>
            </a:fld>
            <a:endParaRPr lang="en-US" dirty="0"/>
          </a:p>
        </p:txBody>
      </p:sp>
      <p:sp>
        <p:nvSpPr>
          <p:cNvPr id="83" name="Title 1">
            <a:extLst>
              <a:ext uri="{FF2B5EF4-FFF2-40B4-BE49-F238E27FC236}">
                <a16:creationId xmlns:a16="http://schemas.microsoft.com/office/drawing/2014/main" id="{86D9EEBC-9315-4A12-9525-ADF5D588AF66}"/>
              </a:ext>
            </a:extLst>
          </p:cNvPr>
          <p:cNvSpPr txBox="1">
            <a:spLocks/>
          </p:cNvSpPr>
          <p:nvPr/>
        </p:nvSpPr>
        <p:spPr>
          <a:xfrm>
            <a:off x="3187475" y="6400924"/>
            <a:ext cx="1643960" cy="442942"/>
          </a:xfrm>
          <a:prstGeom prst="rect">
            <a:avLst/>
          </a:prstGeom>
          <a:solidFill>
            <a:schemeClr val="bg1"/>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rial" panose="020B0604020202020204" pitchFamily="34" charset="0"/>
                <a:cs typeface="Arial" panose="020B0604020202020204" pitchFamily="34" charset="0"/>
              </a:rPr>
              <a:t>High Iron oxide over Sahel</a:t>
            </a:r>
          </a:p>
        </p:txBody>
      </p:sp>
      <p:sp>
        <p:nvSpPr>
          <p:cNvPr id="85" name="Title 1">
            <a:extLst>
              <a:ext uri="{FF2B5EF4-FFF2-40B4-BE49-F238E27FC236}">
                <a16:creationId xmlns:a16="http://schemas.microsoft.com/office/drawing/2014/main" id="{A83E87BC-36EA-4083-BE50-BDBD5AA5F2DF}"/>
              </a:ext>
            </a:extLst>
          </p:cNvPr>
          <p:cNvSpPr txBox="1">
            <a:spLocks/>
          </p:cNvSpPr>
          <p:nvPr/>
        </p:nvSpPr>
        <p:spPr>
          <a:xfrm>
            <a:off x="107638" y="5342581"/>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(April)</a:t>
            </a:r>
          </a:p>
        </p:txBody>
      </p:sp>
      <p:sp>
        <p:nvSpPr>
          <p:cNvPr id="86" name="Title 1">
            <a:extLst>
              <a:ext uri="{FF2B5EF4-FFF2-40B4-BE49-F238E27FC236}">
                <a16:creationId xmlns:a16="http://schemas.microsoft.com/office/drawing/2014/main" id="{17FF03A7-315D-4408-99A1-F6D2AFF69528}"/>
              </a:ext>
            </a:extLst>
          </p:cNvPr>
          <p:cNvSpPr txBox="1">
            <a:spLocks/>
          </p:cNvSpPr>
          <p:nvPr/>
        </p:nvSpPr>
        <p:spPr>
          <a:xfrm>
            <a:off x="11436760" y="5991180"/>
            <a:ext cx="784610" cy="442942"/>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panose="020B0604020202020204" pitchFamily="34" charset="0"/>
                <a:cs typeface="Arial" panose="020B0604020202020204" pitchFamily="34" charset="0"/>
              </a:rPr>
              <a:t>(Dec.)</a:t>
            </a:r>
          </a:p>
        </p:txBody>
      </p:sp>
      <p:sp>
        <p:nvSpPr>
          <p:cNvPr id="30" name="Oval 29">
            <a:extLst>
              <a:ext uri="{FF2B5EF4-FFF2-40B4-BE49-F238E27FC236}">
                <a16:creationId xmlns:a16="http://schemas.microsoft.com/office/drawing/2014/main" id="{7B85B944-7A21-476C-9CB2-3D7941DE622F}"/>
              </a:ext>
            </a:extLst>
          </p:cNvPr>
          <p:cNvSpPr/>
          <p:nvPr/>
        </p:nvSpPr>
        <p:spPr>
          <a:xfrm>
            <a:off x="1688350" y="3698069"/>
            <a:ext cx="335714" cy="262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Oval 30">
            <a:extLst>
              <a:ext uri="{FF2B5EF4-FFF2-40B4-BE49-F238E27FC236}">
                <a16:creationId xmlns:a16="http://schemas.microsoft.com/office/drawing/2014/main" id="{FEB62C54-AB1B-40EA-9F41-022AF0988097}"/>
              </a:ext>
            </a:extLst>
          </p:cNvPr>
          <p:cNvSpPr/>
          <p:nvPr/>
        </p:nvSpPr>
        <p:spPr>
          <a:xfrm>
            <a:off x="3721937" y="3556163"/>
            <a:ext cx="554787" cy="2622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Oval 31">
            <a:extLst>
              <a:ext uri="{FF2B5EF4-FFF2-40B4-BE49-F238E27FC236}">
                <a16:creationId xmlns:a16="http://schemas.microsoft.com/office/drawing/2014/main" id="{3B22942F-73BB-4D83-893B-AD6574D0A69F}"/>
              </a:ext>
            </a:extLst>
          </p:cNvPr>
          <p:cNvSpPr/>
          <p:nvPr/>
        </p:nvSpPr>
        <p:spPr>
          <a:xfrm>
            <a:off x="2791691" y="4082304"/>
            <a:ext cx="251547" cy="22775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8589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DDB862-730E-4CF9-ACFF-889E81682230}"/>
              </a:ext>
            </a:extLst>
          </p:cNvPr>
          <p:cNvSpPr txBox="1"/>
          <p:nvPr/>
        </p:nvSpPr>
        <p:spPr>
          <a:xfrm>
            <a:off x="509337" y="5043297"/>
            <a:ext cx="11295915" cy="1668214"/>
          </a:xfrm>
          <a:prstGeom prst="rect">
            <a:avLst/>
          </a:prstGeom>
          <a:solidFill>
            <a:schemeClr val="bg1"/>
          </a:solidFill>
          <a:ln w="57150">
            <a:noFill/>
          </a:ln>
        </p:spPr>
        <p:txBody>
          <a:bodyPr wrap="square" rtlCol="0" anchor="ctr">
            <a:spAutoFit/>
          </a:bodyPr>
          <a:lstStyle/>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Li et al. (2021) recently quantified the importance of soil mineralogical content uncertainty on the dust DRE estimate. They concluded that the iron-oxide fraction in dust represents 97 % of the uncertainty in their estimated total dust DRE using CAM5 only and 85% across multiple climate models. It </a:t>
            </a:r>
            <a:r>
              <a:rPr lang="en-US" altLang="ko-KR" sz="1400" dirty="0">
                <a:solidFill>
                  <a:srgbClr val="FF0000"/>
                </a:solidFill>
                <a:latin typeface="Arial" panose="020B0604020202020204" pitchFamily="34" charset="0"/>
                <a:cs typeface="Arial" panose="020B0604020202020204" pitchFamily="34" charset="0"/>
              </a:rPr>
              <a:t>highlights the importance of distinguishing goethite from hematite for the shortwave dust DRE estimate. </a:t>
            </a:r>
            <a:r>
              <a:rPr lang="en-US" altLang="ko-KR" sz="1400" dirty="0">
                <a:latin typeface="Arial" panose="020B0604020202020204" pitchFamily="34" charset="0"/>
                <a:cs typeface="Arial" panose="020B0604020202020204" pitchFamily="34" charset="0"/>
              </a:rPr>
              <a:t>Otherwise, the model tends to underestimate dust warming at the TOA by ~56%, because the absorption magnitudes of hematite and goethite are up to an order of magnitude different at UV and Vis wavelengths. </a:t>
            </a:r>
          </a:p>
        </p:txBody>
      </p:sp>
      <p:sp>
        <p:nvSpPr>
          <p:cNvPr id="5" name="TextBox 4">
            <a:extLst>
              <a:ext uri="{FF2B5EF4-FFF2-40B4-BE49-F238E27FC236}">
                <a16:creationId xmlns:a16="http://schemas.microsoft.com/office/drawing/2014/main" id="{D8F27614-E062-4A63-804C-030177BCC023}"/>
              </a:ext>
            </a:extLst>
          </p:cNvPr>
          <p:cNvSpPr txBox="1"/>
          <p:nvPr/>
        </p:nvSpPr>
        <p:spPr>
          <a:xfrm>
            <a:off x="413405" y="322848"/>
            <a:ext cx="3269362"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Brief introduction</a:t>
            </a:r>
            <a:endParaRPr lang="en-US" sz="2600" b="1" baseline="300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155E581-02CF-41A5-A310-55E60C091F92}"/>
              </a:ext>
            </a:extLst>
          </p:cNvPr>
          <p:cNvPicPr>
            <a:picLocks noChangeAspect="1"/>
          </p:cNvPicPr>
          <p:nvPr/>
        </p:nvPicPr>
        <p:blipFill rotWithShape="1">
          <a:blip r:embed="rId3"/>
          <a:srcRect l="6766" r="6189" b="22696"/>
          <a:stretch/>
        </p:blipFill>
        <p:spPr>
          <a:xfrm>
            <a:off x="7485321" y="1020727"/>
            <a:ext cx="4453083" cy="2509283"/>
          </a:xfrm>
          <a:prstGeom prst="rect">
            <a:avLst/>
          </a:prstGeom>
        </p:spPr>
      </p:pic>
      <p:sp>
        <p:nvSpPr>
          <p:cNvPr id="7" name="TextBox 6">
            <a:extLst>
              <a:ext uri="{FF2B5EF4-FFF2-40B4-BE49-F238E27FC236}">
                <a16:creationId xmlns:a16="http://schemas.microsoft.com/office/drawing/2014/main" id="{D2BA8461-FB0B-4CBA-ABD7-EBAA6B6DFDFB}"/>
              </a:ext>
            </a:extLst>
          </p:cNvPr>
          <p:cNvSpPr txBox="1"/>
          <p:nvPr/>
        </p:nvSpPr>
        <p:spPr>
          <a:xfrm>
            <a:off x="509337" y="1121098"/>
            <a:ext cx="6975983" cy="3607206"/>
          </a:xfrm>
          <a:prstGeom prst="rect">
            <a:avLst/>
          </a:prstGeom>
          <a:solidFill>
            <a:schemeClr val="bg1"/>
          </a:solidFill>
          <a:ln w="57150">
            <a:noFill/>
          </a:ln>
        </p:spPr>
        <p:txBody>
          <a:bodyPr wrap="square" rtlCol="0" anchor="ctr">
            <a:spAutoFit/>
          </a:bodyPr>
          <a:lstStyle/>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The dust direct radiative effect (DRE) at the top of the atmosphere is still controversial in both sign and magnitude. To resolve the issue, many previous studies primarily pointed out that </a:t>
            </a:r>
            <a:r>
              <a:rPr lang="en-US" altLang="ko-KR" sz="1400" dirty="0">
                <a:solidFill>
                  <a:srgbClr val="FF0000"/>
                </a:solidFill>
                <a:latin typeface="Arial" panose="020B0604020202020204" pitchFamily="34" charset="0"/>
                <a:cs typeface="Arial" panose="020B0604020202020204" pitchFamily="34" charset="0"/>
              </a:rPr>
              <a:t>current climate models are using globally invariant spectral complex refractive index </a:t>
            </a:r>
            <a:r>
              <a:rPr lang="en-US" altLang="ko-KR" sz="1400" dirty="0">
                <a:latin typeface="Arial" panose="020B0604020202020204" pitchFamily="34" charset="0"/>
                <a:cs typeface="Arial" panose="020B0604020202020204" pitchFamily="34" charset="0"/>
              </a:rPr>
              <a:t>(and therefore spectral SSA), which implicitly assumes the same dust mineralogical composition on a global scale.</a:t>
            </a:r>
          </a:p>
          <a:p>
            <a:pPr>
              <a:lnSpc>
                <a:spcPct val="150000"/>
              </a:lnSpc>
            </a:pPr>
            <a:endParaRPr lang="en-US" altLang="ko-KR" sz="14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altLang="ko-KR" sz="1400" dirty="0">
                <a:solidFill>
                  <a:srgbClr val="FF0000"/>
                </a:solidFill>
                <a:latin typeface="Arial" panose="020B0604020202020204" pitchFamily="34" charset="0"/>
                <a:cs typeface="Arial" panose="020B0604020202020204" pitchFamily="34" charset="0"/>
              </a:rPr>
              <a:t>A few Earth system models</a:t>
            </a:r>
            <a:r>
              <a:rPr lang="en-US" altLang="ko-KR" sz="1400" dirty="0">
                <a:latin typeface="Arial" panose="020B0604020202020204" pitchFamily="34" charset="0"/>
                <a:cs typeface="Arial" panose="020B0604020202020204" pitchFamily="34" charset="0"/>
              </a:rPr>
              <a:t>, which is a coupled climate model, have </a:t>
            </a:r>
            <a:r>
              <a:rPr lang="en-US" altLang="ko-KR" sz="1400" dirty="0">
                <a:solidFill>
                  <a:srgbClr val="FF0000"/>
                </a:solidFill>
                <a:latin typeface="Arial" panose="020B0604020202020204" pitchFamily="34" charset="0"/>
                <a:cs typeface="Arial" panose="020B0604020202020204" pitchFamily="34" charset="0"/>
              </a:rPr>
              <a:t>adopted a regionally and temporally variable </a:t>
            </a:r>
            <a:r>
              <a:rPr lang="en-US" altLang="ko-KR" sz="1400" dirty="0">
                <a:latin typeface="Arial" panose="020B0604020202020204" pitchFamily="34" charset="0"/>
                <a:cs typeface="Arial" panose="020B0604020202020204" pitchFamily="34" charset="0"/>
              </a:rPr>
              <a:t>spectral refractive index of dust by </a:t>
            </a:r>
            <a:r>
              <a:rPr lang="en-US" altLang="ko-KR" sz="1400" dirty="0">
                <a:solidFill>
                  <a:srgbClr val="FF0000"/>
                </a:solidFill>
                <a:latin typeface="Arial" panose="020B0604020202020204" pitchFamily="34" charset="0"/>
                <a:cs typeface="Arial" panose="020B0604020202020204" pitchFamily="34" charset="0"/>
              </a:rPr>
              <a:t>parameterization with common soil mineralogy component </a:t>
            </a:r>
            <a:r>
              <a:rPr lang="en-US" altLang="ko-KR" sz="1400" dirty="0">
                <a:latin typeface="Arial" panose="020B0604020202020204" pitchFamily="34" charset="0"/>
                <a:cs typeface="Arial" panose="020B0604020202020204" pitchFamily="34" charset="0"/>
              </a:rPr>
              <a:t>(</a:t>
            </a:r>
            <a:r>
              <a:rPr lang="en-US" altLang="ko-KR" sz="1400" dirty="0" err="1">
                <a:latin typeface="Arial" panose="020B0604020202020204" pitchFamily="34" charset="0"/>
                <a:cs typeface="Arial" panose="020B0604020202020204" pitchFamily="34" charset="0"/>
              </a:rPr>
              <a:t>Scanza</a:t>
            </a:r>
            <a:r>
              <a:rPr lang="en-US" altLang="ko-KR" sz="1400" dirty="0">
                <a:latin typeface="Arial" panose="020B0604020202020204" pitchFamily="34" charset="0"/>
                <a:cs typeface="Arial" panose="020B0604020202020204" pitchFamily="34" charset="0"/>
              </a:rPr>
              <a:t> et al 2015; </a:t>
            </a:r>
            <a:r>
              <a:rPr lang="en-US" altLang="ko-KR" sz="1400" dirty="0" err="1">
                <a:latin typeface="Arial" panose="020B0604020202020204" pitchFamily="34" charset="0"/>
                <a:cs typeface="Arial" panose="020B0604020202020204" pitchFamily="34" charset="0"/>
              </a:rPr>
              <a:t>Perwidtz</a:t>
            </a:r>
            <a:r>
              <a:rPr lang="en-US" altLang="ko-KR" sz="1400" dirty="0">
                <a:latin typeface="Arial" panose="020B0604020202020204" pitchFamily="34" charset="0"/>
                <a:cs typeface="Arial" panose="020B0604020202020204" pitchFamily="34" charset="0"/>
              </a:rPr>
              <a:t> et al 2015a, b). The rationale for this is that dust aerosols are soil particles suspended in the atmosphere (</a:t>
            </a:r>
            <a:r>
              <a:rPr lang="en-US" altLang="ko-KR" sz="1400" dirty="0" err="1">
                <a:latin typeface="Arial" panose="020B0604020202020204" pitchFamily="34" charset="0"/>
                <a:cs typeface="Arial" panose="020B0604020202020204" pitchFamily="34" charset="0"/>
              </a:rPr>
              <a:t>Scanza</a:t>
            </a:r>
            <a:r>
              <a:rPr lang="en-US" altLang="ko-KR" sz="1400" dirty="0">
                <a:latin typeface="Arial" panose="020B0604020202020204" pitchFamily="34" charset="0"/>
                <a:cs typeface="Arial" panose="020B0604020202020204" pitchFamily="34" charset="0"/>
              </a:rPr>
              <a:t> et al., 2015). </a:t>
            </a:r>
          </a:p>
        </p:txBody>
      </p:sp>
      <p:sp>
        <p:nvSpPr>
          <p:cNvPr id="10" name="TextBox 9">
            <a:extLst>
              <a:ext uri="{FF2B5EF4-FFF2-40B4-BE49-F238E27FC236}">
                <a16:creationId xmlns:a16="http://schemas.microsoft.com/office/drawing/2014/main" id="{F690832C-7E9A-47F5-996F-2A4923631D89}"/>
              </a:ext>
            </a:extLst>
          </p:cNvPr>
          <p:cNvSpPr txBox="1"/>
          <p:nvPr/>
        </p:nvSpPr>
        <p:spPr>
          <a:xfrm>
            <a:off x="8677655" y="3675888"/>
            <a:ext cx="2639094" cy="861774"/>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SW: </a:t>
            </a:r>
            <a:r>
              <a:rPr lang="el-GR" sz="1600" b="1" u="sng" dirty="0">
                <a:latin typeface="Arial" panose="020B0604020202020204" pitchFamily="34" charset="0"/>
                <a:cs typeface="Arial" panose="020B0604020202020204" pitchFamily="34" charset="0"/>
              </a:rPr>
              <a:t>0.185</a:t>
            </a:r>
            <a:r>
              <a:rPr lang="en-US" sz="1600" b="1" u="sng" dirty="0">
                <a:latin typeface="Arial" panose="020B0604020202020204" pitchFamily="34" charset="0"/>
                <a:cs typeface="Arial" panose="020B0604020202020204" pitchFamily="34" charset="0"/>
              </a:rPr>
              <a:t>-</a:t>
            </a:r>
            <a:r>
              <a:rPr lang="el-GR" sz="1600" b="1" u="sng" dirty="0">
                <a:latin typeface="Arial" panose="020B0604020202020204" pitchFamily="34" charset="0"/>
                <a:cs typeface="Arial" panose="020B0604020202020204" pitchFamily="34" charset="0"/>
              </a:rPr>
              <a:t>4.0 μ</a:t>
            </a:r>
            <a:r>
              <a:rPr lang="en-US" sz="1600" b="1" u="sng" dirty="0">
                <a:latin typeface="Arial" panose="020B0604020202020204" pitchFamily="34" charset="0"/>
                <a:cs typeface="Arial" panose="020B0604020202020204" pitchFamily="34" charset="0"/>
              </a:rPr>
              <a:t>m</a:t>
            </a:r>
          </a:p>
          <a:p>
            <a:r>
              <a:rPr lang="en-US" sz="1600" dirty="0">
                <a:latin typeface="Arial" panose="020B0604020202020204" pitchFamily="34" charset="0"/>
                <a:cs typeface="Arial" panose="020B0604020202020204" pitchFamily="34" charset="0"/>
              </a:rPr>
              <a:t>LW: 3.33-1,000 </a:t>
            </a:r>
            <a:r>
              <a:rPr lang="el-GR" sz="1600" dirty="0">
                <a:latin typeface="Arial" panose="020B0604020202020204" pitchFamily="34" charset="0"/>
                <a:cs typeface="Arial" panose="020B0604020202020204" pitchFamily="34" charset="0"/>
              </a:rPr>
              <a:t>μ</a:t>
            </a:r>
            <a:r>
              <a:rPr lang="en-US" sz="1600" dirty="0">
                <a:latin typeface="Arial" panose="020B0604020202020204" pitchFamily="34" charset="0"/>
                <a:cs typeface="Arial" panose="020B0604020202020204" pitchFamily="34" charset="0"/>
              </a:rPr>
              <a:t>m</a:t>
            </a:r>
          </a:p>
          <a:p>
            <a:r>
              <a:rPr lang="en-US" sz="1600" dirty="0">
                <a:latin typeface="Arial" panose="020B0604020202020204" pitchFamily="34" charset="0"/>
                <a:cs typeface="Arial" panose="020B0604020202020204" pitchFamily="34" charset="0"/>
              </a:rPr>
              <a:t>(Di </a:t>
            </a:r>
            <a:r>
              <a:rPr lang="en-US" sz="1600" dirty="0" err="1">
                <a:latin typeface="Arial" panose="020B0604020202020204" pitchFamily="34" charset="0"/>
                <a:cs typeface="Arial" panose="020B0604020202020204" pitchFamily="34" charset="0"/>
              </a:rPr>
              <a:t>Biagio</a:t>
            </a:r>
            <a:r>
              <a:rPr lang="en-US" sz="1600" dirty="0">
                <a:latin typeface="Arial" panose="020B0604020202020204" pitchFamily="34" charset="0"/>
                <a:cs typeface="Arial" panose="020B0604020202020204" pitchFamily="34" charset="0"/>
              </a:rPr>
              <a:t> et al., 2020)</a:t>
            </a:r>
          </a:p>
        </p:txBody>
      </p:sp>
      <p:sp>
        <p:nvSpPr>
          <p:cNvPr id="13" name="Slide Number Placeholder 12">
            <a:extLst>
              <a:ext uri="{FF2B5EF4-FFF2-40B4-BE49-F238E27FC236}">
                <a16:creationId xmlns:a16="http://schemas.microsoft.com/office/drawing/2014/main" id="{CCD39069-8200-462E-821B-B9DE5CDA6C9A}"/>
              </a:ext>
            </a:extLst>
          </p:cNvPr>
          <p:cNvSpPr>
            <a:spLocks noGrp="1"/>
          </p:cNvSpPr>
          <p:nvPr>
            <p:ph type="sldNum" sz="quarter" idx="12"/>
          </p:nvPr>
        </p:nvSpPr>
        <p:spPr/>
        <p:txBody>
          <a:bodyPr/>
          <a:lstStyle/>
          <a:p>
            <a:fld id="{C18795A5-5DC6-4E89-855C-E7B9590EB560}" type="slidenum">
              <a:rPr lang="en-US" smtClean="0"/>
              <a:t>3</a:t>
            </a:fld>
            <a:endParaRPr lang="en-US" dirty="0"/>
          </a:p>
        </p:txBody>
      </p:sp>
    </p:spTree>
    <p:extLst>
      <p:ext uri="{BB962C8B-B14F-4D97-AF65-F5344CB8AC3E}">
        <p14:creationId xmlns:p14="http://schemas.microsoft.com/office/powerpoint/2010/main" val="354308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768CB39-A3D0-4213-92BC-C922426E34CD}"/>
              </a:ext>
            </a:extLst>
          </p:cNvPr>
          <p:cNvGrpSpPr>
            <a:grpSpLocks noChangeAspect="1"/>
          </p:cNvGrpSpPr>
          <p:nvPr/>
        </p:nvGrpSpPr>
        <p:grpSpPr>
          <a:xfrm>
            <a:off x="245271" y="891211"/>
            <a:ext cx="11701457" cy="3888259"/>
            <a:chOff x="0" y="241864"/>
            <a:chExt cx="12153900" cy="4038600"/>
          </a:xfrm>
        </p:grpSpPr>
        <p:pic>
          <p:nvPicPr>
            <p:cNvPr id="5" name="Picture 4" descr="Chart, line chart&#10;&#10;Description automatically generated">
              <a:extLst>
                <a:ext uri="{FF2B5EF4-FFF2-40B4-BE49-F238E27FC236}">
                  <a16:creationId xmlns:a16="http://schemas.microsoft.com/office/drawing/2014/main" id="{5575D2AF-17B1-4ECA-870A-E828FC4A0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241864"/>
              <a:ext cx="4038600" cy="4038600"/>
            </a:xfrm>
            <a:prstGeom prst="rect">
              <a:avLst/>
            </a:prstGeom>
          </p:spPr>
        </p:pic>
        <p:pic>
          <p:nvPicPr>
            <p:cNvPr id="6" name="Picture 5" descr="Chart, line chart, histogram&#10;&#10;Description automatically generated">
              <a:extLst>
                <a:ext uri="{FF2B5EF4-FFF2-40B4-BE49-F238E27FC236}">
                  <a16:creationId xmlns:a16="http://schemas.microsoft.com/office/drawing/2014/main" id="{8DFC141D-1483-4A24-817A-B69603FAB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460" y="241864"/>
              <a:ext cx="4038600" cy="4038600"/>
            </a:xfrm>
            <a:prstGeom prst="rect">
              <a:avLst/>
            </a:prstGeom>
          </p:spPr>
        </p:pic>
        <p:pic>
          <p:nvPicPr>
            <p:cNvPr id="7" name="Picture 6" descr="Chart, line chart&#10;&#10;Description automatically generated">
              <a:extLst>
                <a:ext uri="{FF2B5EF4-FFF2-40B4-BE49-F238E27FC236}">
                  <a16:creationId xmlns:a16="http://schemas.microsoft.com/office/drawing/2014/main" id="{C480448D-AEE1-47DC-BE02-4EAFBDD6D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9" y="241864"/>
              <a:ext cx="4038600" cy="4038600"/>
            </a:xfrm>
            <a:prstGeom prst="rect">
              <a:avLst/>
            </a:prstGeom>
          </p:spPr>
        </p:pic>
        <p:sp>
          <p:nvSpPr>
            <p:cNvPr id="8" name="TextBox 7">
              <a:extLst>
                <a:ext uri="{FF2B5EF4-FFF2-40B4-BE49-F238E27FC236}">
                  <a16:creationId xmlns:a16="http://schemas.microsoft.com/office/drawing/2014/main" id="{2BB49164-500B-4FAF-AB11-1364CB62446E}"/>
                </a:ext>
              </a:extLst>
            </p:cNvPr>
            <p:cNvSpPr txBox="1"/>
            <p:nvPr/>
          </p:nvSpPr>
          <p:spPr>
            <a:xfrm>
              <a:off x="5074226" y="680424"/>
              <a:ext cx="865558" cy="307777"/>
            </a:xfrm>
            <a:prstGeom prst="rect">
              <a:avLst/>
            </a:prstGeom>
            <a:noFill/>
          </p:spPr>
          <p:txBody>
            <a:bodyPr wrap="none" rtlCol="0">
              <a:spAutoFit/>
            </a:bodyPr>
            <a:lstStyle/>
            <a:p>
              <a:r>
                <a:rPr lang="en-US" sz="1400" dirty="0"/>
                <a:t>Hematite</a:t>
              </a:r>
            </a:p>
          </p:txBody>
        </p:sp>
        <p:sp>
          <p:nvSpPr>
            <p:cNvPr id="9" name="TextBox 8">
              <a:extLst>
                <a:ext uri="{FF2B5EF4-FFF2-40B4-BE49-F238E27FC236}">
                  <a16:creationId xmlns:a16="http://schemas.microsoft.com/office/drawing/2014/main" id="{165ACB68-AB7A-4BCD-B290-CC10592C87DF}"/>
                </a:ext>
              </a:extLst>
            </p:cNvPr>
            <p:cNvSpPr txBox="1"/>
            <p:nvPr/>
          </p:nvSpPr>
          <p:spPr>
            <a:xfrm>
              <a:off x="4706960" y="2851259"/>
              <a:ext cx="1747179" cy="738664"/>
            </a:xfrm>
            <a:prstGeom prst="rect">
              <a:avLst/>
            </a:prstGeom>
            <a:noFill/>
          </p:spPr>
          <p:txBody>
            <a:bodyPr wrap="square" rtlCol="0">
              <a:spAutoFit/>
            </a:bodyPr>
            <a:lstStyle/>
            <a:p>
              <a:r>
                <a:rPr lang="en-US" sz="1400" dirty="0"/>
                <a:t>Goethite (extrapolated to UV in retrieval)</a:t>
              </a:r>
            </a:p>
          </p:txBody>
        </p:sp>
        <p:cxnSp>
          <p:nvCxnSpPr>
            <p:cNvPr id="10" name="Straight Arrow Connector 9">
              <a:extLst>
                <a:ext uri="{FF2B5EF4-FFF2-40B4-BE49-F238E27FC236}">
                  <a16:creationId xmlns:a16="http://schemas.microsoft.com/office/drawing/2014/main" id="{1B242476-1663-407E-BC45-1AF8F387568B}"/>
                </a:ext>
              </a:extLst>
            </p:cNvPr>
            <p:cNvCxnSpPr>
              <a:stCxn id="8" idx="2"/>
            </p:cNvCxnSpPr>
            <p:nvPr/>
          </p:nvCxnSpPr>
          <p:spPr>
            <a:xfrm flipH="1">
              <a:off x="5415049" y="988201"/>
              <a:ext cx="91956" cy="271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301A770-0F7E-4659-BB5E-171A4EE39460}"/>
                </a:ext>
              </a:extLst>
            </p:cNvPr>
            <p:cNvCxnSpPr>
              <a:cxnSpLocks/>
            </p:cNvCxnSpPr>
            <p:nvPr/>
          </p:nvCxnSpPr>
          <p:spPr>
            <a:xfrm>
              <a:off x="5677417" y="3354966"/>
              <a:ext cx="186519" cy="234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Chart&#10;&#10;Description automatically generated">
              <a:extLst>
                <a:ext uri="{FF2B5EF4-FFF2-40B4-BE49-F238E27FC236}">
                  <a16:creationId xmlns:a16="http://schemas.microsoft.com/office/drawing/2014/main" id="{48A314A0-CBE6-4C3C-9F65-487D3D97A3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864"/>
              <a:ext cx="4038600" cy="4038600"/>
            </a:xfrm>
            <a:prstGeom prst="rect">
              <a:avLst/>
            </a:prstGeom>
          </p:spPr>
        </p:pic>
        <p:sp>
          <p:nvSpPr>
            <p:cNvPr id="13" name="TextBox 12">
              <a:extLst>
                <a:ext uri="{FF2B5EF4-FFF2-40B4-BE49-F238E27FC236}">
                  <a16:creationId xmlns:a16="http://schemas.microsoft.com/office/drawing/2014/main" id="{ED4AC4F8-8EE0-4A9D-836C-40A0C512E204}"/>
                </a:ext>
              </a:extLst>
            </p:cNvPr>
            <p:cNvSpPr txBox="1"/>
            <p:nvPr/>
          </p:nvSpPr>
          <p:spPr>
            <a:xfrm>
              <a:off x="811820" y="658856"/>
              <a:ext cx="865558" cy="307777"/>
            </a:xfrm>
            <a:prstGeom prst="rect">
              <a:avLst/>
            </a:prstGeom>
            <a:noFill/>
          </p:spPr>
          <p:txBody>
            <a:bodyPr wrap="none" rtlCol="0">
              <a:spAutoFit/>
            </a:bodyPr>
            <a:lstStyle/>
            <a:p>
              <a:r>
                <a:rPr lang="en-US" sz="1400" dirty="0"/>
                <a:t>Hematite</a:t>
              </a:r>
            </a:p>
          </p:txBody>
        </p:sp>
        <p:sp>
          <p:nvSpPr>
            <p:cNvPr id="14" name="TextBox 13">
              <a:extLst>
                <a:ext uri="{FF2B5EF4-FFF2-40B4-BE49-F238E27FC236}">
                  <a16:creationId xmlns:a16="http://schemas.microsoft.com/office/drawing/2014/main" id="{AF4C2464-AFC5-4389-B8D9-79A19A0ABFF2}"/>
                </a:ext>
              </a:extLst>
            </p:cNvPr>
            <p:cNvSpPr txBox="1"/>
            <p:nvPr/>
          </p:nvSpPr>
          <p:spPr>
            <a:xfrm>
              <a:off x="1245208" y="2238293"/>
              <a:ext cx="2435251" cy="767225"/>
            </a:xfrm>
            <a:prstGeom prst="rect">
              <a:avLst/>
            </a:prstGeom>
            <a:noFill/>
          </p:spPr>
          <p:txBody>
            <a:bodyPr wrap="square" rtlCol="0">
              <a:spAutoFit/>
            </a:bodyPr>
            <a:lstStyle/>
            <a:p>
              <a:r>
                <a:rPr lang="en-US" sz="1400" dirty="0"/>
                <a:t>Goethite (extrapolated to UV (340, 388 nm) in retrieval)</a:t>
              </a:r>
            </a:p>
            <a:p>
              <a:r>
                <a:rPr lang="en-US" sz="1400" dirty="0"/>
                <a:t>(</a:t>
              </a:r>
              <a:r>
                <a:rPr lang="en-US" sz="1400" dirty="0" err="1"/>
                <a:t>Bedidi</a:t>
              </a:r>
              <a:r>
                <a:rPr lang="en-US" sz="1400" dirty="0"/>
                <a:t> and </a:t>
              </a:r>
              <a:r>
                <a:rPr lang="en-US" sz="1400" dirty="0" err="1"/>
                <a:t>Cerville</a:t>
              </a:r>
              <a:r>
                <a:rPr lang="en-US" sz="1400" dirty="0"/>
                <a:t>, 1993)</a:t>
              </a:r>
            </a:p>
          </p:txBody>
        </p:sp>
        <p:cxnSp>
          <p:nvCxnSpPr>
            <p:cNvPr id="15" name="Straight Arrow Connector 14">
              <a:extLst>
                <a:ext uri="{FF2B5EF4-FFF2-40B4-BE49-F238E27FC236}">
                  <a16:creationId xmlns:a16="http://schemas.microsoft.com/office/drawing/2014/main" id="{221C599A-750B-4CE0-954E-7038C07C8743}"/>
                </a:ext>
              </a:extLst>
            </p:cNvPr>
            <p:cNvCxnSpPr>
              <a:cxnSpLocks/>
              <a:stCxn id="13" idx="2"/>
            </p:cNvCxnSpPr>
            <p:nvPr/>
          </p:nvCxnSpPr>
          <p:spPr>
            <a:xfrm>
              <a:off x="1244599" y="966633"/>
              <a:ext cx="170412" cy="154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56DC14-AF2E-4EE9-A917-CA4008DAE17F}"/>
                </a:ext>
              </a:extLst>
            </p:cNvPr>
            <p:cNvCxnSpPr>
              <a:cxnSpLocks/>
            </p:cNvCxnSpPr>
            <p:nvPr/>
          </p:nvCxnSpPr>
          <p:spPr>
            <a:xfrm flipV="1">
              <a:off x="1623060" y="1953048"/>
              <a:ext cx="228600" cy="3081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BFC89F37-2B7B-4448-8956-0273F8E7141B}"/>
              </a:ext>
            </a:extLst>
          </p:cNvPr>
          <p:cNvSpPr txBox="1"/>
          <p:nvPr/>
        </p:nvSpPr>
        <p:spPr>
          <a:xfrm>
            <a:off x="567407" y="4744074"/>
            <a:ext cx="11056611" cy="1991379"/>
          </a:xfrm>
          <a:prstGeom prst="rect">
            <a:avLst/>
          </a:prstGeom>
          <a:noFill/>
          <a:ln w="57150">
            <a:noFill/>
          </a:ln>
        </p:spPr>
        <p:txBody>
          <a:bodyPr wrap="square" rtlCol="0" anchor="ctr">
            <a:spAutoFit/>
          </a:bodyPr>
          <a:lstStyle/>
          <a:p>
            <a:pPr marL="457200" indent="-457200">
              <a:lnSpc>
                <a:spcPct val="150000"/>
              </a:lnSpc>
              <a:buFont typeface="Arial" panose="020B0604020202020204" pitchFamily="34" charset="0"/>
              <a:buChar char="•"/>
            </a:pPr>
            <a:r>
              <a:rPr lang="en-US" altLang="ko-KR" sz="1400" dirty="0">
                <a:solidFill>
                  <a:srgbClr val="FF0000"/>
                </a:solidFill>
                <a:latin typeface="Arial" panose="020B0604020202020204" pitchFamily="34" charset="0"/>
                <a:cs typeface="Arial" panose="020B0604020202020204" pitchFamily="34" charset="0"/>
              </a:rPr>
              <a:t>Hematite (</a:t>
            </a:r>
            <a:r>
              <a:rPr lang="el-GR" altLang="ko-KR" sz="1400" dirty="0">
                <a:solidFill>
                  <a:srgbClr val="FF0000"/>
                </a:solidFill>
                <a:latin typeface="Arial" panose="020B0604020202020204" pitchFamily="34" charset="0"/>
                <a:cs typeface="Arial" panose="020B0604020202020204" pitchFamily="34" charset="0"/>
              </a:rPr>
              <a:t>α-</a:t>
            </a:r>
            <a:r>
              <a:rPr lang="en-US" altLang="ko-KR" sz="1400" dirty="0">
                <a:solidFill>
                  <a:srgbClr val="FF0000"/>
                </a:solidFill>
                <a:latin typeface="Arial" panose="020B0604020202020204" pitchFamily="34" charset="0"/>
                <a:cs typeface="Arial" panose="020B0604020202020204" pitchFamily="34" charset="0"/>
              </a:rPr>
              <a:t>Fe</a:t>
            </a:r>
            <a:r>
              <a:rPr lang="en-US" altLang="ko-KR" sz="1400" baseline="-25000" dirty="0">
                <a:solidFill>
                  <a:srgbClr val="FF0000"/>
                </a:solidFill>
                <a:latin typeface="Arial" panose="020B0604020202020204" pitchFamily="34" charset="0"/>
                <a:cs typeface="Arial" panose="020B0604020202020204" pitchFamily="34" charset="0"/>
              </a:rPr>
              <a:t>2</a:t>
            </a:r>
            <a:r>
              <a:rPr lang="en-US" altLang="ko-KR" sz="1400" dirty="0">
                <a:solidFill>
                  <a:srgbClr val="FF0000"/>
                </a:solidFill>
                <a:latin typeface="Arial" panose="020B0604020202020204" pitchFamily="34" charset="0"/>
                <a:cs typeface="Arial" panose="020B0604020202020204" pitchFamily="34" charset="0"/>
              </a:rPr>
              <a:t>O</a:t>
            </a:r>
            <a:r>
              <a:rPr lang="en-US" altLang="ko-KR" sz="1400" baseline="-25000" dirty="0">
                <a:solidFill>
                  <a:srgbClr val="FF0000"/>
                </a:solidFill>
                <a:latin typeface="Arial" panose="020B0604020202020204" pitchFamily="34" charset="0"/>
                <a:cs typeface="Arial" panose="020B0604020202020204" pitchFamily="34" charset="0"/>
              </a:rPr>
              <a:t>3</a:t>
            </a:r>
            <a:r>
              <a:rPr lang="en-US" altLang="ko-KR" sz="1400" dirty="0">
                <a:solidFill>
                  <a:srgbClr val="FF0000"/>
                </a:solidFill>
                <a:latin typeface="Arial" panose="020B0604020202020204" pitchFamily="34" charset="0"/>
                <a:cs typeface="Arial" panose="020B0604020202020204" pitchFamily="34" charset="0"/>
              </a:rPr>
              <a:t>) and goethite (</a:t>
            </a:r>
            <a:r>
              <a:rPr lang="el-GR" altLang="ko-KR" sz="1400" dirty="0">
                <a:solidFill>
                  <a:srgbClr val="FF0000"/>
                </a:solidFill>
                <a:latin typeface="Arial" panose="020B0604020202020204" pitchFamily="34" charset="0"/>
                <a:cs typeface="Arial" panose="020B0604020202020204" pitchFamily="34" charset="0"/>
              </a:rPr>
              <a:t>α-</a:t>
            </a:r>
            <a:r>
              <a:rPr lang="en-US" altLang="ko-KR" sz="1400" dirty="0" err="1">
                <a:solidFill>
                  <a:srgbClr val="FF0000"/>
                </a:solidFill>
                <a:latin typeface="Arial" panose="020B0604020202020204" pitchFamily="34" charset="0"/>
                <a:cs typeface="Arial" panose="020B0604020202020204" pitchFamily="34" charset="0"/>
              </a:rPr>
              <a:t>FeOOH</a:t>
            </a:r>
            <a:r>
              <a:rPr lang="en-US" altLang="ko-KR" sz="1400" dirty="0">
                <a:solidFill>
                  <a:srgbClr val="FF0000"/>
                </a:solidFill>
                <a:latin typeface="Arial" panose="020B0604020202020204" pitchFamily="34" charset="0"/>
                <a:cs typeface="Arial" panose="020B0604020202020204" pitchFamily="34" charset="0"/>
              </a:rPr>
              <a:t>), </a:t>
            </a:r>
            <a:r>
              <a:rPr lang="en-US" altLang="ko-KR" sz="1400" dirty="0">
                <a:latin typeface="Arial" panose="020B0604020202020204" pitchFamily="34" charset="0"/>
                <a:cs typeface="Arial" panose="020B0604020202020204" pitchFamily="34" charset="0"/>
              </a:rPr>
              <a:t>both in the Fe(Ⅲ) oxidation state, are the </a:t>
            </a:r>
            <a:r>
              <a:rPr lang="en-US" altLang="ko-KR" sz="1400" dirty="0">
                <a:solidFill>
                  <a:srgbClr val="FF0000"/>
                </a:solidFill>
                <a:latin typeface="Arial" panose="020B0604020202020204" pitchFamily="34" charset="0"/>
                <a:cs typeface="Arial" panose="020B0604020202020204" pitchFamily="34" charset="0"/>
              </a:rPr>
              <a:t>major iron oxides species </a:t>
            </a:r>
            <a:r>
              <a:rPr lang="en-US" altLang="ko-KR" sz="1400" dirty="0">
                <a:latin typeface="Arial" panose="020B0604020202020204" pitchFamily="34" charset="0"/>
                <a:cs typeface="Arial" panose="020B0604020202020204" pitchFamily="34" charset="0"/>
              </a:rPr>
              <a:t>in mineral dust (Torrent et al., 1983). They are major components </a:t>
            </a:r>
            <a:r>
              <a:rPr lang="en-US" altLang="ko-KR" sz="1400" dirty="0">
                <a:solidFill>
                  <a:srgbClr val="FF0000"/>
                </a:solidFill>
                <a:latin typeface="Arial" panose="020B0604020202020204" pitchFamily="34" charset="0"/>
                <a:cs typeface="Arial" panose="020B0604020202020204" pitchFamily="34" charset="0"/>
              </a:rPr>
              <a:t>controlling the absorption signal </a:t>
            </a:r>
            <a:r>
              <a:rPr lang="en-US" altLang="ko-KR" sz="1400" dirty="0">
                <a:latin typeface="Arial" panose="020B0604020202020204" pitchFamily="34" charset="0"/>
                <a:cs typeface="Arial" panose="020B0604020202020204" pitchFamily="34" charset="0"/>
              </a:rPr>
              <a:t>magnitude of pure dust </a:t>
            </a:r>
            <a:r>
              <a:rPr lang="en-US" altLang="ko-KR" sz="1400" dirty="0">
                <a:solidFill>
                  <a:srgbClr val="FF0000"/>
                </a:solidFill>
                <a:latin typeface="Arial" panose="020B0604020202020204" pitchFamily="34" charset="0"/>
                <a:cs typeface="Arial" panose="020B0604020202020204" pitchFamily="34" charset="0"/>
              </a:rPr>
              <a:t>toward SW radiation </a:t>
            </a:r>
            <a:r>
              <a:rPr lang="en-US" altLang="ko-KR" sz="1400" dirty="0">
                <a:latin typeface="Arial" panose="020B0604020202020204" pitchFamily="34" charset="0"/>
                <a:cs typeface="Arial" panose="020B0604020202020204" pitchFamily="34" charset="0"/>
              </a:rPr>
              <a:t>[e.g., </a:t>
            </a:r>
            <a:r>
              <a:rPr lang="en-US" altLang="ko-KR" sz="1400" dirty="0" err="1">
                <a:latin typeface="Arial" panose="020B0604020202020204" pitchFamily="34" charset="0"/>
                <a:cs typeface="Arial" panose="020B0604020202020204" pitchFamily="34" charset="0"/>
              </a:rPr>
              <a:t>Sokolik</a:t>
            </a:r>
            <a:r>
              <a:rPr lang="en-US" altLang="ko-KR" sz="1400" dirty="0">
                <a:latin typeface="Arial" panose="020B0604020202020204" pitchFamily="34" charset="0"/>
                <a:cs typeface="Arial" panose="020B0604020202020204" pitchFamily="34" charset="0"/>
              </a:rPr>
              <a:t> and Toon,1999; </a:t>
            </a:r>
            <a:r>
              <a:rPr lang="en-US" altLang="ko-KR" sz="1400" dirty="0" err="1">
                <a:latin typeface="Arial" panose="020B0604020202020204" pitchFamily="34" charset="0"/>
                <a:cs typeface="Arial" panose="020B0604020202020204" pitchFamily="34" charset="0"/>
              </a:rPr>
              <a:t>Moosmüller</a:t>
            </a:r>
            <a:r>
              <a:rPr lang="en-US" altLang="ko-KR" sz="1400" dirty="0">
                <a:latin typeface="Arial" panose="020B0604020202020204" pitchFamily="34" charset="0"/>
                <a:cs typeface="Arial" panose="020B0604020202020204" pitchFamily="34" charset="0"/>
              </a:rPr>
              <a:t> et al., 2012; Lafon et al., 2006; </a:t>
            </a:r>
            <a:r>
              <a:rPr lang="en-US" altLang="ko-KR" sz="1400" dirty="0" err="1">
                <a:latin typeface="Arial" panose="020B0604020202020204" pitchFamily="34" charset="0"/>
                <a:cs typeface="Arial" panose="020B0604020202020204" pitchFamily="34" charset="0"/>
              </a:rPr>
              <a:t>Formenti</a:t>
            </a:r>
            <a:r>
              <a:rPr lang="en-US" altLang="ko-KR" sz="1400" dirty="0">
                <a:latin typeface="Arial" panose="020B0604020202020204" pitchFamily="34" charset="0"/>
                <a:cs typeface="Arial" panose="020B0604020202020204" pitchFamily="34" charset="0"/>
              </a:rPr>
              <a:t> et al., 2014], as can be inferred from their complex refractive index imaginary part characteristics (Fig.1). </a:t>
            </a:r>
          </a:p>
          <a:p>
            <a:pPr marL="457200" indent="-457200">
              <a:lnSpc>
                <a:spcPct val="150000"/>
              </a:lnSpc>
              <a:buFont typeface="Arial" panose="020B0604020202020204" pitchFamily="34" charset="0"/>
              <a:buChar char="•"/>
            </a:pPr>
            <a:endParaRPr lang="en-US" altLang="ko-KR" sz="14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We inferred </a:t>
            </a:r>
            <a:r>
              <a:rPr lang="en-US" altLang="ko-KR" sz="1400" dirty="0">
                <a:solidFill>
                  <a:srgbClr val="FF0000"/>
                </a:solidFill>
                <a:latin typeface="Arial" panose="020B0604020202020204" pitchFamily="34" charset="0"/>
                <a:cs typeface="Arial" panose="020B0604020202020204" pitchFamily="34" charset="0"/>
              </a:rPr>
              <a:t>hematite (</a:t>
            </a:r>
            <a:r>
              <a:rPr lang="el-GR" altLang="ko-KR" sz="1400" dirty="0">
                <a:solidFill>
                  <a:srgbClr val="FF0000"/>
                </a:solidFill>
                <a:latin typeface="Arial" panose="020B0604020202020204" pitchFamily="34" charset="0"/>
                <a:cs typeface="Arial" panose="020B0604020202020204" pitchFamily="34" charset="0"/>
              </a:rPr>
              <a:t>α-</a:t>
            </a:r>
            <a:r>
              <a:rPr lang="en-US" sz="1400" dirty="0">
                <a:solidFill>
                  <a:srgbClr val="FF0000"/>
                </a:solidFill>
                <a:latin typeface="Arial" panose="020B0604020202020204" pitchFamily="34" charset="0"/>
                <a:cs typeface="Arial" panose="020B0604020202020204" pitchFamily="34" charset="0"/>
              </a:rPr>
              <a:t>Fe</a:t>
            </a:r>
            <a:r>
              <a:rPr lang="en-US" sz="1400" baseline="-25000" dirty="0">
                <a:solidFill>
                  <a:srgbClr val="FF0000"/>
                </a:solidFill>
                <a:latin typeface="Arial" panose="020B0604020202020204" pitchFamily="34" charset="0"/>
                <a:cs typeface="Arial" panose="020B0604020202020204" pitchFamily="34" charset="0"/>
              </a:rPr>
              <a:t>2</a:t>
            </a:r>
            <a:r>
              <a:rPr lang="en-US" sz="1400" dirty="0">
                <a:solidFill>
                  <a:srgbClr val="FF0000"/>
                </a:solidFill>
                <a:latin typeface="Arial" panose="020B0604020202020204" pitchFamily="34" charset="0"/>
                <a:cs typeface="Arial" panose="020B0604020202020204" pitchFamily="34" charset="0"/>
              </a:rPr>
              <a:t>O</a:t>
            </a:r>
            <a:r>
              <a:rPr lang="en-US" sz="1400" baseline="-25000" dirty="0">
                <a:solidFill>
                  <a:srgbClr val="FF0000"/>
                </a:solidFill>
                <a:latin typeface="Arial" panose="020B0604020202020204" pitchFamily="34" charset="0"/>
                <a:cs typeface="Arial" panose="020B0604020202020204" pitchFamily="34" charset="0"/>
              </a:rPr>
              <a:t>3</a:t>
            </a:r>
            <a:r>
              <a:rPr lang="en-US" sz="1400" dirty="0">
                <a:solidFill>
                  <a:srgbClr val="FF0000"/>
                </a:solidFill>
                <a:latin typeface="Arial" panose="020B0604020202020204" pitchFamily="34" charset="0"/>
                <a:cs typeface="Arial" panose="020B0604020202020204" pitchFamily="34" charset="0"/>
              </a:rPr>
              <a:t>)</a:t>
            </a:r>
            <a:r>
              <a:rPr lang="en-US" altLang="ko-KR" sz="1400" dirty="0">
                <a:solidFill>
                  <a:srgbClr val="FF0000"/>
                </a:solidFill>
                <a:latin typeface="Arial" panose="020B0604020202020204" pitchFamily="34" charset="0"/>
                <a:cs typeface="Arial" panose="020B0604020202020204" pitchFamily="34" charset="0"/>
              </a:rPr>
              <a:t> / goethite (</a:t>
            </a:r>
            <a:r>
              <a:rPr lang="el-GR" altLang="ko-KR" sz="1400" dirty="0">
                <a:solidFill>
                  <a:srgbClr val="FF0000"/>
                </a:solidFill>
                <a:latin typeface="Arial" panose="020B0604020202020204" pitchFamily="34" charset="0"/>
                <a:cs typeface="Arial" panose="020B0604020202020204" pitchFamily="34" charset="0"/>
              </a:rPr>
              <a:t>α-</a:t>
            </a:r>
            <a:r>
              <a:rPr lang="en-US" sz="1400" dirty="0" err="1">
                <a:solidFill>
                  <a:srgbClr val="FF0000"/>
                </a:solidFill>
                <a:latin typeface="Arial" panose="020B0604020202020204" pitchFamily="34" charset="0"/>
                <a:cs typeface="Arial" panose="020B0604020202020204" pitchFamily="34" charset="0"/>
              </a:rPr>
              <a:t>FeOOH</a:t>
            </a:r>
            <a:r>
              <a:rPr lang="en-US" sz="1400" dirty="0">
                <a:solidFill>
                  <a:srgbClr val="FF0000"/>
                </a:solidFill>
                <a:latin typeface="Arial" panose="020B0604020202020204" pitchFamily="34" charset="0"/>
                <a:cs typeface="Arial" panose="020B0604020202020204" pitchFamily="34" charset="0"/>
              </a:rPr>
              <a:t>) content </a:t>
            </a:r>
            <a:r>
              <a:rPr lang="en-US" altLang="ko-KR" sz="1400" dirty="0">
                <a:solidFill>
                  <a:srgbClr val="FF0000"/>
                </a:solidFill>
                <a:latin typeface="Arial" panose="020B0604020202020204" pitchFamily="34" charset="0"/>
                <a:cs typeface="Arial" panose="020B0604020202020204" pitchFamily="34" charset="0"/>
              </a:rPr>
              <a:t>over main global dust source regions </a:t>
            </a:r>
            <a:r>
              <a:rPr lang="en-US" altLang="ko-KR" sz="1400" dirty="0">
                <a:latin typeface="Arial" panose="020B0604020202020204" pitchFamily="34" charset="0"/>
                <a:cs typeface="Arial" panose="020B0604020202020204" pitchFamily="34" charset="0"/>
              </a:rPr>
              <a:t>from MAIAC EPIC L2 products. </a:t>
            </a:r>
            <a:endParaRPr lang="en-US" sz="1400" dirty="0">
              <a:solidFill>
                <a:schemeClr val="accent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B2ED596-8A2E-4FDC-A68C-0D883FCF236D}"/>
              </a:ext>
            </a:extLst>
          </p:cNvPr>
          <p:cNvSpPr txBox="1"/>
          <p:nvPr/>
        </p:nvSpPr>
        <p:spPr>
          <a:xfrm>
            <a:off x="386957" y="322848"/>
            <a:ext cx="11437529"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Refractive index of soil mineralogy – </a:t>
            </a:r>
            <a:r>
              <a:rPr lang="en-US" altLang="ko-KR" sz="2600" b="1" dirty="0" err="1">
                <a:solidFill>
                  <a:srgbClr val="002060"/>
                </a:solidFill>
                <a:latin typeface="Arial" panose="020B0604020202020204" pitchFamily="34" charset="0"/>
                <a:cs typeface="Arial" panose="020B0604020202020204" pitchFamily="34" charset="0"/>
              </a:rPr>
              <a:t>Scanza</a:t>
            </a:r>
            <a:r>
              <a:rPr lang="en-US" altLang="ko-KR" sz="2600" b="1" dirty="0">
                <a:solidFill>
                  <a:srgbClr val="002060"/>
                </a:solidFill>
                <a:latin typeface="Arial" panose="020B0604020202020204" pitchFamily="34" charset="0"/>
                <a:cs typeface="Arial" panose="020B0604020202020204" pitchFamily="34" charset="0"/>
              </a:rPr>
              <a:t> et al. (2015)</a:t>
            </a:r>
            <a:endParaRPr lang="en-US" sz="2600" b="1" baseline="30000" dirty="0">
              <a:solidFill>
                <a:srgbClr val="002060"/>
              </a:solidFill>
              <a:latin typeface="Arial" panose="020B0604020202020204" pitchFamily="34" charset="0"/>
              <a:cs typeface="Arial" panose="020B0604020202020204" pitchFamily="34" charset="0"/>
            </a:endParaRPr>
          </a:p>
        </p:txBody>
      </p:sp>
      <p:sp>
        <p:nvSpPr>
          <p:cNvPr id="25" name="Slide Number Placeholder 24">
            <a:extLst>
              <a:ext uri="{FF2B5EF4-FFF2-40B4-BE49-F238E27FC236}">
                <a16:creationId xmlns:a16="http://schemas.microsoft.com/office/drawing/2014/main" id="{29AE5F53-88C5-4369-AA10-9E6EC3B9AE06}"/>
              </a:ext>
            </a:extLst>
          </p:cNvPr>
          <p:cNvSpPr>
            <a:spLocks noGrp="1"/>
          </p:cNvSpPr>
          <p:nvPr>
            <p:ph type="sldNum" sz="quarter" idx="12"/>
          </p:nvPr>
        </p:nvSpPr>
        <p:spPr>
          <a:xfrm>
            <a:off x="8610600" y="6238904"/>
            <a:ext cx="2743200" cy="365125"/>
          </a:xfrm>
        </p:spPr>
        <p:txBody>
          <a:bodyPr/>
          <a:lstStyle/>
          <a:p>
            <a:fld id="{C18795A5-5DC6-4E89-855C-E7B9590EB560}" type="slidenum">
              <a:rPr lang="en-US" smtClean="0"/>
              <a:t>4</a:t>
            </a:fld>
            <a:endParaRPr lang="en-US" dirty="0"/>
          </a:p>
        </p:txBody>
      </p:sp>
      <p:sp>
        <p:nvSpPr>
          <p:cNvPr id="26" name="Arrow: Up-Down 25">
            <a:extLst>
              <a:ext uri="{FF2B5EF4-FFF2-40B4-BE49-F238E27FC236}">
                <a16:creationId xmlns:a16="http://schemas.microsoft.com/office/drawing/2014/main" id="{D7AF6460-570F-4078-9DAC-364B02798601}"/>
              </a:ext>
            </a:extLst>
          </p:cNvPr>
          <p:cNvSpPr/>
          <p:nvPr/>
        </p:nvSpPr>
        <p:spPr>
          <a:xfrm>
            <a:off x="9144000" y="1609765"/>
            <a:ext cx="129211" cy="504161"/>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F75D65E-BF3A-4269-BA7F-7F430C9F0287}"/>
              </a:ext>
            </a:extLst>
          </p:cNvPr>
          <p:cNvSpPr txBox="1"/>
          <p:nvPr/>
        </p:nvSpPr>
        <p:spPr>
          <a:xfrm>
            <a:off x="9273211" y="1737544"/>
            <a:ext cx="1682138" cy="307777"/>
          </a:xfrm>
          <a:prstGeom prst="rect">
            <a:avLst/>
          </a:prstGeom>
          <a:noFill/>
        </p:spPr>
        <p:txBody>
          <a:bodyPr wrap="square" rtlCol="0">
            <a:spAutoFit/>
          </a:bodyPr>
          <a:lstStyle/>
          <a:p>
            <a:r>
              <a:rPr lang="en-US" sz="1400" dirty="0">
                <a:solidFill>
                  <a:srgbClr val="FF0000"/>
                </a:solidFill>
              </a:rPr>
              <a:t>x 100  </a:t>
            </a:r>
          </a:p>
        </p:txBody>
      </p:sp>
    </p:spTree>
    <p:extLst>
      <p:ext uri="{BB962C8B-B14F-4D97-AF65-F5344CB8AC3E}">
        <p14:creationId xmlns:p14="http://schemas.microsoft.com/office/powerpoint/2010/main" val="410856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C195B8D-750E-4DFF-B0AD-53DECC16A454}"/>
              </a:ext>
            </a:extLst>
          </p:cNvPr>
          <p:cNvSpPr/>
          <p:nvPr/>
        </p:nvSpPr>
        <p:spPr>
          <a:xfrm>
            <a:off x="8212277" y="461163"/>
            <a:ext cx="3864305" cy="2706788"/>
          </a:xfrm>
          <a:prstGeom prst="roundRect">
            <a:avLst>
              <a:gd name="adj" fmla="val 315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3834ED9-73A9-48F6-824E-CBE173FFFF2D}"/>
              </a:ext>
            </a:extLst>
          </p:cNvPr>
          <p:cNvSpPr/>
          <p:nvPr/>
        </p:nvSpPr>
        <p:spPr>
          <a:xfrm>
            <a:off x="10925616" y="1525315"/>
            <a:ext cx="837074" cy="766546"/>
          </a:xfrm>
          <a:prstGeom prst="ellipse">
            <a:avLst/>
          </a:prstGeom>
          <a:solidFill>
            <a:schemeClr val="accent4">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64CE90C-5137-4995-AEA9-37FC4952DC91}"/>
                  </a:ext>
                </a:extLst>
              </p:cNvPr>
              <p:cNvSpPr txBox="1"/>
              <p:nvPr/>
            </p:nvSpPr>
            <p:spPr>
              <a:xfrm>
                <a:off x="6360883" y="6036266"/>
                <a:ext cx="5759148" cy="625684"/>
              </a:xfrm>
              <a:prstGeom prst="rect">
                <a:avLst/>
              </a:prstGeom>
              <a:noFill/>
              <a:ln>
                <a:noFill/>
              </a:ln>
            </p:spPr>
            <p:txBody>
              <a:bodyPr wrap="square" rtlCol="0">
                <a:spAutoFit/>
              </a:bodyPr>
              <a:lstStyle/>
              <a:p>
                <a:r>
                  <a:rPr lang="en-US" sz="1600" b="1" dirty="0">
                    <a:solidFill>
                      <a:srgbClr val="001CFF"/>
                    </a:solidFill>
                    <a:latin typeface="Arial" panose="020B0604020202020204" pitchFamily="34" charset="0"/>
                    <a:cs typeface="Arial" panose="020B0604020202020204" pitchFamily="34" charset="0"/>
                  </a:rPr>
                  <a:t>MAIAC EPIC refractive </a:t>
                </a:r>
                <a:r>
                  <a:rPr lang="en-US" sz="1600" b="1" dirty="0">
                    <a:solidFill>
                      <a:srgbClr val="0000FF"/>
                    </a:solidFill>
                    <a:latin typeface="Arial" panose="020B0604020202020204" pitchFamily="34" charset="0"/>
                    <a:cs typeface="Arial" panose="020B0604020202020204" pitchFamily="34" charset="0"/>
                  </a:rPr>
                  <a:t>index (</a:t>
                </a:r>
                <a14:m>
                  <m:oMath xmlns:m="http://schemas.openxmlformats.org/officeDocument/2006/math">
                    <m:sSub>
                      <m:sSubPr>
                        <m:ctrlPr>
                          <a:rPr lang="en-US" sz="1600" b="1" i="1" smtClean="0">
                            <a:solidFill>
                              <a:srgbClr val="0000FF"/>
                            </a:solidFill>
                            <a:latin typeface="Cambria Math" panose="02040503050406030204" pitchFamily="18" charset="0"/>
                          </a:rPr>
                        </m:ctrlPr>
                      </m:sSubPr>
                      <m:e>
                        <m:r>
                          <a:rPr lang="en-US" sz="1600" b="1" i="1">
                            <a:solidFill>
                              <a:srgbClr val="0000FF"/>
                            </a:solidFill>
                            <a:latin typeface="Cambria Math" panose="02040503050406030204" pitchFamily="18" charset="0"/>
                          </a:rPr>
                          <m:t>𝒌</m:t>
                        </m:r>
                      </m:e>
                      <m:sub>
                        <m:r>
                          <a:rPr lang="en-US" sz="1600" b="1" i="1" smtClean="0">
                            <a:solidFill>
                              <a:srgbClr val="0000FF"/>
                            </a:solidFill>
                            <a:latin typeface="Cambria Math" panose="02040503050406030204" pitchFamily="18" charset="0"/>
                          </a:rPr>
                          <m:t>𝒆𝒑𝒊𝒄</m:t>
                        </m:r>
                      </m:sub>
                    </m:sSub>
                    <m:d>
                      <m:dPr>
                        <m:ctrlPr>
                          <a:rPr lang="en-US" sz="1600" b="1" i="1" smtClean="0">
                            <a:solidFill>
                              <a:srgbClr val="0000FF"/>
                            </a:solidFill>
                            <a:latin typeface="Cambria Math" panose="02040503050406030204" pitchFamily="18" charset="0"/>
                          </a:rPr>
                        </m:ctrlPr>
                      </m:dPr>
                      <m:e>
                        <m:sSub>
                          <m:sSubPr>
                            <m:ctrlPr>
                              <a:rPr lang="en-US" sz="1600" b="1" i="1">
                                <a:solidFill>
                                  <a:srgbClr val="0000FF"/>
                                </a:solidFill>
                                <a:latin typeface="Cambria Math" panose="02040503050406030204" pitchFamily="18" charset="0"/>
                              </a:rPr>
                            </m:ctrlPr>
                          </m:sSubPr>
                          <m:e>
                            <m:r>
                              <a:rPr lang="en-US" sz="1600" b="1" i="1">
                                <a:solidFill>
                                  <a:srgbClr val="0000FF"/>
                                </a:solidFill>
                                <a:latin typeface="Cambria Math" panose="02040503050406030204" pitchFamily="18" charset="0"/>
                                <a:ea typeface="Cambria Math" panose="02040503050406030204" pitchFamily="18" charset="0"/>
                              </a:rPr>
                              <m:t>𝝀</m:t>
                            </m:r>
                          </m:e>
                          <m:sub>
                            <m:r>
                              <a:rPr lang="en-US" sz="1600" b="1" i="1">
                                <a:solidFill>
                                  <a:srgbClr val="0000FF"/>
                                </a:solidFill>
                                <a:latin typeface="Cambria Math" panose="02040503050406030204" pitchFamily="18" charset="0"/>
                              </a:rPr>
                              <m:t>𝒋</m:t>
                            </m:r>
                          </m:sub>
                        </m:sSub>
                      </m:e>
                    </m:d>
                    <m:r>
                      <a:rPr lang="en-US" sz="1600" b="1" i="1" smtClean="0">
                        <a:solidFill>
                          <a:srgbClr val="0000FF"/>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 </m:t>
                        </m:r>
                        <m:r>
                          <a:rPr lang="en-US" sz="1600" b="1" i="1">
                            <a:solidFill>
                              <a:schemeClr val="tx1"/>
                            </a:solidFill>
                            <a:latin typeface="Cambria Math" panose="02040503050406030204" pitchFamily="18" charset="0"/>
                          </a:rPr>
                          <m:t>𝒌</m:t>
                        </m:r>
                      </m:e>
                      <m:sub>
                        <m:r>
                          <a:rPr lang="en-US" sz="1600" b="1" i="1" smtClean="0">
                            <a:solidFill>
                              <a:schemeClr val="tx1"/>
                            </a:solidFill>
                            <a:latin typeface="Cambria Math" panose="02040503050406030204" pitchFamily="18" charset="0"/>
                          </a:rPr>
                          <m:t>𝟔𝟖𝟎</m:t>
                        </m:r>
                      </m:sub>
                    </m:sSub>
                    <m:sSup>
                      <m:sSupPr>
                        <m:ctrlPr>
                          <a:rPr lang="en-US" sz="1600" b="1" i="1" smtClean="0">
                            <a:solidFill>
                              <a:srgbClr val="0000FF"/>
                            </a:solidFill>
                            <a:latin typeface="Cambria Math" panose="02040503050406030204" pitchFamily="18" charset="0"/>
                          </a:rPr>
                        </m:ctrlPr>
                      </m:sSupPr>
                      <m:e>
                        <m:r>
                          <a:rPr lang="en-US" sz="1600" b="1" i="1" smtClean="0">
                            <a:solidFill>
                              <a:srgbClr val="0000FF"/>
                            </a:solidFill>
                            <a:latin typeface="Cambria Math" panose="02040503050406030204" pitchFamily="18" charset="0"/>
                          </a:rPr>
                          <m:t>(</m:t>
                        </m:r>
                        <m:sSub>
                          <m:sSubPr>
                            <m:ctrlPr>
                              <a:rPr lang="en-US" sz="1600" b="1" i="1" smtClean="0">
                                <a:solidFill>
                                  <a:srgbClr val="0000FF"/>
                                </a:solidFill>
                                <a:latin typeface="Cambria Math" panose="02040503050406030204" pitchFamily="18" charset="0"/>
                              </a:rPr>
                            </m:ctrlPr>
                          </m:sSubPr>
                          <m:e>
                            <m:r>
                              <a:rPr lang="en-US" sz="1600" b="1" i="1">
                                <a:solidFill>
                                  <a:srgbClr val="0000FF"/>
                                </a:solidFill>
                                <a:latin typeface="Cambria Math" panose="02040503050406030204" pitchFamily="18" charset="0"/>
                                <a:ea typeface="Cambria Math" panose="02040503050406030204" pitchFamily="18" charset="0"/>
                              </a:rPr>
                              <m:t>𝝀</m:t>
                            </m:r>
                          </m:e>
                          <m:sub>
                            <m:r>
                              <a:rPr lang="en-US" sz="1600" b="1" i="1">
                                <a:solidFill>
                                  <a:srgbClr val="0000FF"/>
                                </a:solidFill>
                                <a:latin typeface="Cambria Math" panose="02040503050406030204" pitchFamily="18" charset="0"/>
                              </a:rPr>
                              <m:t>𝒋</m:t>
                            </m:r>
                          </m:sub>
                        </m:sSub>
                        <m:r>
                          <a:rPr lang="en-US" sz="1600" b="1" i="1" smtClean="0">
                            <a:solidFill>
                              <a:srgbClr val="0000FF"/>
                            </a:solidFill>
                            <a:latin typeface="Cambria Math" panose="02040503050406030204" pitchFamily="18" charset="0"/>
                          </a:rPr>
                          <m:t>/</m:t>
                        </m:r>
                        <m:sSub>
                          <m:sSubPr>
                            <m:ctrlPr>
                              <a:rPr lang="en-US" sz="1600" b="1" i="1" smtClean="0">
                                <a:solidFill>
                                  <a:srgbClr val="0000FF"/>
                                </a:solidFill>
                                <a:latin typeface="Cambria Math" panose="02040503050406030204" pitchFamily="18" charset="0"/>
                              </a:rPr>
                            </m:ctrlPr>
                          </m:sSubPr>
                          <m:e>
                            <m:r>
                              <a:rPr lang="en-US" sz="1600" b="1" i="1">
                                <a:solidFill>
                                  <a:srgbClr val="0000FF"/>
                                </a:solidFill>
                                <a:latin typeface="Cambria Math" panose="02040503050406030204" pitchFamily="18" charset="0"/>
                                <a:ea typeface="Cambria Math" panose="02040503050406030204" pitchFamily="18" charset="0"/>
                              </a:rPr>
                              <m:t>𝝀</m:t>
                            </m:r>
                          </m:e>
                          <m:sub>
                            <m:r>
                              <a:rPr lang="en-US" sz="1600" b="1" i="1" smtClean="0">
                                <a:solidFill>
                                  <a:srgbClr val="0000FF"/>
                                </a:solidFill>
                                <a:latin typeface="Cambria Math" panose="02040503050406030204" pitchFamily="18" charset="0"/>
                              </a:rPr>
                              <m:t>𝟔𝟖𝟎</m:t>
                            </m:r>
                          </m:sub>
                        </m:sSub>
                        <m:r>
                          <a:rPr lang="en-US" sz="1600" b="1" i="1" smtClean="0">
                            <a:solidFill>
                              <a:srgbClr val="0000FF"/>
                            </a:solidFill>
                            <a:latin typeface="Cambria Math" panose="02040503050406030204" pitchFamily="18" charset="0"/>
                          </a:rPr>
                          <m:t>)</m:t>
                        </m:r>
                      </m:e>
                      <m:sup>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𝒃</m:t>
                        </m:r>
                      </m:sup>
                    </m:sSup>
                  </m:oMath>
                </a14:m>
                <a:r>
                  <a:rPr lang="en-US" sz="1600" b="1" dirty="0">
                    <a:solidFill>
                      <a:srgbClr val="0000FF"/>
                    </a:solidFill>
                    <a:latin typeface="Arial" panose="020B0604020202020204" pitchFamily="34" charset="0"/>
                    <a:cs typeface="Arial" panose="020B0604020202020204" pitchFamily="34" charset="0"/>
                  </a:rPr>
                  <a:t>)</a:t>
                </a:r>
              </a:p>
              <a:p>
                <a:r>
                  <a:rPr lang="en-US" sz="1600" b="1" dirty="0">
                    <a:solidFill>
                      <a:srgbClr val="FF0000"/>
                    </a:solidFill>
                    <a:latin typeface="Arial" panose="020B0604020202020204" pitchFamily="34" charset="0"/>
                    <a:cs typeface="Arial" panose="020B0604020202020204" pitchFamily="34" charset="0"/>
                  </a:rPr>
                  <a:t>Updated iteratively</a:t>
                </a:r>
                <a:endParaRPr lang="en-US" sz="1600" b="1" dirty="0">
                  <a:solidFill>
                    <a:srgbClr val="009900"/>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664CE90C-5137-4995-AEA9-37FC4952DC91}"/>
                  </a:ext>
                </a:extLst>
              </p:cNvPr>
              <p:cNvSpPr txBox="1">
                <a:spLocks noRot="1" noChangeAspect="1" noMove="1" noResize="1" noEditPoints="1" noAdjustHandles="1" noChangeArrowheads="1" noChangeShapeType="1" noTextEdit="1"/>
              </p:cNvSpPr>
              <p:nvPr/>
            </p:nvSpPr>
            <p:spPr>
              <a:xfrm>
                <a:off x="6360883" y="6036266"/>
                <a:ext cx="5759148" cy="625684"/>
              </a:xfrm>
              <a:prstGeom prst="rect">
                <a:avLst/>
              </a:prstGeom>
              <a:blipFill>
                <a:blip r:embed="rId3"/>
                <a:stretch>
                  <a:fillRect l="-529" b="-116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9546A60-2808-49E7-8926-9D72B9E21FC3}"/>
                  </a:ext>
                </a:extLst>
              </p:cNvPr>
              <p:cNvSpPr txBox="1"/>
              <p:nvPr/>
            </p:nvSpPr>
            <p:spPr>
              <a:xfrm>
                <a:off x="1085199" y="2925473"/>
                <a:ext cx="4225580" cy="909673"/>
              </a:xfrm>
              <a:prstGeom prst="rect">
                <a:avLst/>
              </a:prstGeom>
              <a:noFill/>
            </p:spPr>
            <p:txBody>
              <a:bodyPr wrap="none" lIns="0" tIns="0" rIns="0" bIns="0" rtlCol="0">
                <a:spAutoFit/>
              </a:bodyPr>
              <a:lstStyle/>
              <a:p>
                <a:pPr>
                  <a:lnSpc>
                    <a:spcPct val="150000"/>
                  </a:lnSpc>
                </a:pP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rPr>
                          <m:t>𝑀𝐺</m:t>
                        </m:r>
                      </m:sub>
                    </m:sSub>
                    <m:r>
                      <a:rPr lang="en-US" sz="1600" b="0" i="1" smtClean="0">
                        <a:latin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d>
                      <m:dPr>
                        <m:begChr m:val="["/>
                        <m:endChr m:val="]"/>
                        <m:ctrlPr>
                          <a:rPr lang="en-US" sz="1600" i="1">
                            <a:latin typeface="Cambria Math" panose="02040503050406030204" pitchFamily="18" charset="0"/>
                          </a:rPr>
                        </m:ctrlPr>
                      </m:dPr>
                      <m:e>
                        <m:r>
                          <a:rPr lang="en-US" sz="1600" b="0" i="1" smtClean="0">
                            <a:latin typeface="Cambria Math" panose="02040503050406030204" pitchFamily="18" charset="0"/>
                          </a:rPr>
                          <m:t>1+</m:t>
                        </m:r>
                        <m:box>
                          <m:boxPr>
                            <m:ctrlPr>
                              <a:rPr lang="en-US" sz="1600" i="1">
                                <a:latin typeface="Cambria Math" panose="02040503050406030204" pitchFamily="18" charset="0"/>
                              </a:rPr>
                            </m:ctrlPr>
                          </m:boxPr>
                          <m:e>
                            <m:f>
                              <m:fPr>
                                <m:ctrlPr>
                                  <a:rPr lang="en-US" sz="1600" i="1">
                                    <a:latin typeface="Cambria Math" panose="02040503050406030204" pitchFamily="18" charset="0"/>
                                  </a:rPr>
                                </m:ctrlPr>
                              </m:fPr>
                              <m:num>
                                <m:r>
                                  <a:rPr lang="en-US" sz="1600" b="0" i="1" smtClean="0">
                                    <a:latin typeface="Cambria Math" panose="02040503050406030204" pitchFamily="18" charset="0"/>
                                  </a:rPr>
                                  <m:t>3</m:t>
                                </m:r>
                                <m:d>
                                  <m:dPr>
                                    <m:ctrlPr>
                                      <a:rPr lang="en-US" sz="1600" i="1">
                                        <a:latin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𝑓</m:t>
                                        </m:r>
                                      </m:e>
                                      <m:sub>
                                        <m:r>
                                          <a:rPr lang="en-US" sz="1600" b="0" i="1" smtClean="0">
                                            <a:solidFill>
                                              <a:srgbClr val="FF0000"/>
                                            </a:solidFill>
                                            <a:latin typeface="Cambria Math" panose="02040503050406030204" pitchFamily="18" charset="0"/>
                                          </a:rPr>
                                          <m:t>1</m:t>
                                        </m:r>
                                      </m:sub>
                                    </m:sSub>
                                    <m:box>
                                      <m:boxPr>
                                        <m:ctrlPr>
                                          <a:rPr lang="en-US" sz="1600" i="1">
                                            <a:latin typeface="Cambria Math" panose="02040503050406030204" pitchFamily="18" charset="0"/>
                                          </a:rPr>
                                        </m:ctrlPr>
                                      </m:boxPr>
                                      <m:e>
                                        <m:f>
                                          <m:fPr>
                                            <m:ctrlPr>
                                              <a:rPr lang="en-US" sz="1600" i="1" smtClean="0">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1</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num>
                                          <m:den>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1</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den>
                                        </m:f>
                                      </m:e>
                                    </m:box>
                                    <m:r>
                                      <a:rPr lang="en-US" sz="1600" b="0" i="1" smtClean="0">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𝑓</m:t>
                                        </m:r>
                                      </m:e>
                                      <m:sub>
                                        <m:r>
                                          <a:rPr lang="en-US" sz="1600" b="0" i="1" smtClean="0">
                                            <a:solidFill>
                                              <a:srgbClr val="FF0000"/>
                                            </a:solidFill>
                                            <a:latin typeface="Cambria Math" panose="02040503050406030204" pitchFamily="18" charset="0"/>
                                          </a:rPr>
                                          <m:t>2</m:t>
                                        </m:r>
                                      </m:sub>
                                    </m:sSub>
                                    <m:f>
                                      <m:fPr>
                                        <m:ctrlPr>
                                          <a:rPr lang="en-US" sz="1600" i="1" smtClean="0">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2</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num>
                                      <m:den>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2</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den>
                                    </m:f>
                                  </m:e>
                                </m:d>
                              </m:num>
                              <m:den>
                                <m:r>
                                  <a:rPr lang="en-US" sz="1600" b="0" i="1" smtClean="0">
                                    <a:latin typeface="Cambria Math" panose="02040503050406030204" pitchFamily="18" charset="0"/>
                                  </a:rPr>
                                  <m:t>1−</m:t>
                                </m:r>
                                <m:sSub>
                                  <m:sSubPr>
                                    <m:ctrlPr>
                                      <a:rPr lang="en-US" sz="1600" i="1">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𝑓</m:t>
                                    </m:r>
                                  </m:e>
                                  <m:sub>
                                    <m:r>
                                      <a:rPr lang="en-US" sz="1600" b="0" i="1" smtClean="0">
                                        <a:solidFill>
                                          <a:srgbClr val="FF0000"/>
                                        </a:solidFill>
                                        <a:latin typeface="Cambria Math" panose="02040503050406030204" pitchFamily="18" charset="0"/>
                                      </a:rPr>
                                      <m:t>1</m:t>
                                    </m:r>
                                  </m:sub>
                                </m:sSub>
                                <m:box>
                                  <m:boxPr>
                                    <m:ctrlPr>
                                      <a:rPr lang="en-US" sz="1600" i="1">
                                        <a:latin typeface="Cambria Math" panose="02040503050406030204" pitchFamily="18" charset="0"/>
                                      </a:rPr>
                                    </m:ctrlPr>
                                  </m:boxPr>
                                  <m:e>
                                    <m:f>
                                      <m:fPr>
                                        <m:ctrlPr>
                                          <a:rPr lang="en-US" sz="1600" i="1" smtClean="0">
                                            <a:solidFill>
                                              <a:schemeClr val="tx1"/>
                                            </a:solidFill>
                                            <a:latin typeface="Cambria Math" panose="02040503050406030204" pitchFamily="18" charset="0"/>
                                          </a:rPr>
                                        </m:ctrlPr>
                                      </m:fPr>
                                      <m:num>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1</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num>
                                      <m:den>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1</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den>
                                    </m:f>
                                  </m:e>
                                </m:box>
                                <m:r>
                                  <a:rPr lang="en-US" sz="1600" b="0" i="1" smtClean="0">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𝑓</m:t>
                                    </m:r>
                                  </m:e>
                                  <m:sub>
                                    <m:r>
                                      <a:rPr lang="en-US" sz="1600" b="0" i="1" smtClean="0">
                                        <a:solidFill>
                                          <a:srgbClr val="FF0000"/>
                                        </a:solidFill>
                                        <a:latin typeface="Cambria Math" panose="02040503050406030204" pitchFamily="18" charset="0"/>
                                      </a:rPr>
                                      <m:t>2</m:t>
                                    </m:r>
                                  </m:sub>
                                </m:sSub>
                                <m:f>
                                  <m:fPr>
                                    <m:ctrlPr>
                                      <a:rPr lang="en-US" sz="1600" i="1" smtClean="0">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2</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num>
                                  <m:den>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2</m:t>
                                        </m:r>
                                      </m:sub>
                                    </m:sSub>
                                    <m:r>
                                      <a:rPr lang="en-US" sz="1600" b="0" i="1" smtClean="0">
                                        <a:solidFill>
                                          <a:schemeClr val="tx1"/>
                                        </a:solidFill>
                                        <a:latin typeface="Cambria Math" panose="02040503050406030204" pitchFamily="18" charset="0"/>
                                        <a:ea typeface="Cambria Math" panose="02040503050406030204" pitchFamily="18" charset="0"/>
                                      </a:rPr>
                                      <m:t>+</m:t>
                                    </m:r>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𝜀</m:t>
                                        </m:r>
                                      </m:e>
                                      <m:sub>
                                        <m:r>
                                          <a:rPr lang="en-US" sz="1600" b="0" i="1" smtClean="0">
                                            <a:solidFill>
                                              <a:schemeClr val="tx1"/>
                                            </a:solidFill>
                                            <a:latin typeface="Cambria Math" panose="02040503050406030204" pitchFamily="18" charset="0"/>
                                            <a:ea typeface="Cambria Math" panose="02040503050406030204" pitchFamily="18" charset="0"/>
                                          </a:rPr>
                                          <m:t>h</m:t>
                                        </m:r>
                                      </m:sub>
                                    </m:sSub>
                                  </m:den>
                                </m:f>
                              </m:den>
                            </m:f>
                          </m:e>
                        </m:box>
                      </m:e>
                    </m:d>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𝑟</m:t>
                        </m:r>
                      </m:sub>
                    </m:sSub>
                    <m:r>
                      <a:rPr lang="en-US" sz="1400" b="0" i="1" smtClean="0">
                        <a:latin typeface="Cambria Math" panose="02040503050406030204" pitchFamily="18" charset="0"/>
                      </a:rPr>
                      <m:t>+</m:t>
                    </m:r>
                    <m:r>
                      <a:rPr lang="en-US" sz="1400" b="0" i="1" smtClean="0">
                        <a:latin typeface="Cambria Math" panose="02040503050406030204" pitchFamily="18" charset="0"/>
                      </a:rPr>
                      <m:t>𝑖</m:t>
                    </m:r>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𝑖</m:t>
                        </m:r>
                      </m:sub>
                    </m:sSub>
                  </m:oMath>
                </a14:m>
                <a:endParaRPr lang="en-US" sz="1400" dirty="0"/>
              </a:p>
            </p:txBody>
          </p:sp>
        </mc:Choice>
        <mc:Fallback xmlns="">
          <p:sp>
            <p:nvSpPr>
              <p:cNvPr id="21" name="TextBox 20">
                <a:extLst>
                  <a:ext uri="{FF2B5EF4-FFF2-40B4-BE49-F238E27FC236}">
                    <a16:creationId xmlns:a16="http://schemas.microsoft.com/office/drawing/2014/main" id="{C9546A60-2808-49E7-8926-9D72B9E21FC3}"/>
                  </a:ext>
                </a:extLst>
              </p:cNvPr>
              <p:cNvSpPr txBox="1">
                <a:spLocks noRot="1" noChangeAspect="1" noMove="1" noResize="1" noEditPoints="1" noAdjustHandles="1" noChangeArrowheads="1" noChangeShapeType="1" noTextEdit="1"/>
              </p:cNvSpPr>
              <p:nvPr/>
            </p:nvSpPr>
            <p:spPr>
              <a:xfrm>
                <a:off x="1085199" y="2925473"/>
                <a:ext cx="4225580" cy="9096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AAE57DB-F37A-4602-805E-51002B4A7A31}"/>
                  </a:ext>
                </a:extLst>
              </p:cNvPr>
              <p:cNvSpPr txBox="1"/>
              <p:nvPr/>
            </p:nvSpPr>
            <p:spPr>
              <a:xfrm>
                <a:off x="848619" y="3797717"/>
                <a:ext cx="3115392" cy="954813"/>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𝑚𝑖𝑥</m:t>
                          </m:r>
                        </m:sub>
                      </m:sSub>
                      <m:r>
                        <a:rPr lang="en-US" sz="1400" b="0" i="1" smtClean="0">
                          <a:latin typeface="Cambria Math" panose="02040503050406030204" pitchFamily="18" charset="0"/>
                        </a:rPr>
                        <m:t>=</m:t>
                      </m:r>
                      <m:rad>
                        <m:radPr>
                          <m:degHide m:val="on"/>
                          <m:ctrlPr>
                            <a:rPr lang="en-US" sz="1400" i="1">
                              <a:latin typeface="Cambria Math" panose="02040503050406030204" pitchFamily="18" charset="0"/>
                            </a:rPr>
                          </m:ctrlPr>
                        </m:radPr>
                        <m:deg/>
                        <m:e>
                          <m:box>
                            <m:boxPr>
                              <m:ctrlPr>
                                <a:rPr lang="en-US" sz="1400" i="1">
                                  <a:latin typeface="Cambria Math" panose="02040503050406030204" pitchFamily="18" charset="0"/>
                                </a:rPr>
                              </m:ctrlPr>
                            </m:boxPr>
                            <m:e>
                              <m:f>
                                <m:fPr>
                                  <m:ctrlPr>
                                    <a:rPr lang="en-US" sz="1400" i="1">
                                      <a:latin typeface="Cambria Math" panose="02040503050406030204" pitchFamily="18" charset="0"/>
                                    </a:rPr>
                                  </m:ctrlPr>
                                </m:fPr>
                                <m:num>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𝑟</m:t>
                                              </m:r>
                                            </m:sub>
                                          </m:sSub>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𝑖</m:t>
                                              </m:r>
                                            </m:sub>
                                          </m:sSub>
                                        </m:e>
                                        <m:sup>
                                          <m:r>
                                            <a:rPr lang="en-US" sz="1400" b="0" i="1" smtClean="0">
                                              <a:latin typeface="Cambria Math" panose="02040503050406030204" pitchFamily="18" charset="0"/>
                                            </a:rPr>
                                            <m:t>2</m:t>
                                          </m:r>
                                        </m:sup>
                                      </m:sSup>
                                    </m:e>
                                  </m:rad>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𝑟</m:t>
                                      </m:r>
                                    </m:sub>
                                  </m:sSub>
                                </m:num>
                                <m:den>
                                  <m:r>
                                    <a:rPr lang="en-US" sz="1400" b="0" i="1" smtClean="0">
                                      <a:latin typeface="Cambria Math" panose="02040503050406030204" pitchFamily="18" charset="0"/>
                                    </a:rPr>
                                    <m:t>2</m:t>
                                  </m:r>
                                </m:den>
                              </m:f>
                            </m:e>
                          </m:box>
                        </m:e>
                      </m:rad>
                    </m:oMath>
                  </m:oMathPara>
                </a14:m>
                <a:endParaRPr lang="en-US" sz="1400" dirty="0"/>
              </a:p>
            </p:txBody>
          </p:sp>
        </mc:Choice>
        <mc:Fallback xmlns="">
          <p:sp>
            <p:nvSpPr>
              <p:cNvPr id="22" name="TextBox 21">
                <a:extLst>
                  <a:ext uri="{FF2B5EF4-FFF2-40B4-BE49-F238E27FC236}">
                    <a16:creationId xmlns:a16="http://schemas.microsoft.com/office/drawing/2014/main" id="{EAAE57DB-F37A-4602-805E-51002B4A7A31}"/>
                  </a:ext>
                </a:extLst>
              </p:cNvPr>
              <p:cNvSpPr txBox="1">
                <a:spLocks noRot="1" noChangeAspect="1" noMove="1" noResize="1" noEditPoints="1" noAdjustHandles="1" noChangeArrowheads="1" noChangeShapeType="1" noTextEdit="1"/>
              </p:cNvSpPr>
              <p:nvPr/>
            </p:nvSpPr>
            <p:spPr>
              <a:xfrm>
                <a:off x="848619" y="3797717"/>
                <a:ext cx="3115392" cy="95481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F045529-68DE-420F-964E-BB03C00FE9F2}"/>
                  </a:ext>
                </a:extLst>
              </p:cNvPr>
              <p:cNvSpPr txBox="1"/>
              <p:nvPr/>
            </p:nvSpPr>
            <p:spPr>
              <a:xfrm>
                <a:off x="1088937" y="1271435"/>
                <a:ext cx="2973506" cy="348365"/>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1</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1,</m:t>
                          </m:r>
                          <m:r>
                            <a:rPr lang="en-US" sz="1400" b="0" i="1">
                              <a:solidFill>
                                <a:schemeClr val="tx1"/>
                              </a:solidFill>
                              <a:latin typeface="Cambria Math" panose="02040503050406030204" pitchFamily="18" charset="0"/>
                            </a:rPr>
                            <m:t>𝑟</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1,</m:t>
                          </m:r>
                          <m:r>
                            <a:rPr lang="en-US" sz="1400" b="0" i="1">
                              <a:solidFill>
                                <a:schemeClr val="tx1"/>
                              </a:solidFill>
                              <a:latin typeface="Cambria Math" panose="02040503050406030204" pitchFamily="18" charset="0"/>
                            </a:rPr>
                            <m:t>𝑖</m:t>
                          </m:r>
                        </m:sub>
                      </m:sSub>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1</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1</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rPr>
                        <m:t>(2</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1</m:t>
                          </m:r>
                        </m:sub>
                      </m:sSub>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1</m:t>
                          </m:r>
                        </m:sub>
                      </m:sSub>
                      <m:r>
                        <a:rPr lang="en-US" sz="1400" b="0" i="1">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23" name="TextBox 22">
                <a:extLst>
                  <a:ext uri="{FF2B5EF4-FFF2-40B4-BE49-F238E27FC236}">
                    <a16:creationId xmlns:a16="http://schemas.microsoft.com/office/drawing/2014/main" id="{BF045529-68DE-420F-964E-BB03C00FE9F2}"/>
                  </a:ext>
                </a:extLst>
              </p:cNvPr>
              <p:cNvSpPr txBox="1">
                <a:spLocks noRot="1" noChangeAspect="1" noMove="1" noResize="1" noEditPoints="1" noAdjustHandles="1" noChangeArrowheads="1" noChangeShapeType="1" noTextEdit="1"/>
              </p:cNvSpPr>
              <p:nvPr/>
            </p:nvSpPr>
            <p:spPr>
              <a:xfrm>
                <a:off x="1088937" y="1271435"/>
                <a:ext cx="2973506" cy="348365"/>
              </a:xfrm>
              <a:prstGeom prst="rect">
                <a:avLst/>
              </a:prstGeom>
              <a:blipFill>
                <a:blip r:embed="rId6"/>
                <a:stretch>
                  <a:fillRect l="-411" r="-1643"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FB008F-E6A1-4862-9789-17CA888635B5}"/>
                  </a:ext>
                </a:extLst>
              </p:cNvPr>
              <p:cNvSpPr txBox="1"/>
              <p:nvPr/>
            </p:nvSpPr>
            <p:spPr>
              <a:xfrm>
                <a:off x="1085199" y="1613963"/>
                <a:ext cx="2994346" cy="348750"/>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2</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ea typeface="Cambria Math" panose="02040503050406030204" pitchFamily="18" charset="0"/>
                            </a:rPr>
                            <m:t>2</m:t>
                          </m:r>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𝑟</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2,</m:t>
                          </m:r>
                          <m:r>
                            <a:rPr lang="en-US" sz="1400" b="0" i="1">
                              <a:solidFill>
                                <a:schemeClr val="tx1"/>
                              </a:solidFill>
                              <a:latin typeface="Cambria Math" panose="02040503050406030204" pitchFamily="18" charset="0"/>
                            </a:rPr>
                            <m:t>𝑖</m:t>
                          </m:r>
                        </m:sub>
                      </m:sSub>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2</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2</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rPr>
                        <m:t>(2</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2</m:t>
                          </m:r>
                        </m:sub>
                      </m:sSub>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2</m:t>
                          </m:r>
                        </m:sub>
                      </m:sSub>
                      <m:r>
                        <a:rPr lang="en-US" sz="1400" b="0" i="1">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24" name="TextBox 23">
                <a:extLst>
                  <a:ext uri="{FF2B5EF4-FFF2-40B4-BE49-F238E27FC236}">
                    <a16:creationId xmlns:a16="http://schemas.microsoft.com/office/drawing/2014/main" id="{B0FB008F-E6A1-4862-9789-17CA888635B5}"/>
                  </a:ext>
                </a:extLst>
              </p:cNvPr>
              <p:cNvSpPr txBox="1">
                <a:spLocks noRot="1" noChangeAspect="1" noMove="1" noResize="1" noEditPoints="1" noAdjustHandles="1" noChangeArrowheads="1" noChangeShapeType="1" noTextEdit="1"/>
              </p:cNvSpPr>
              <p:nvPr/>
            </p:nvSpPr>
            <p:spPr>
              <a:xfrm>
                <a:off x="1085199" y="1613963"/>
                <a:ext cx="2994346" cy="348750"/>
              </a:xfrm>
              <a:prstGeom prst="rect">
                <a:avLst/>
              </a:prstGeom>
              <a:blipFill>
                <a:blip r:embed="rId7"/>
                <a:stretch>
                  <a:fillRect l="-204" r="-1833" b="-8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3B1B70-86D1-4776-82A6-1F1A3FC13B19}"/>
                  </a:ext>
                </a:extLst>
              </p:cNvPr>
              <p:cNvSpPr txBox="1"/>
              <p:nvPr/>
            </p:nvSpPr>
            <p:spPr>
              <a:xfrm>
                <a:off x="1036215" y="1980404"/>
                <a:ext cx="3149067" cy="363561"/>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rPr>
                            <m:t>h</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ea typeface="Cambria Math" panose="02040503050406030204" pitchFamily="18" charset="0"/>
                            </a:rPr>
                            <m:t>h</m:t>
                          </m:r>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𝑟</m:t>
                          </m:r>
                        </m:sub>
                      </m:sSub>
                      <m:r>
                        <a:rPr lang="en-US" sz="1400" b="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ea typeface="Cambria Math" panose="02040503050406030204" pitchFamily="18" charset="0"/>
                            </a:rPr>
                            <m:t>𝜀</m:t>
                          </m:r>
                        </m:e>
                        <m:sub>
                          <m:r>
                            <a:rPr lang="en-US" sz="1400" b="0" i="1">
                              <a:solidFill>
                                <a:schemeClr val="tx1"/>
                              </a:solidFill>
                              <a:latin typeface="Cambria Math" panose="02040503050406030204" pitchFamily="18" charset="0"/>
                              <a:ea typeface="Cambria Math" panose="02040503050406030204" pitchFamily="18" charset="0"/>
                            </a:rPr>
                            <m:t>h</m:t>
                          </m:r>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𝑖</m:t>
                          </m:r>
                        </m:sub>
                      </m:sSub>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h</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h</m:t>
                          </m:r>
                        </m:sub>
                        <m:sup>
                          <m:r>
                            <a:rPr lang="en-US" sz="1400" b="0" i="1">
                              <a:solidFill>
                                <a:schemeClr val="tx1"/>
                              </a:solidFill>
                              <a:latin typeface="Cambria Math" panose="02040503050406030204" pitchFamily="18" charset="0"/>
                            </a:rPr>
                            <m:t>2</m:t>
                          </m:r>
                        </m:sup>
                      </m:sSubSup>
                      <m:r>
                        <a:rPr lang="en-US" sz="1400" b="0" i="1">
                          <a:solidFill>
                            <a:schemeClr val="tx1"/>
                          </a:solidFill>
                          <a:latin typeface="Cambria Math" panose="02040503050406030204" pitchFamily="18" charset="0"/>
                        </a:rPr>
                        <m:t>)+</m:t>
                      </m:r>
                      <m:r>
                        <a:rPr lang="en-US" sz="1400" b="0" i="1">
                          <a:solidFill>
                            <a:schemeClr val="tx1"/>
                          </a:solidFill>
                          <a:latin typeface="Cambria Math" panose="02040503050406030204" pitchFamily="18" charset="0"/>
                        </a:rPr>
                        <m:t>𝑖</m:t>
                      </m:r>
                      <m:r>
                        <a:rPr lang="en-US" sz="1400" b="0" i="1">
                          <a:solidFill>
                            <a:schemeClr val="tx1"/>
                          </a:solidFill>
                          <a:latin typeface="Cambria Math" panose="02040503050406030204" pitchFamily="18" charset="0"/>
                        </a:rPr>
                        <m:t>(2</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𝑛</m:t>
                          </m:r>
                        </m:e>
                        <m:sub>
                          <m:r>
                            <a:rPr lang="en-US" sz="1400" b="0" i="1">
                              <a:solidFill>
                                <a:schemeClr val="tx1"/>
                              </a:solidFill>
                              <a:latin typeface="Cambria Math" panose="02040503050406030204" pitchFamily="18" charset="0"/>
                            </a:rPr>
                            <m:t>h</m:t>
                          </m:r>
                        </m:sub>
                      </m:sSub>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𝑘</m:t>
                          </m:r>
                        </m:e>
                        <m:sub>
                          <m:r>
                            <a:rPr lang="en-US" sz="1400" b="0" i="1">
                              <a:solidFill>
                                <a:schemeClr val="tx1"/>
                              </a:solidFill>
                              <a:latin typeface="Cambria Math" panose="02040503050406030204" pitchFamily="18" charset="0"/>
                            </a:rPr>
                            <m:t>h</m:t>
                          </m:r>
                        </m:sub>
                      </m:sSub>
                      <m:r>
                        <a:rPr lang="en-US" sz="1400" b="0" i="1">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25" name="TextBox 24">
                <a:extLst>
                  <a:ext uri="{FF2B5EF4-FFF2-40B4-BE49-F238E27FC236}">
                    <a16:creationId xmlns:a16="http://schemas.microsoft.com/office/drawing/2014/main" id="{DB3B1B70-86D1-4776-82A6-1F1A3FC13B19}"/>
                  </a:ext>
                </a:extLst>
              </p:cNvPr>
              <p:cNvSpPr txBox="1">
                <a:spLocks noRot="1" noChangeAspect="1" noMove="1" noResize="1" noEditPoints="1" noAdjustHandles="1" noChangeArrowheads="1" noChangeShapeType="1" noTextEdit="1"/>
              </p:cNvSpPr>
              <p:nvPr/>
            </p:nvSpPr>
            <p:spPr>
              <a:xfrm>
                <a:off x="1036215" y="1980404"/>
                <a:ext cx="3149067" cy="363561"/>
              </a:xfrm>
              <a:prstGeom prst="rect">
                <a:avLst/>
              </a:prstGeom>
              <a:blipFill>
                <a:blip r:embed="rId8"/>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C9EE43F-E1D6-40FD-B6F9-3F303E67BD9A}"/>
                  </a:ext>
                </a:extLst>
              </p:cNvPr>
              <p:cNvSpPr txBox="1"/>
              <p:nvPr/>
            </p:nvSpPr>
            <p:spPr>
              <a:xfrm>
                <a:off x="4101752" y="3797716"/>
                <a:ext cx="2753382" cy="954813"/>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m:t>
                          </m:r>
                          <m:r>
                            <a:rPr lang="en-US" sz="1400" b="0" i="1" smtClean="0">
                              <a:latin typeface="Cambria Math" panose="02040503050406030204" pitchFamily="18" charset="0"/>
                            </a:rPr>
                            <m:t>𝑘</m:t>
                          </m:r>
                        </m:e>
                        <m:sub>
                          <m:r>
                            <a:rPr lang="en-US" sz="1400" b="0" i="1" smtClean="0">
                              <a:latin typeface="Cambria Math" panose="02040503050406030204" pitchFamily="18" charset="0"/>
                            </a:rPr>
                            <m:t>𝑚𝑖𝑥</m:t>
                          </m:r>
                        </m:sub>
                      </m:sSub>
                      <m:r>
                        <a:rPr lang="en-US" sz="1400" b="0" i="1" smtClean="0">
                          <a:latin typeface="Cambria Math" panose="02040503050406030204" pitchFamily="18" charset="0"/>
                        </a:rPr>
                        <m:t>=</m:t>
                      </m:r>
                      <m:rad>
                        <m:radPr>
                          <m:degHide m:val="on"/>
                          <m:ctrlPr>
                            <a:rPr lang="en-US" sz="1400" i="1">
                              <a:latin typeface="Cambria Math" panose="02040503050406030204" pitchFamily="18" charset="0"/>
                            </a:rPr>
                          </m:ctrlPr>
                        </m:radPr>
                        <m:deg/>
                        <m:e>
                          <m:box>
                            <m:boxPr>
                              <m:ctrlPr>
                                <a:rPr lang="en-US" sz="1400" i="1">
                                  <a:latin typeface="Cambria Math" panose="02040503050406030204" pitchFamily="18" charset="0"/>
                                </a:rPr>
                              </m:ctrlPr>
                            </m:boxPr>
                            <m:e>
                              <m:f>
                                <m:fPr>
                                  <m:ctrlPr>
                                    <a:rPr lang="en-US" sz="1400" i="1">
                                      <a:latin typeface="Cambria Math" panose="02040503050406030204" pitchFamily="18" charset="0"/>
                                    </a:rPr>
                                  </m:ctrlPr>
                                </m:fPr>
                                <m:num>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𝑟</m:t>
                                              </m:r>
                                            </m:sub>
                                          </m:sSub>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𝑖</m:t>
                                              </m:r>
                                            </m:sub>
                                          </m:sSub>
                                        </m:e>
                                        <m:sup>
                                          <m:r>
                                            <a:rPr lang="en-US" sz="1400" b="0" i="1" smtClean="0">
                                              <a:latin typeface="Cambria Math" panose="02040503050406030204" pitchFamily="18" charset="0"/>
                                            </a:rPr>
                                            <m:t>2</m:t>
                                          </m:r>
                                        </m:sup>
                                      </m:sSup>
                                    </m:e>
                                  </m:rad>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𝜀</m:t>
                                      </m:r>
                                    </m:e>
                                    <m:sub>
                                      <m:r>
                                        <a:rPr lang="en-US" sz="1400" b="0" i="1" smtClean="0">
                                          <a:latin typeface="Cambria Math" panose="02040503050406030204" pitchFamily="18" charset="0"/>
                                        </a:rPr>
                                        <m:t>𝑀𝐺</m:t>
                                      </m:r>
                                      <m:r>
                                        <a:rPr lang="en-US" sz="1400" b="0" i="1" smtClean="0">
                                          <a:latin typeface="Cambria Math" panose="02040503050406030204" pitchFamily="18" charset="0"/>
                                        </a:rPr>
                                        <m:t>, </m:t>
                                      </m:r>
                                      <m:r>
                                        <a:rPr lang="en-US" sz="1400" b="0" i="1" smtClean="0">
                                          <a:latin typeface="Cambria Math" panose="02040503050406030204" pitchFamily="18" charset="0"/>
                                        </a:rPr>
                                        <m:t>𝑟</m:t>
                                      </m:r>
                                    </m:sub>
                                  </m:sSub>
                                </m:num>
                                <m:den>
                                  <m:r>
                                    <a:rPr lang="en-US" sz="1400" b="0" i="1" smtClean="0">
                                      <a:latin typeface="Cambria Math" panose="02040503050406030204" pitchFamily="18" charset="0"/>
                                    </a:rPr>
                                    <m:t>2</m:t>
                                  </m:r>
                                </m:den>
                              </m:f>
                            </m:e>
                          </m:box>
                        </m:e>
                      </m:rad>
                    </m:oMath>
                  </m:oMathPara>
                </a14:m>
                <a:endParaRPr lang="en-US" sz="1400" dirty="0"/>
              </a:p>
            </p:txBody>
          </p:sp>
        </mc:Choice>
        <mc:Fallback xmlns="">
          <p:sp>
            <p:nvSpPr>
              <p:cNvPr id="27" name="TextBox 26">
                <a:extLst>
                  <a:ext uri="{FF2B5EF4-FFF2-40B4-BE49-F238E27FC236}">
                    <a16:creationId xmlns:a16="http://schemas.microsoft.com/office/drawing/2014/main" id="{1C9EE43F-E1D6-40FD-B6F9-3F303E67BD9A}"/>
                  </a:ext>
                </a:extLst>
              </p:cNvPr>
              <p:cNvSpPr txBox="1">
                <a:spLocks noRot="1" noChangeAspect="1" noMove="1" noResize="1" noEditPoints="1" noAdjustHandles="1" noChangeArrowheads="1" noChangeShapeType="1" noTextEdit="1"/>
              </p:cNvSpPr>
              <p:nvPr/>
            </p:nvSpPr>
            <p:spPr>
              <a:xfrm>
                <a:off x="4101752" y="3797716"/>
                <a:ext cx="2753382" cy="95481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F2BD2E3-003A-4B9D-97FB-9A6B8813419A}"/>
                  </a:ext>
                </a:extLst>
              </p:cNvPr>
              <p:cNvSpPr txBox="1"/>
              <p:nvPr/>
            </p:nvSpPr>
            <p:spPr>
              <a:xfrm>
                <a:off x="1859396" y="4795683"/>
                <a:ext cx="3614003" cy="713465"/>
              </a:xfrm>
              <a:prstGeom prst="rect">
                <a:avLst/>
              </a:prstGeom>
              <a:noFill/>
            </p:spPr>
            <p:txBody>
              <a:bodyPr wrap="none" lIns="0" tIns="0" rIns="0" bIns="0" rtlCol="0">
                <a:spAutoFit/>
              </a:bodyPr>
              <a:lstStyle/>
              <a:p>
                <a:pPr>
                  <a:lnSpc>
                    <a:spcPct val="150000"/>
                  </a:lnSpc>
                </a:pPr>
                <a14:m>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𝑚</m:t>
                        </m:r>
                      </m:e>
                      <m:sub>
                        <m:r>
                          <a:rPr lang="en-US" sz="1400" b="0" i="1" smtClean="0">
                            <a:solidFill>
                              <a:srgbClr val="FF0000"/>
                            </a:solidFill>
                            <a:latin typeface="Cambria Math" panose="02040503050406030204" pitchFamily="18" charset="0"/>
                          </a:rPr>
                          <m:t>𝑚𝑖𝑥</m:t>
                        </m:r>
                      </m:sub>
                    </m:sSub>
                    <m:d>
                      <m:dPr>
                        <m:ctrlPr>
                          <a:rPr lang="en-US" sz="1400" i="1">
                            <a:solidFill>
                              <a:srgbClr val="FF0000"/>
                            </a:solidFill>
                            <a:latin typeface="Cambria Math" panose="02040503050406030204" pitchFamily="18" charset="0"/>
                          </a:rPr>
                        </m:ctrlPr>
                      </m:dPr>
                      <m:e>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ea typeface="Cambria Math" panose="02040503050406030204" pitchFamily="18" charset="0"/>
                              </a:rPr>
                              <m:t>𝜆</m:t>
                            </m:r>
                          </m:e>
                          <m:sub>
                            <m:r>
                              <a:rPr lang="en-US" sz="1400" b="0" i="1" smtClean="0">
                                <a:solidFill>
                                  <a:srgbClr val="FF0000"/>
                                </a:solidFill>
                                <a:latin typeface="Cambria Math" panose="02040503050406030204" pitchFamily="18" charset="0"/>
                              </a:rPr>
                              <m:t>𝑗</m:t>
                            </m:r>
                          </m:sub>
                        </m:sSub>
                      </m:e>
                    </m:d>
                    <m:r>
                      <a:rPr lang="en-US" sz="1400" b="0" i="1" smtClean="0">
                        <a:latin typeface="Cambria Math" panose="02040503050406030204" pitchFamily="18" charset="0"/>
                      </a:rPr>
                      <m:t>=</m:t>
                    </m:r>
                    <m:r>
                      <a:rPr lang="en-US" sz="1400" b="0" i="1" smtClean="0">
                        <a:latin typeface="Cambria Math" panose="02040503050406030204" pitchFamily="18" charset="0"/>
                      </a:rPr>
                      <m:t>𝐹</m:t>
                    </m:r>
                    <m:r>
                      <a:rPr lang="en-US" sz="1400" b="0" i="1" smtClean="0">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𝑓</m:t>
                        </m:r>
                      </m:e>
                      <m:sub>
                        <m:r>
                          <a:rPr lang="en-US" sz="1400" b="0" i="1" smtClean="0">
                            <a:solidFill>
                              <a:srgbClr val="FF0000"/>
                            </a:solidFill>
                            <a:latin typeface="Cambria Math" panose="02040503050406030204" pitchFamily="18" charset="0"/>
                          </a:rPr>
                          <m:t>1</m:t>
                        </m:r>
                      </m:sub>
                    </m:sSub>
                    <m:r>
                      <a:rPr lang="en-US" sz="1400" b="0" i="1" smtClean="0">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𝑓</m:t>
                        </m:r>
                      </m:e>
                      <m:sub>
                        <m:r>
                          <a:rPr lang="en-US" sz="1400" b="0" i="1" smtClean="0">
                            <a:solidFill>
                              <a:srgbClr val="FF0000"/>
                            </a:solidFill>
                            <a:latin typeface="Cambria Math" panose="02040503050406030204" pitchFamily="18" charset="0"/>
                          </a:rPr>
                          <m:t>2</m:t>
                        </m:r>
                      </m:sub>
                    </m:sSub>
                    <m:r>
                      <a:rPr lang="en-US" sz="1400" b="0" i="1" smtClean="0">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𝑚</m:t>
                        </m:r>
                      </m:e>
                      <m:sub>
                        <m:r>
                          <a:rPr lang="en-US" sz="1400" b="0" i="1" smtClean="0">
                            <a:solidFill>
                              <a:schemeClr val="tx1"/>
                            </a:solidFill>
                            <a:latin typeface="Cambria Math" panose="02040503050406030204" pitchFamily="18" charset="0"/>
                          </a:rPr>
                          <m:t>1</m:t>
                        </m:r>
                      </m:sub>
                    </m:sSub>
                    <m:d>
                      <m:dPr>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𝜆</m:t>
                            </m:r>
                          </m:e>
                          <m:sub>
                            <m:r>
                              <a:rPr lang="en-US" sz="1400" b="0" i="1" smtClean="0">
                                <a:solidFill>
                                  <a:schemeClr val="tx1"/>
                                </a:solidFill>
                                <a:latin typeface="Cambria Math" panose="02040503050406030204" pitchFamily="18" charset="0"/>
                              </a:rPr>
                              <m:t>𝑗</m:t>
                            </m:r>
                          </m:sub>
                        </m:sSub>
                      </m:e>
                    </m:d>
                  </m:oMath>
                </a14:m>
                <a:r>
                  <a:rPr lang="en-US" sz="1400" dirty="0">
                    <a:solidFill>
                      <a:schemeClr val="tx1"/>
                    </a:solidFill>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𝑚</m:t>
                        </m:r>
                      </m:e>
                      <m:sub>
                        <m:r>
                          <a:rPr lang="en-US" sz="1400" b="0" i="1" smtClean="0">
                            <a:solidFill>
                              <a:schemeClr val="tx1"/>
                            </a:solidFill>
                            <a:latin typeface="Cambria Math" panose="02040503050406030204" pitchFamily="18" charset="0"/>
                          </a:rPr>
                          <m:t>2</m:t>
                        </m:r>
                      </m:sub>
                    </m:sSub>
                    <m:d>
                      <m:dPr>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𝜆</m:t>
                            </m:r>
                          </m:e>
                          <m:sub>
                            <m:r>
                              <a:rPr lang="en-US" sz="1400" b="0" i="1" smtClean="0">
                                <a:solidFill>
                                  <a:schemeClr val="tx1"/>
                                </a:solidFill>
                                <a:latin typeface="Cambria Math" panose="02040503050406030204" pitchFamily="18" charset="0"/>
                              </a:rPr>
                              <m:t>𝑗</m:t>
                            </m:r>
                          </m:sub>
                        </m:sSub>
                      </m:e>
                    </m:d>
                  </m:oMath>
                </a14:m>
                <a:r>
                  <a:rPr lang="en-US" sz="1400" dirty="0">
                    <a:solidFill>
                      <a:schemeClr val="tx1"/>
                    </a:solidFill>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𝑛</m:t>
                        </m:r>
                      </m:e>
                      <m:sub>
                        <m:r>
                          <a:rPr lang="en-US" sz="1400" b="0" i="1" smtClean="0">
                            <a:solidFill>
                              <a:schemeClr val="tx1"/>
                            </a:solidFill>
                            <a:latin typeface="Cambria Math" panose="02040503050406030204" pitchFamily="18" charset="0"/>
                          </a:rPr>
                          <m:t>h𝑜𝑠𝑡</m:t>
                        </m:r>
                      </m:sub>
                    </m:sSub>
                    <m:d>
                      <m:dPr>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𝜆</m:t>
                            </m:r>
                          </m:e>
                          <m:sub>
                            <m:r>
                              <a:rPr lang="en-US" sz="1400" b="0" i="1" smtClean="0">
                                <a:solidFill>
                                  <a:schemeClr val="tx1"/>
                                </a:solidFill>
                                <a:latin typeface="Cambria Math" panose="02040503050406030204" pitchFamily="18" charset="0"/>
                              </a:rPr>
                              <m:t>𝑗</m:t>
                            </m:r>
                          </m:sub>
                        </m:sSub>
                      </m:e>
                    </m:d>
                    <m:r>
                      <a:rPr lang="en-US" sz="1400" b="0" i="1" smtClean="0">
                        <a:solidFill>
                          <a:schemeClr val="tx1"/>
                        </a:solidFill>
                        <a:latin typeface="Cambria Math" panose="02040503050406030204" pitchFamily="18" charset="0"/>
                      </a:rPr>
                      <m:t>)</m:t>
                    </m:r>
                  </m:oMath>
                </a14:m>
                <a:endParaRPr lang="en-US" sz="1400" i="1" dirty="0">
                  <a:solidFill>
                    <a:schemeClr val="tx1"/>
                  </a:solidFill>
                  <a:latin typeface="Cambria Math" panose="02040503050406030204" pitchFamily="18" charset="0"/>
                </a:endParaRPr>
              </a:p>
              <a:p>
                <a:pPr>
                  <a:lnSpc>
                    <a:spcPct val="150000"/>
                  </a:lnSpc>
                </a:pPr>
                <a:r>
                  <a:rPr lang="en-US" sz="1400" dirty="0"/>
                  <a:t>                   </a:t>
                </a:r>
                <a14:m>
                  <m:oMath xmlns:m="http://schemas.openxmlformats.org/officeDocument/2006/math">
                    <m:r>
                      <a:rPr lang="en-US" sz="1400" b="0" i="1" smtClean="0">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𝑛</m:t>
                        </m:r>
                      </m:e>
                      <m:sub>
                        <m:r>
                          <a:rPr lang="en-US" sz="1400" b="0" i="1" smtClean="0">
                            <a:solidFill>
                              <a:srgbClr val="FF0000"/>
                            </a:solidFill>
                            <a:latin typeface="Cambria Math" panose="02040503050406030204" pitchFamily="18" charset="0"/>
                          </a:rPr>
                          <m:t>𝑚𝑖𝑥</m:t>
                        </m:r>
                      </m:sub>
                    </m:sSub>
                    <m:d>
                      <m:dPr>
                        <m:ctrlPr>
                          <a:rPr lang="en-US" sz="1400" i="1">
                            <a:solidFill>
                              <a:srgbClr val="FF0000"/>
                            </a:solidFill>
                            <a:latin typeface="Cambria Math" panose="02040503050406030204" pitchFamily="18" charset="0"/>
                          </a:rPr>
                        </m:ctrlPr>
                      </m:dPr>
                      <m:e>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ea typeface="Cambria Math" panose="02040503050406030204" pitchFamily="18" charset="0"/>
                              </a:rPr>
                              <m:t>𝜆</m:t>
                            </m:r>
                          </m:e>
                          <m:sub>
                            <m:r>
                              <a:rPr lang="en-US" sz="1400" b="0" i="1" smtClean="0">
                                <a:solidFill>
                                  <a:srgbClr val="FF0000"/>
                                </a:solidFill>
                                <a:latin typeface="Cambria Math" panose="02040503050406030204" pitchFamily="18" charset="0"/>
                              </a:rPr>
                              <m:t>𝑗</m:t>
                            </m:r>
                          </m:sub>
                        </m:sSub>
                      </m:e>
                    </m:d>
                    <m:r>
                      <a:rPr lang="en-US" sz="1400" b="0" smtClean="0">
                        <a:solidFill>
                          <a:schemeClr val="tx1"/>
                        </a:solidFill>
                        <a:latin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𝑖</m:t>
                        </m:r>
                        <m:r>
                          <a:rPr lang="en-US" sz="1400" b="0" i="1" smtClean="0">
                            <a:solidFill>
                              <a:srgbClr val="FF0000"/>
                            </a:solidFill>
                            <a:latin typeface="Cambria Math" panose="02040503050406030204" pitchFamily="18" charset="0"/>
                          </a:rPr>
                          <m:t>𝑘</m:t>
                        </m:r>
                      </m:e>
                      <m:sub>
                        <m:r>
                          <a:rPr lang="en-US" sz="1400" b="0" i="1" smtClean="0">
                            <a:solidFill>
                              <a:srgbClr val="FF0000"/>
                            </a:solidFill>
                            <a:latin typeface="Cambria Math" panose="02040503050406030204" pitchFamily="18" charset="0"/>
                          </a:rPr>
                          <m:t>𝑚𝑖𝑥</m:t>
                        </m:r>
                      </m:sub>
                    </m:sSub>
                    <m:d>
                      <m:dPr>
                        <m:ctrlPr>
                          <a:rPr lang="en-US" sz="1400" i="1">
                            <a:solidFill>
                              <a:srgbClr val="FF0000"/>
                            </a:solidFill>
                            <a:latin typeface="Cambria Math" panose="02040503050406030204" pitchFamily="18" charset="0"/>
                          </a:rPr>
                        </m:ctrlPr>
                      </m:dPr>
                      <m:e>
                        <m:sSub>
                          <m:sSubPr>
                            <m:ctrlPr>
                              <a:rPr lang="en-US" sz="1400" i="1">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ea typeface="Cambria Math" panose="02040503050406030204" pitchFamily="18" charset="0"/>
                              </a:rPr>
                              <m:t>𝜆</m:t>
                            </m:r>
                          </m:e>
                          <m:sub>
                            <m:r>
                              <a:rPr lang="en-US" sz="1400" b="0" i="1" smtClean="0">
                                <a:solidFill>
                                  <a:srgbClr val="FF0000"/>
                                </a:solidFill>
                                <a:latin typeface="Cambria Math" panose="02040503050406030204" pitchFamily="18" charset="0"/>
                              </a:rPr>
                              <m:t>𝑗</m:t>
                            </m:r>
                          </m:sub>
                        </m:sSub>
                      </m:e>
                    </m:d>
                  </m:oMath>
                </a14:m>
                <a:endParaRPr lang="en-US" sz="1400" dirty="0"/>
              </a:p>
            </p:txBody>
          </p:sp>
        </mc:Choice>
        <mc:Fallback xmlns="">
          <p:sp>
            <p:nvSpPr>
              <p:cNvPr id="9" name="TextBox 8">
                <a:extLst>
                  <a:ext uri="{FF2B5EF4-FFF2-40B4-BE49-F238E27FC236}">
                    <a16:creationId xmlns:a16="http://schemas.microsoft.com/office/drawing/2014/main" id="{6F2BD2E3-003A-4B9D-97FB-9A6B8813419A}"/>
                  </a:ext>
                </a:extLst>
              </p:cNvPr>
              <p:cNvSpPr txBox="1">
                <a:spLocks noRot="1" noChangeAspect="1" noMove="1" noResize="1" noEditPoints="1" noAdjustHandles="1" noChangeArrowheads="1" noChangeShapeType="1" noTextEdit="1"/>
              </p:cNvSpPr>
              <p:nvPr/>
            </p:nvSpPr>
            <p:spPr>
              <a:xfrm>
                <a:off x="1859396" y="4795683"/>
                <a:ext cx="3614003" cy="713465"/>
              </a:xfrm>
              <a:prstGeom prst="rect">
                <a:avLst/>
              </a:prstGeom>
              <a:blipFill>
                <a:blip r:embed="rId10"/>
                <a:stretch>
                  <a:fillRect l="-1180" r="-1180" b="-6838"/>
                </a:stretch>
              </a:blipFill>
            </p:spPr>
            <p:txBody>
              <a:bodyPr/>
              <a:lstStyle/>
              <a:p>
                <a:r>
                  <a:rPr lang="en-US">
                    <a:noFill/>
                  </a:rPr>
                  <a:t> </a:t>
                </a:r>
              </a:p>
            </p:txBody>
          </p:sp>
        </mc:Fallback>
      </mc:AlternateContent>
      <p:sp>
        <p:nvSpPr>
          <p:cNvPr id="62" name="Arrow: Right 61">
            <a:extLst>
              <a:ext uri="{FF2B5EF4-FFF2-40B4-BE49-F238E27FC236}">
                <a16:creationId xmlns:a16="http://schemas.microsoft.com/office/drawing/2014/main" id="{03F2351F-BB63-4D3C-BF53-B001D53E9349}"/>
              </a:ext>
            </a:extLst>
          </p:cNvPr>
          <p:cNvSpPr/>
          <p:nvPr/>
        </p:nvSpPr>
        <p:spPr>
          <a:xfrm>
            <a:off x="1117644" y="4912580"/>
            <a:ext cx="473186" cy="309828"/>
          </a:xfrm>
          <a:prstGeom prst="rightArrow">
            <a:avLst>
              <a:gd name="adj1" fmla="val 44585"/>
              <a:gd name="adj2" fmla="val 74368"/>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C1B60FE-2A26-443F-B4C4-22EE0B5FD0BD}"/>
                  </a:ext>
                </a:extLst>
              </p:cNvPr>
              <p:cNvSpPr txBox="1"/>
              <p:nvPr/>
            </p:nvSpPr>
            <p:spPr>
              <a:xfrm>
                <a:off x="2573894" y="6023890"/>
                <a:ext cx="3446649" cy="6291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𝜒</m:t>
                          </m:r>
                        </m:e>
                        <m:sup>
                          <m:r>
                            <a:rPr lang="en-US" sz="1400" b="0" i="1">
                              <a:latin typeface="Cambria Math" panose="02040503050406030204" pitchFamily="18" charset="0"/>
                            </a:rPr>
                            <m:t>2</m:t>
                          </m:r>
                        </m:sup>
                      </m:sSup>
                      <m:r>
                        <a:rPr lang="en-US" sz="1400" b="0" i="1">
                          <a:latin typeface="Cambria Math" panose="02040503050406030204" pitchFamily="18" charset="0"/>
                        </a:rPr>
                        <m:t>= </m:t>
                      </m:r>
                      <m:nary>
                        <m:naryPr>
                          <m:chr m:val="∑"/>
                          <m:ctrlPr>
                            <a:rPr lang="en-US" sz="1400" i="1">
                              <a:latin typeface="Cambria Math" panose="02040503050406030204" pitchFamily="18" charset="0"/>
                            </a:rPr>
                          </m:ctrlPr>
                        </m:naryPr>
                        <m:sub>
                          <m:r>
                            <m:rPr>
                              <m:brk m:alnAt="23"/>
                            </m:rPr>
                            <a:rPr lang="en-US" sz="1400" b="0" i="1">
                              <a:latin typeface="Cambria Math" panose="02040503050406030204" pitchFamily="18" charset="0"/>
                            </a:rPr>
                            <m:t>𝑗</m:t>
                          </m:r>
                          <m:r>
                            <a:rPr lang="en-US" sz="1400" b="0" i="1">
                              <a:latin typeface="Cambria Math" panose="02040503050406030204" pitchFamily="18" charset="0"/>
                            </a:rPr>
                            <m:t>=1</m:t>
                          </m:r>
                        </m:sub>
                        <m:sup>
                          <m:r>
                            <a:rPr lang="en-US" sz="1400" b="0" i="1">
                              <a:latin typeface="Cambria Math" panose="02040503050406030204" pitchFamily="18" charset="0"/>
                            </a:rPr>
                            <m:t>4</m:t>
                          </m:r>
                        </m:sup>
                        <m:e>
                          <m:d>
                            <m:dPr>
                              <m:begChr m:val="["/>
                              <m:endChr m:val="]"/>
                              <m:ctrlPr>
                                <a:rPr lang="en-US" sz="1400" i="1">
                                  <a:latin typeface="Cambria Math" panose="02040503050406030204" pitchFamily="18" charset="0"/>
                                </a:rPr>
                              </m:ctrlPr>
                            </m:dPr>
                            <m:e>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b="0" i="1">
                                          <a:latin typeface="Cambria Math" panose="02040503050406030204" pitchFamily="18" charset="0"/>
                                        </a:rPr>
                                        <m:t>(</m:t>
                                      </m:r>
                                      <m:sSub>
                                        <m:sSubPr>
                                          <m:ctrlPr>
                                            <a:rPr lang="en-US" sz="1400" i="1">
                                              <a:solidFill>
                                                <a:srgbClr val="001CFF"/>
                                              </a:solidFill>
                                              <a:latin typeface="Cambria Math" panose="02040503050406030204" pitchFamily="18" charset="0"/>
                                            </a:rPr>
                                          </m:ctrlPr>
                                        </m:sSubPr>
                                        <m:e>
                                          <m:r>
                                            <a:rPr lang="en-US" sz="1400" b="0" i="1">
                                              <a:solidFill>
                                                <a:srgbClr val="001CFF"/>
                                              </a:solidFill>
                                              <a:latin typeface="Cambria Math" panose="02040503050406030204" pitchFamily="18" charset="0"/>
                                            </a:rPr>
                                            <m:t>𝑘</m:t>
                                          </m:r>
                                        </m:e>
                                        <m:sub>
                                          <m:r>
                                            <a:rPr lang="en-US" sz="1400" b="0" i="1" smtClean="0">
                                              <a:solidFill>
                                                <a:srgbClr val="001CFF"/>
                                              </a:solidFill>
                                              <a:latin typeface="Cambria Math" panose="02040503050406030204" pitchFamily="18" charset="0"/>
                                            </a:rPr>
                                            <m:t>𝑒𝑝𝑖𝑐</m:t>
                                          </m:r>
                                        </m:sub>
                                      </m:sSub>
                                      <m:d>
                                        <m:dPr>
                                          <m:ctrlPr>
                                            <a:rPr lang="en-US" sz="1400" i="1">
                                              <a:solidFill>
                                                <a:srgbClr val="001CFF"/>
                                              </a:solidFill>
                                              <a:latin typeface="Cambria Math" panose="02040503050406030204" pitchFamily="18" charset="0"/>
                                            </a:rPr>
                                          </m:ctrlPr>
                                        </m:dPr>
                                        <m:e>
                                          <m:sSub>
                                            <m:sSubPr>
                                              <m:ctrlPr>
                                                <a:rPr lang="en-US" sz="1400" i="1">
                                                  <a:solidFill>
                                                    <a:srgbClr val="001CFF"/>
                                                  </a:solidFill>
                                                  <a:latin typeface="Cambria Math" panose="02040503050406030204" pitchFamily="18" charset="0"/>
                                                </a:rPr>
                                              </m:ctrlPr>
                                            </m:sSubPr>
                                            <m:e>
                                              <m:r>
                                                <a:rPr lang="en-US" sz="1400" b="0" i="1">
                                                  <a:solidFill>
                                                    <a:srgbClr val="001CFF"/>
                                                  </a:solidFill>
                                                  <a:latin typeface="Cambria Math" panose="02040503050406030204" pitchFamily="18" charset="0"/>
                                                  <a:ea typeface="Cambria Math" panose="02040503050406030204" pitchFamily="18" charset="0"/>
                                                </a:rPr>
                                                <m:t>𝜆</m:t>
                                              </m:r>
                                            </m:e>
                                            <m:sub>
                                              <m:r>
                                                <a:rPr lang="en-US" sz="1400" b="0" i="1">
                                                  <a:solidFill>
                                                    <a:srgbClr val="001CFF"/>
                                                  </a:solidFill>
                                                  <a:latin typeface="Cambria Math" panose="02040503050406030204" pitchFamily="18" charset="0"/>
                                                </a:rPr>
                                                <m:t>𝑗</m:t>
                                              </m:r>
                                            </m:sub>
                                          </m:sSub>
                                        </m:e>
                                      </m:d>
                                      <m:r>
                                        <a:rPr lang="en-US" sz="1400" b="0" i="1">
                                          <a:latin typeface="Cambria Math" panose="02040503050406030204" pitchFamily="18" charset="0"/>
                                        </a:rPr>
                                        <m:t> −</m:t>
                                      </m:r>
                                      <m:sSub>
                                        <m:sSubPr>
                                          <m:ctrlPr>
                                            <a:rPr lang="en-US" sz="1400" i="1">
                                              <a:solidFill>
                                                <a:srgbClr val="FF0000"/>
                                              </a:solidFill>
                                              <a:latin typeface="Cambria Math" panose="02040503050406030204" pitchFamily="18" charset="0"/>
                                            </a:rPr>
                                          </m:ctrlPr>
                                        </m:sSubPr>
                                        <m:e>
                                          <m:r>
                                            <a:rPr lang="en-US" sz="1400" b="0" i="1">
                                              <a:solidFill>
                                                <a:srgbClr val="FF0000"/>
                                              </a:solidFill>
                                              <a:latin typeface="Cambria Math" panose="02040503050406030204" pitchFamily="18" charset="0"/>
                                            </a:rPr>
                                            <m:t>𝑘</m:t>
                                          </m:r>
                                        </m:e>
                                        <m:sub>
                                          <m:r>
                                            <a:rPr lang="en-US" sz="1400" b="0" i="1">
                                              <a:solidFill>
                                                <a:srgbClr val="FF0000"/>
                                              </a:solidFill>
                                              <a:latin typeface="Cambria Math" panose="02040503050406030204" pitchFamily="18" charset="0"/>
                                            </a:rPr>
                                            <m:t>𝑚𝑖𝑥</m:t>
                                          </m:r>
                                        </m:sub>
                                      </m:sSub>
                                      <m:d>
                                        <m:dPr>
                                          <m:ctrlPr>
                                            <a:rPr lang="en-US" sz="1400" i="1">
                                              <a:solidFill>
                                                <a:srgbClr val="FF0000"/>
                                              </a:solidFill>
                                              <a:latin typeface="Cambria Math" panose="02040503050406030204" pitchFamily="18" charset="0"/>
                                            </a:rPr>
                                          </m:ctrlPr>
                                        </m:dPr>
                                        <m:e>
                                          <m:sSub>
                                            <m:sSubPr>
                                              <m:ctrlPr>
                                                <a:rPr lang="en-US" sz="1400" i="1">
                                                  <a:solidFill>
                                                    <a:srgbClr val="FF0000"/>
                                                  </a:solidFill>
                                                  <a:latin typeface="Cambria Math" panose="02040503050406030204" pitchFamily="18" charset="0"/>
                                                </a:rPr>
                                              </m:ctrlPr>
                                            </m:sSubPr>
                                            <m:e>
                                              <m:r>
                                                <a:rPr lang="en-US" sz="1400" b="0" i="1">
                                                  <a:solidFill>
                                                    <a:srgbClr val="FF0000"/>
                                                  </a:solidFill>
                                                  <a:latin typeface="Cambria Math" panose="02040503050406030204" pitchFamily="18" charset="0"/>
                                                  <a:ea typeface="Cambria Math" panose="02040503050406030204" pitchFamily="18" charset="0"/>
                                                </a:rPr>
                                                <m:t>𝜆</m:t>
                                              </m:r>
                                            </m:e>
                                            <m:sub>
                                              <m:r>
                                                <a:rPr lang="en-US" sz="1400" b="0" i="1">
                                                  <a:solidFill>
                                                    <a:srgbClr val="FF0000"/>
                                                  </a:solidFill>
                                                  <a:latin typeface="Cambria Math" panose="02040503050406030204" pitchFamily="18" charset="0"/>
                                                </a:rPr>
                                                <m:t>𝑗</m:t>
                                              </m:r>
                                            </m:sub>
                                          </m:sSub>
                                        </m:e>
                                      </m:d>
                                      <m:r>
                                        <a:rPr lang="en-US" sz="1400" b="0" i="1">
                                          <a:latin typeface="Cambria Math" panose="02040503050406030204" pitchFamily="18" charset="0"/>
                                        </a:rPr>
                                        <m:t>)</m:t>
                                      </m:r>
                                    </m:e>
                                    <m:sup>
                                      <m:r>
                                        <a:rPr lang="en-US" sz="1400" b="0" i="1">
                                          <a:latin typeface="Cambria Math" panose="02040503050406030204" pitchFamily="18" charset="0"/>
                                        </a:rPr>
                                        <m:t>2</m:t>
                                      </m:r>
                                    </m:sup>
                                  </m:sSup>
                                </m:num>
                                <m:den>
                                  <m:sSub>
                                    <m:sSubPr>
                                      <m:ctrlPr>
                                        <a:rPr lang="en-US" sz="1400" i="1">
                                          <a:solidFill>
                                            <a:srgbClr val="001CFF"/>
                                          </a:solidFill>
                                          <a:latin typeface="Cambria Math" panose="02040503050406030204" pitchFamily="18" charset="0"/>
                                        </a:rPr>
                                      </m:ctrlPr>
                                    </m:sSubPr>
                                    <m:e>
                                      <m:r>
                                        <a:rPr lang="en-US" sz="1400" b="0" i="1">
                                          <a:solidFill>
                                            <a:srgbClr val="001CFF"/>
                                          </a:solidFill>
                                          <a:latin typeface="Cambria Math" panose="02040503050406030204" pitchFamily="18" charset="0"/>
                                        </a:rPr>
                                        <m:t>𝑘</m:t>
                                      </m:r>
                                    </m:e>
                                    <m:sub>
                                      <m:r>
                                        <a:rPr lang="en-US" sz="1400" b="0" i="1" smtClean="0">
                                          <a:solidFill>
                                            <a:srgbClr val="001CFF"/>
                                          </a:solidFill>
                                          <a:latin typeface="Cambria Math" panose="02040503050406030204" pitchFamily="18" charset="0"/>
                                        </a:rPr>
                                        <m:t>𝑒𝑝𝑖𝑐</m:t>
                                      </m:r>
                                    </m:sub>
                                  </m:sSub>
                                  <m:d>
                                    <m:dPr>
                                      <m:ctrlPr>
                                        <a:rPr lang="en-US" sz="1400" i="1">
                                          <a:solidFill>
                                            <a:srgbClr val="001CFF"/>
                                          </a:solidFill>
                                          <a:latin typeface="Cambria Math" panose="02040503050406030204" pitchFamily="18" charset="0"/>
                                        </a:rPr>
                                      </m:ctrlPr>
                                    </m:dPr>
                                    <m:e>
                                      <m:sSub>
                                        <m:sSubPr>
                                          <m:ctrlPr>
                                            <a:rPr lang="en-US" sz="1400" i="1">
                                              <a:solidFill>
                                                <a:srgbClr val="001CFF"/>
                                              </a:solidFill>
                                              <a:latin typeface="Cambria Math" panose="02040503050406030204" pitchFamily="18" charset="0"/>
                                            </a:rPr>
                                          </m:ctrlPr>
                                        </m:sSubPr>
                                        <m:e>
                                          <m:r>
                                            <a:rPr lang="en-US" sz="1400" b="0" i="1">
                                              <a:solidFill>
                                                <a:srgbClr val="001CFF"/>
                                              </a:solidFill>
                                              <a:latin typeface="Cambria Math" panose="02040503050406030204" pitchFamily="18" charset="0"/>
                                              <a:ea typeface="Cambria Math" panose="02040503050406030204" pitchFamily="18" charset="0"/>
                                            </a:rPr>
                                            <m:t>𝜆</m:t>
                                          </m:r>
                                        </m:e>
                                        <m:sub>
                                          <m:r>
                                            <a:rPr lang="en-US" sz="1400" b="0" i="1">
                                              <a:solidFill>
                                                <a:srgbClr val="001CFF"/>
                                              </a:solidFill>
                                              <a:latin typeface="Cambria Math" panose="02040503050406030204" pitchFamily="18" charset="0"/>
                                            </a:rPr>
                                            <m:t>𝑗</m:t>
                                          </m:r>
                                        </m:sub>
                                      </m:sSub>
                                    </m:e>
                                  </m:d>
                                </m:den>
                              </m:f>
                            </m:e>
                          </m:d>
                        </m:e>
                      </m:nary>
                      <m:r>
                        <a:rPr lang="en-US" sz="1400" b="0" i="1">
                          <a:latin typeface="Cambria Math" panose="02040503050406030204" pitchFamily="18" charset="0"/>
                        </a:rPr>
                        <m:t> </m:t>
                      </m:r>
                      <m:r>
                        <a:rPr lang="en-US" sz="1400" b="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𝑚𝑖𝑛</m:t>
                      </m:r>
                    </m:oMath>
                  </m:oMathPara>
                </a14:m>
                <a:endParaRPr lang="en-US" sz="1400" dirty="0"/>
              </a:p>
            </p:txBody>
          </p:sp>
        </mc:Choice>
        <mc:Fallback xmlns="">
          <p:sp>
            <p:nvSpPr>
              <p:cNvPr id="50" name="TextBox 49">
                <a:extLst>
                  <a:ext uri="{FF2B5EF4-FFF2-40B4-BE49-F238E27FC236}">
                    <a16:creationId xmlns:a16="http://schemas.microsoft.com/office/drawing/2014/main" id="{AC1B60FE-2A26-443F-B4C4-22EE0B5FD0BD}"/>
                  </a:ext>
                </a:extLst>
              </p:cNvPr>
              <p:cNvSpPr txBox="1">
                <a:spLocks noRot="1" noChangeAspect="1" noMove="1" noResize="1" noEditPoints="1" noAdjustHandles="1" noChangeArrowheads="1" noChangeShapeType="1" noTextEdit="1"/>
              </p:cNvSpPr>
              <p:nvPr/>
            </p:nvSpPr>
            <p:spPr>
              <a:xfrm>
                <a:off x="2573894" y="6023890"/>
                <a:ext cx="3446649" cy="629147"/>
              </a:xfrm>
              <a:prstGeom prst="rect">
                <a:avLst/>
              </a:prstGeom>
              <a:blipFill>
                <a:blip r:embed="rId11"/>
                <a:stretch>
                  <a:fillRect b="-97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0379899-D4C8-4F50-9C87-4819A96BCE4F}"/>
              </a:ext>
            </a:extLst>
          </p:cNvPr>
          <p:cNvSpPr txBox="1"/>
          <p:nvPr/>
        </p:nvSpPr>
        <p:spPr>
          <a:xfrm>
            <a:off x="8314527" y="1017475"/>
            <a:ext cx="3313984" cy="276999"/>
          </a:xfrm>
          <a:prstGeom prst="rect">
            <a:avLst/>
          </a:prstGeom>
          <a:noFill/>
        </p:spPr>
        <p:txBody>
          <a:bodyPr wrap="none" rtlCol="0">
            <a:spAutoFit/>
          </a:bodyPr>
          <a:lstStyle/>
          <a:p>
            <a:r>
              <a:rPr lang="en-US" sz="1200" dirty="0"/>
              <a:t>(</a:t>
            </a:r>
            <a:r>
              <a:rPr lang="en-US" sz="1200" dirty="0" err="1"/>
              <a:t>Bohren</a:t>
            </a:r>
            <a:r>
              <a:rPr lang="en-US" sz="1200" dirty="0"/>
              <a:t> and Huffman, 1987; Schuster et al., 2016)</a:t>
            </a:r>
          </a:p>
        </p:txBody>
      </p:sp>
      <p:sp>
        <p:nvSpPr>
          <p:cNvPr id="31" name="TextBox 30">
            <a:extLst>
              <a:ext uri="{FF2B5EF4-FFF2-40B4-BE49-F238E27FC236}">
                <a16:creationId xmlns:a16="http://schemas.microsoft.com/office/drawing/2014/main" id="{F87D0999-9D1E-4A2A-A3F1-E5202CD4F0A0}"/>
              </a:ext>
            </a:extLst>
          </p:cNvPr>
          <p:cNvSpPr txBox="1"/>
          <p:nvPr/>
        </p:nvSpPr>
        <p:spPr>
          <a:xfrm>
            <a:off x="413405" y="322848"/>
            <a:ext cx="4401076"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Methodology - (Forward)</a:t>
            </a:r>
            <a:endParaRPr lang="en-US" sz="2600" b="1" baseline="30000" dirty="0">
              <a:solidFill>
                <a:srgbClr val="00206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CBFAEB4-853C-4D68-ADF3-3B5B1A749C16}"/>
              </a:ext>
            </a:extLst>
          </p:cNvPr>
          <p:cNvSpPr txBox="1"/>
          <p:nvPr/>
        </p:nvSpPr>
        <p:spPr>
          <a:xfrm>
            <a:off x="413405" y="6105418"/>
            <a:ext cx="2011013"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 (Inversion)</a:t>
            </a:r>
            <a:endParaRPr lang="en-US" sz="2600" b="1" baseline="300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4317581-C7D1-474E-8BDC-E4B9EE6FBE60}"/>
                  </a:ext>
                </a:extLst>
              </p:cNvPr>
              <p:cNvSpPr txBox="1"/>
              <p:nvPr/>
            </p:nvSpPr>
            <p:spPr>
              <a:xfrm>
                <a:off x="520117" y="870052"/>
                <a:ext cx="7298422" cy="307777"/>
              </a:xfrm>
              <a:prstGeom prst="rect">
                <a:avLst/>
              </a:prstGeom>
              <a:noFill/>
              <a:ln>
                <a:noFill/>
              </a:ln>
            </p:spPr>
            <p:txBody>
              <a:bodyPr wrap="square" rtlCol="0">
                <a:spAutoFit/>
              </a:bodyPr>
              <a:lstStyle/>
              <a:p>
                <a:r>
                  <a:rPr lang="en-US" sz="1400" dirty="0">
                    <a:latin typeface="Arial" panose="020B0604020202020204" pitchFamily="34" charset="0"/>
                    <a:cs typeface="Arial" panose="020B0604020202020204" pitchFamily="34" charset="0"/>
                  </a:rPr>
                  <a:t>(1) With known refractive index (</a:t>
                </a:r>
                <a14:m>
                  <m:oMath xmlns:m="http://schemas.openxmlformats.org/officeDocument/2006/math">
                    <m:r>
                      <a:rPr lang="en-US" sz="1400" b="1" i="1" smtClean="0">
                        <a:solidFill>
                          <a:schemeClr val="tx1"/>
                        </a:solidFill>
                        <a:latin typeface="Cambria Math" panose="02040503050406030204" pitchFamily="18" charset="0"/>
                      </a:rPr>
                      <m:t>𝒏</m:t>
                    </m:r>
                    <m:r>
                      <a:rPr lang="en-US" sz="1400" b="0" i="0" smtClean="0">
                        <a:solidFill>
                          <a:schemeClr val="tx1"/>
                        </a:solidFill>
                        <a:latin typeface="Cambria Math" panose="02040503050406030204" pitchFamily="18" charset="0"/>
                      </a:rPr>
                      <m:t>,</m:t>
                    </m:r>
                    <m:r>
                      <a:rPr lang="en-US" sz="1400" b="1" i="1" smtClean="0">
                        <a:solidFill>
                          <a:schemeClr val="tx1"/>
                        </a:solidFill>
                        <a:latin typeface="Cambria Math" panose="02040503050406030204" pitchFamily="18" charset="0"/>
                      </a:rPr>
                      <m:t>𝒌</m:t>
                    </m:r>
                  </m:oMath>
                </a14:m>
                <a:r>
                  <a:rPr lang="en-US" sz="1400" dirty="0">
                    <a:latin typeface="Arial" panose="020B0604020202020204" pitchFamily="34" charset="0"/>
                    <a:cs typeface="Arial" panose="020B0604020202020204" pitchFamily="34" charset="0"/>
                  </a:rPr>
                  <a:t>) or complex dielectric function (𝜺</a:t>
                </a:r>
                <a:r>
                  <a:rPr lang="en-US" sz="1400" baseline="-25000" dirty="0">
                    <a:latin typeface="Arial" panose="020B0604020202020204" pitchFamily="34" charset="0"/>
                    <a:cs typeface="Arial" panose="020B0604020202020204" pitchFamily="34" charset="0"/>
                  </a:rPr>
                  <a:t>𝒓</a:t>
                </a:r>
                <a:r>
                  <a:rPr lang="en-US" sz="1400" dirty="0">
                    <a:latin typeface="Arial" panose="020B0604020202020204" pitchFamily="34" charset="0"/>
                    <a:cs typeface="Arial" panose="020B0604020202020204" pitchFamily="34" charset="0"/>
                  </a:rPr>
                  <a:t>, 𝜺</a:t>
                </a:r>
                <a:r>
                  <a:rPr lang="en-US" sz="1400" baseline="-25000"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a:t>
                </a:r>
              </a:p>
            </p:txBody>
          </p:sp>
        </mc:Choice>
        <mc:Fallback xmlns="">
          <p:sp>
            <p:nvSpPr>
              <p:cNvPr id="43" name="TextBox 42">
                <a:extLst>
                  <a:ext uri="{FF2B5EF4-FFF2-40B4-BE49-F238E27FC236}">
                    <a16:creationId xmlns:a16="http://schemas.microsoft.com/office/drawing/2014/main" id="{A4317581-C7D1-474E-8BDC-E4B9EE6FBE60}"/>
                  </a:ext>
                </a:extLst>
              </p:cNvPr>
              <p:cNvSpPr txBox="1">
                <a:spLocks noRot="1" noChangeAspect="1" noMove="1" noResize="1" noEditPoints="1" noAdjustHandles="1" noChangeArrowheads="1" noChangeShapeType="1" noTextEdit="1"/>
              </p:cNvSpPr>
              <p:nvPr/>
            </p:nvSpPr>
            <p:spPr>
              <a:xfrm>
                <a:off x="520117" y="870052"/>
                <a:ext cx="7298422" cy="307777"/>
              </a:xfrm>
              <a:prstGeom prst="rect">
                <a:avLst/>
              </a:prstGeom>
              <a:blipFill>
                <a:blip r:embed="rId12"/>
                <a:stretch>
                  <a:fillRect l="-250" t="-6000"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14FB086-7A7F-4925-9810-620AFF6BF20C}"/>
                  </a:ext>
                </a:extLst>
              </p:cNvPr>
              <p:cNvSpPr txBox="1"/>
              <p:nvPr/>
            </p:nvSpPr>
            <p:spPr>
              <a:xfrm>
                <a:off x="520116" y="2701037"/>
                <a:ext cx="8472881" cy="307777"/>
              </a:xfrm>
              <a:prstGeom prst="rect">
                <a:avLst/>
              </a:prstGeom>
              <a:noFill/>
              <a:ln>
                <a:noFill/>
              </a:ln>
            </p:spPr>
            <p:txBody>
              <a:bodyPr wrap="square" rtlCol="0">
                <a:spAutoFit/>
              </a:bodyPr>
              <a:lstStyle/>
              <a:p>
                <a:r>
                  <a:rPr lang="en-US" sz="1400" dirty="0">
                    <a:latin typeface="Arial" panose="020B0604020202020204" pitchFamily="34" charset="0"/>
                    <a:cs typeface="Arial" panose="020B0604020202020204" pitchFamily="34" charset="0"/>
                  </a:rPr>
                  <a:t>(2) Maxwell Garnett effective medium approximation (</a:t>
                </a:r>
                <a14:m>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b="0" i="1">
                            <a:solidFill>
                              <a:srgbClr val="FF0000"/>
                            </a:solidFill>
                            <a:latin typeface="Cambria Math" panose="02040503050406030204" pitchFamily="18" charset="0"/>
                          </a:rPr>
                          <m:t>𝑓</m:t>
                        </m:r>
                      </m:e>
                      <m:sub>
                        <m:r>
                          <a:rPr lang="en-US" sz="1400" b="0" i="1">
                            <a:solidFill>
                              <a:srgbClr val="FF0000"/>
                            </a:solidFill>
                            <a:latin typeface="Cambria Math" panose="02040503050406030204" pitchFamily="18" charset="0"/>
                          </a:rPr>
                          <m:t>1</m:t>
                        </m:r>
                      </m:sub>
                    </m:sSub>
                  </m:oMath>
                </a14:m>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b="0" i="1">
                            <a:solidFill>
                              <a:srgbClr val="FF0000"/>
                            </a:solidFill>
                            <a:latin typeface="Cambria Math" panose="02040503050406030204" pitchFamily="18" charset="0"/>
                          </a:rPr>
                          <m:t>𝑓</m:t>
                        </m:r>
                      </m:e>
                      <m:sub>
                        <m:r>
                          <a:rPr lang="en-US" sz="1400" b="0" i="1" smtClean="0">
                            <a:solidFill>
                              <a:srgbClr val="FF0000"/>
                            </a:solidFill>
                            <a:latin typeface="Cambria Math" panose="02040503050406030204" pitchFamily="18" charset="0"/>
                          </a:rPr>
                          <m:t>2</m:t>
                        </m:r>
                      </m:sub>
                    </m:sSub>
                    <m:r>
                      <a:rPr lang="en-US" sz="1400" b="0" i="1">
                        <a:solidFill>
                          <a:srgbClr val="FF0000"/>
                        </a:solidFill>
                        <a:latin typeface="Cambria Math" panose="02040503050406030204" pitchFamily="18" charset="0"/>
                      </a:rPr>
                      <m:t> </m:t>
                    </m:r>
                  </m:oMath>
                </a14:m>
                <a:r>
                  <a:rPr lang="en-US" sz="1400" dirty="0">
                    <a:latin typeface="Arial" panose="020B0604020202020204" pitchFamily="34" charset="0"/>
                    <a:cs typeface="Arial" panose="020B0604020202020204" pitchFamily="34" charset="0"/>
                  </a:rPr>
                  <a:t>: volume fraction of inclusions)</a:t>
                </a:r>
              </a:p>
            </p:txBody>
          </p:sp>
        </mc:Choice>
        <mc:Fallback xmlns="">
          <p:sp>
            <p:nvSpPr>
              <p:cNvPr id="44" name="TextBox 43">
                <a:extLst>
                  <a:ext uri="{FF2B5EF4-FFF2-40B4-BE49-F238E27FC236}">
                    <a16:creationId xmlns:a16="http://schemas.microsoft.com/office/drawing/2014/main" id="{514FB086-7A7F-4925-9810-620AFF6BF20C}"/>
                  </a:ext>
                </a:extLst>
              </p:cNvPr>
              <p:cNvSpPr txBox="1">
                <a:spLocks noRot="1" noChangeAspect="1" noMove="1" noResize="1" noEditPoints="1" noAdjustHandles="1" noChangeArrowheads="1" noChangeShapeType="1" noTextEdit="1"/>
              </p:cNvSpPr>
              <p:nvPr/>
            </p:nvSpPr>
            <p:spPr>
              <a:xfrm>
                <a:off x="520116" y="2701037"/>
                <a:ext cx="8472881" cy="307777"/>
              </a:xfrm>
              <a:prstGeom prst="rect">
                <a:avLst/>
              </a:prstGeom>
              <a:blipFill>
                <a:blip r:embed="rId13"/>
                <a:stretch>
                  <a:fillRect l="-216" t="-3922" b="-1960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6CF4BD2A-7536-4DD2-8DD8-51BCA9448A13}"/>
                  </a:ext>
                </a:extLst>
              </p:cNvPr>
              <p:cNvSpPr txBox="1"/>
              <p:nvPr/>
            </p:nvSpPr>
            <p:spPr>
              <a:xfrm>
                <a:off x="8283883" y="3429000"/>
                <a:ext cx="3719003" cy="208454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b="1" u="sng" dirty="0">
                    <a:latin typeface="Arial" panose="020B0604020202020204" pitchFamily="34" charset="0"/>
                    <a:cs typeface="Arial" panose="020B0604020202020204" pitchFamily="34" charset="0"/>
                  </a:rPr>
                  <a:t>Assumption:</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major absorption caused by hematite and goethite (not host)</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𝑛</m:t>
                        </m:r>
                      </m:e>
                      <m:sub>
                        <m:r>
                          <a:rPr lang="en-US" sz="1400" b="0" i="1" smtClean="0">
                            <a:solidFill>
                              <a:schemeClr val="tx1"/>
                            </a:solidFill>
                            <a:latin typeface="Cambria Math" panose="02040503050406030204" pitchFamily="18" charset="0"/>
                          </a:rPr>
                          <m:t>h</m:t>
                        </m:r>
                      </m:sub>
                    </m:sSub>
                  </m:oMath>
                </a14:m>
                <a:r>
                  <a:rPr lang="en-US" sz="1400" dirty="0">
                    <a:latin typeface="Arial" panose="020B0604020202020204" pitchFamily="34" charset="0"/>
                    <a:cs typeface="Arial" panose="020B0604020202020204" pitchFamily="34" charset="0"/>
                  </a:rPr>
                  <a:t> = 1.52 (fixed),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𝑘</m:t>
                        </m:r>
                      </m:e>
                      <m:sub>
                        <m:r>
                          <a:rPr lang="en-US" sz="1400" b="0" i="1" smtClean="0">
                            <a:solidFill>
                              <a:schemeClr val="tx1"/>
                            </a:solidFill>
                            <a:latin typeface="Cambria Math" panose="02040503050406030204" pitchFamily="18" charset="0"/>
                          </a:rPr>
                          <m:t>h</m:t>
                        </m:r>
                      </m:sub>
                    </m:sSub>
                  </m:oMath>
                </a14:m>
                <a:r>
                  <a:rPr lang="en-US" sz="1400" dirty="0">
                    <a:latin typeface="Arial" panose="020B0604020202020204" pitchFamily="34" charset="0"/>
                    <a:cs typeface="Arial" panose="020B0604020202020204" pitchFamily="34" charset="0"/>
                  </a:rPr>
                  <a:t> = 0.0</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𝜆</m:t>
                        </m:r>
                      </m:e>
                      <m:sub>
                        <m:r>
                          <a:rPr lang="en-US" sz="1400" b="0" i="1" smtClean="0">
                            <a:solidFill>
                              <a:schemeClr val="tx1"/>
                            </a:solidFill>
                            <a:latin typeface="Cambria Math" panose="02040503050406030204" pitchFamily="18" charset="0"/>
                          </a:rPr>
                          <m:t>𝑗</m:t>
                        </m:r>
                      </m:sub>
                    </m:sSub>
                  </m:oMath>
                </a14:m>
                <a:r>
                  <a:rPr lang="en-US" sz="1400" dirty="0">
                    <a:solidFill>
                      <a:schemeClr val="tx1"/>
                    </a:solidFill>
                    <a:latin typeface="Arial" panose="020B0604020202020204" pitchFamily="34" charset="0"/>
                    <a:cs typeface="Arial" panose="020B0604020202020204" pitchFamily="34" charset="0"/>
                  </a:rPr>
                  <a:t> : 340, 388, 443, 680 nm</a:t>
                </a:r>
              </a:p>
              <a:p>
                <a:pPr marL="28575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u="sng" dirty="0">
                    <a:latin typeface="Arial" panose="020B0604020202020204" pitchFamily="34" charset="0"/>
                    <a:cs typeface="Arial" panose="020B0604020202020204" pitchFamily="34" charset="0"/>
                  </a:rPr>
                  <a:t>Fitting </a:t>
                </a:r>
                <a14:m>
                  <m:oMath xmlns:m="http://schemas.openxmlformats.org/officeDocument/2006/math">
                    <m:sSub>
                      <m:sSubPr>
                        <m:ctrlPr>
                          <a:rPr lang="en-US" sz="1400" b="1" i="1">
                            <a:solidFill>
                              <a:srgbClr val="001CFF"/>
                            </a:solidFill>
                            <a:latin typeface="Cambria Math" panose="02040503050406030204" pitchFamily="18" charset="0"/>
                          </a:rPr>
                        </m:ctrlPr>
                      </m:sSubPr>
                      <m:e>
                        <m:r>
                          <a:rPr lang="en-US" sz="1400" b="1" i="1" smtClean="0">
                            <a:solidFill>
                              <a:srgbClr val="001CFF"/>
                            </a:solidFill>
                            <a:latin typeface="Cambria Math" panose="02040503050406030204" pitchFamily="18" charset="0"/>
                          </a:rPr>
                          <m:t> </m:t>
                        </m:r>
                        <m:r>
                          <a:rPr lang="en-US" sz="1400" b="1" i="1" smtClean="0">
                            <a:solidFill>
                              <a:srgbClr val="001CFF"/>
                            </a:solidFill>
                            <a:latin typeface="Cambria Math" panose="02040503050406030204" pitchFamily="18" charset="0"/>
                          </a:rPr>
                          <m:t>𝒌</m:t>
                        </m:r>
                      </m:e>
                      <m:sub>
                        <m:r>
                          <a:rPr lang="en-US" sz="1400" b="1" i="1" smtClean="0">
                            <a:solidFill>
                              <a:srgbClr val="001CFF"/>
                            </a:solidFill>
                            <a:latin typeface="Cambria Math" panose="02040503050406030204" pitchFamily="18" charset="0"/>
                          </a:rPr>
                          <m:t>𝒆𝒑𝒊𝒄</m:t>
                        </m:r>
                      </m:sub>
                    </m:sSub>
                  </m:oMath>
                </a14:m>
                <a:r>
                  <a:rPr lang="en-US" sz="1400" b="1" u="sng" dirty="0">
                    <a:latin typeface="Arial" panose="020B0604020202020204" pitchFamily="34" charset="0"/>
                    <a:cs typeface="Arial" panose="020B0604020202020204" pitchFamily="34" charset="0"/>
                  </a:rPr>
                  <a:t> part only,</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because MAIAC EPIC does not retrieve real part</a:t>
                </a:r>
                <a:r>
                  <a:rPr lang="en-US" sz="14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𝑛</m:t>
                        </m:r>
                      </m:e>
                      <m:sub>
                        <m:r>
                          <a:rPr lang="en-US" sz="1400" b="0" i="1" smtClean="0">
                            <a:solidFill>
                              <a:schemeClr val="tx1"/>
                            </a:solidFill>
                            <a:latin typeface="Cambria Math" panose="02040503050406030204" pitchFamily="18" charset="0"/>
                          </a:rPr>
                          <m:t>𝑒𝑝𝑖𝑐</m:t>
                        </m:r>
                      </m:sub>
                    </m:sSub>
                    <m:r>
                      <a:rPr lang="en-US" sz="1400" b="0" i="1" smtClean="0">
                        <a:solidFill>
                          <a:schemeClr val="tx1"/>
                        </a:solidFill>
                        <a:latin typeface="Cambria Math" panose="02040503050406030204" pitchFamily="18" charset="0"/>
                      </a:rPr>
                      <m:t>)</m:t>
                    </m:r>
                  </m:oMath>
                </a14:m>
                <a:endParaRPr lang="en-US" sz="1400" dirty="0">
                  <a:latin typeface="Arial" panose="020B0604020202020204" pitchFamily="34" charset="0"/>
                  <a:cs typeface="Arial" panose="020B0604020202020204" pitchFamily="34" charset="0"/>
                </a:endParaRPr>
              </a:p>
            </p:txBody>
          </p:sp>
        </mc:Choice>
        <mc:Fallback>
          <p:sp>
            <p:nvSpPr>
              <p:cNvPr id="46" name="TextBox 45">
                <a:extLst>
                  <a:ext uri="{FF2B5EF4-FFF2-40B4-BE49-F238E27FC236}">
                    <a16:creationId xmlns:a16="http://schemas.microsoft.com/office/drawing/2014/main" id="{6CF4BD2A-7536-4DD2-8DD8-51BCA9448A13}"/>
                  </a:ext>
                </a:extLst>
              </p:cNvPr>
              <p:cNvSpPr txBox="1">
                <a:spLocks noRot="1" noChangeAspect="1" noMove="1" noResize="1" noEditPoints="1" noAdjustHandles="1" noChangeArrowheads="1" noChangeShapeType="1" noTextEdit="1"/>
              </p:cNvSpPr>
              <p:nvPr/>
            </p:nvSpPr>
            <p:spPr>
              <a:xfrm>
                <a:off x="8283883" y="3429000"/>
                <a:ext cx="3719003" cy="2084545"/>
              </a:xfrm>
              <a:prstGeom prst="rect">
                <a:avLst/>
              </a:prstGeom>
              <a:blipFill>
                <a:blip r:embed="rId14"/>
                <a:stretch>
                  <a:fillRect l="-328" t="-587" b="-1466"/>
                </a:stretch>
              </a:blipFill>
              <a:ln>
                <a:noFill/>
              </a:ln>
            </p:spPr>
            <p:txBody>
              <a:bodyPr/>
              <a:lstStyle/>
              <a:p>
                <a:r>
                  <a:rPr lang="en-US">
                    <a:noFill/>
                  </a:rPr>
                  <a:t> </a:t>
                </a:r>
              </a:p>
            </p:txBody>
          </p:sp>
        </mc:Fallback>
      </mc:AlternateContent>
      <p:sp>
        <p:nvSpPr>
          <p:cNvPr id="47" name="TextBox 46">
            <a:extLst>
              <a:ext uri="{FF2B5EF4-FFF2-40B4-BE49-F238E27FC236}">
                <a16:creationId xmlns:a16="http://schemas.microsoft.com/office/drawing/2014/main" id="{F4835415-0547-4DA1-A32C-2A1F3F660405}"/>
              </a:ext>
            </a:extLst>
          </p:cNvPr>
          <p:cNvSpPr txBox="1"/>
          <p:nvPr/>
        </p:nvSpPr>
        <p:spPr>
          <a:xfrm>
            <a:off x="4368275" y="1714695"/>
            <a:ext cx="3816725" cy="461665"/>
          </a:xfrm>
          <a:prstGeom prst="rect">
            <a:avLst/>
          </a:prstGeom>
          <a:noFill/>
        </p:spPr>
        <p:txBody>
          <a:bodyPr wrap="square">
            <a:spAutoFit/>
          </a:bodyPr>
          <a:lstStyle/>
          <a:p>
            <a:r>
              <a:rPr lang="en-US" sz="1200" i="1" dirty="0">
                <a:latin typeface="Arial" panose="020B0604020202020204" pitchFamily="34" charset="0"/>
                <a:cs typeface="Arial" panose="020B0604020202020204" pitchFamily="34" charset="0"/>
              </a:rPr>
              <a:t>, where 1, 2, h indicates </a:t>
            </a:r>
          </a:p>
          <a:p>
            <a:r>
              <a:rPr lang="en-US" sz="1200" i="1" dirty="0">
                <a:latin typeface="Arial" panose="020B0604020202020204" pitchFamily="34" charset="0"/>
                <a:cs typeface="Arial" panose="020B0604020202020204" pitchFamily="34" charset="0"/>
              </a:rPr>
              <a:t>inclusion 1 (hematite), inclusion 2 (goethite), and host</a:t>
            </a:r>
          </a:p>
        </p:txBody>
      </p:sp>
      <p:sp>
        <p:nvSpPr>
          <p:cNvPr id="48" name="TextBox 47">
            <a:extLst>
              <a:ext uri="{FF2B5EF4-FFF2-40B4-BE49-F238E27FC236}">
                <a16:creationId xmlns:a16="http://schemas.microsoft.com/office/drawing/2014/main" id="{49F2ACD4-A5F8-4263-A3D0-CDD28E84B457}"/>
              </a:ext>
            </a:extLst>
          </p:cNvPr>
          <p:cNvSpPr txBox="1"/>
          <p:nvPr/>
        </p:nvSpPr>
        <p:spPr>
          <a:xfrm>
            <a:off x="8314527" y="528085"/>
            <a:ext cx="3542132" cy="584775"/>
          </a:xfrm>
          <a:prstGeom prst="rect">
            <a:avLst/>
          </a:prstGeom>
          <a:noFill/>
          <a:ln>
            <a:noFill/>
          </a:ln>
        </p:spPr>
        <p:txBody>
          <a:bodyPr wrap="square" rtlCol="0">
            <a:spAutoFit/>
          </a:bodyPr>
          <a:lstStyle/>
          <a:p>
            <a:r>
              <a:rPr lang="en-US" sz="1600" dirty="0"/>
              <a:t>Illustration of Maxwell Garnett effective medium approximation (</a:t>
            </a:r>
            <a:r>
              <a:rPr lang="en-US" sz="1600" b="1" u="sng" dirty="0"/>
              <a:t>pure dust</a:t>
            </a:r>
            <a:r>
              <a:rPr lang="en-US" sz="1600" dirty="0"/>
              <a:t>)</a:t>
            </a:r>
          </a:p>
        </p:txBody>
      </p:sp>
      <p:sp>
        <p:nvSpPr>
          <p:cNvPr id="8" name="Oval 7">
            <a:extLst>
              <a:ext uri="{FF2B5EF4-FFF2-40B4-BE49-F238E27FC236}">
                <a16:creationId xmlns:a16="http://schemas.microsoft.com/office/drawing/2014/main" id="{19D14142-22FF-4563-85BA-7C649DB6F808}"/>
              </a:ext>
            </a:extLst>
          </p:cNvPr>
          <p:cNvSpPr/>
          <p:nvPr/>
        </p:nvSpPr>
        <p:spPr>
          <a:xfrm>
            <a:off x="9628020" y="1543572"/>
            <a:ext cx="837074" cy="766546"/>
          </a:xfrm>
          <a:prstGeom prst="ellipse">
            <a:avLst/>
          </a:prstGeom>
          <a:solidFill>
            <a:schemeClr val="accent4">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Host</a:t>
            </a:r>
          </a:p>
        </p:txBody>
      </p:sp>
      <p:sp>
        <p:nvSpPr>
          <p:cNvPr id="10" name="Oval 9">
            <a:extLst>
              <a:ext uri="{FF2B5EF4-FFF2-40B4-BE49-F238E27FC236}">
                <a16:creationId xmlns:a16="http://schemas.microsoft.com/office/drawing/2014/main" id="{59E68B5E-4593-4A64-A023-565EB1502003}"/>
              </a:ext>
            </a:extLst>
          </p:cNvPr>
          <p:cNvSpPr/>
          <p:nvPr/>
        </p:nvSpPr>
        <p:spPr>
          <a:xfrm>
            <a:off x="8798418" y="1635579"/>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418A6D9-27B9-42DA-A5E6-7AAB7CA2B6B3}"/>
              </a:ext>
            </a:extLst>
          </p:cNvPr>
          <p:cNvSpPr/>
          <p:nvPr/>
        </p:nvSpPr>
        <p:spPr>
          <a:xfrm>
            <a:off x="8950818" y="1787979"/>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B957233-BF27-444E-8EFB-FE05D03F5761}"/>
              </a:ext>
            </a:extLst>
          </p:cNvPr>
          <p:cNvSpPr/>
          <p:nvPr/>
        </p:nvSpPr>
        <p:spPr>
          <a:xfrm>
            <a:off x="8591249" y="1910443"/>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EC1F549-5FAE-4F11-B17C-FCADB1184E2D}"/>
              </a:ext>
            </a:extLst>
          </p:cNvPr>
          <p:cNvSpPr/>
          <p:nvPr/>
        </p:nvSpPr>
        <p:spPr>
          <a:xfrm>
            <a:off x="8860045" y="2057945"/>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031D651-AE84-439C-AAC0-6D7E5EBCEFF7}"/>
              </a:ext>
            </a:extLst>
          </p:cNvPr>
          <p:cNvSpPr/>
          <p:nvPr/>
        </p:nvSpPr>
        <p:spPr>
          <a:xfrm>
            <a:off x="8622062" y="2154456"/>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2975A2D-1DDD-437E-A696-F35F3B052F2F}"/>
              </a:ext>
            </a:extLst>
          </p:cNvPr>
          <p:cNvSpPr/>
          <p:nvPr/>
        </p:nvSpPr>
        <p:spPr>
          <a:xfrm>
            <a:off x="8591248" y="1795471"/>
            <a:ext cx="61627" cy="6282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F582157-864E-40BA-9727-CD7B01CBAED9}"/>
              </a:ext>
            </a:extLst>
          </p:cNvPr>
          <p:cNvSpPr/>
          <p:nvPr/>
        </p:nvSpPr>
        <p:spPr>
          <a:xfrm>
            <a:off x="8743648" y="1947871"/>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D9CABBA-7ACD-4326-9134-6A0451B9ED58}"/>
              </a:ext>
            </a:extLst>
          </p:cNvPr>
          <p:cNvSpPr/>
          <p:nvPr/>
        </p:nvSpPr>
        <p:spPr>
          <a:xfrm>
            <a:off x="8852616" y="1845759"/>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10F6394-2578-41F0-AC63-4FD2D48FC760}"/>
              </a:ext>
            </a:extLst>
          </p:cNvPr>
          <p:cNvSpPr/>
          <p:nvPr/>
        </p:nvSpPr>
        <p:spPr>
          <a:xfrm>
            <a:off x="8991382" y="1970492"/>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198FCED-B716-4EB3-8647-22BDAA884142}"/>
              </a:ext>
            </a:extLst>
          </p:cNvPr>
          <p:cNvSpPr/>
          <p:nvPr/>
        </p:nvSpPr>
        <p:spPr>
          <a:xfrm>
            <a:off x="8547256" y="2058674"/>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60D02FA-D2A6-4724-805B-0F326B4D8247}"/>
              </a:ext>
            </a:extLst>
          </p:cNvPr>
          <p:cNvSpPr/>
          <p:nvPr/>
        </p:nvSpPr>
        <p:spPr>
          <a:xfrm>
            <a:off x="8622062" y="1715259"/>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319F6F-A30B-411A-8E74-89EBB2C1D8ED}"/>
              </a:ext>
            </a:extLst>
          </p:cNvPr>
          <p:cNvSpPr/>
          <p:nvPr/>
        </p:nvSpPr>
        <p:spPr>
          <a:xfrm>
            <a:off x="8494441" y="1853304"/>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4210075-0303-4901-80D1-09160DE13F3E}"/>
              </a:ext>
            </a:extLst>
          </p:cNvPr>
          <p:cNvSpPr/>
          <p:nvPr/>
        </p:nvSpPr>
        <p:spPr>
          <a:xfrm>
            <a:off x="8743648" y="2176807"/>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A0A9ABE-B059-45DF-8069-9D9EA99F17D1}"/>
              </a:ext>
            </a:extLst>
          </p:cNvPr>
          <p:cNvSpPr/>
          <p:nvPr/>
        </p:nvSpPr>
        <p:spPr>
          <a:xfrm>
            <a:off x="8721932" y="1814773"/>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337CAB2-C421-4A3F-8A37-E36894324501}"/>
              </a:ext>
            </a:extLst>
          </p:cNvPr>
          <p:cNvSpPr/>
          <p:nvPr/>
        </p:nvSpPr>
        <p:spPr>
          <a:xfrm>
            <a:off x="8981631" y="1633894"/>
            <a:ext cx="61627" cy="62829"/>
          </a:xfrm>
          <a:prstGeom prst="ellipse">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E6ED62C-C075-4810-9FB7-756C9A45DC9C}"/>
              </a:ext>
            </a:extLst>
          </p:cNvPr>
          <p:cNvPicPr>
            <a:picLocks noChangeAspect="1"/>
          </p:cNvPicPr>
          <p:nvPr/>
        </p:nvPicPr>
        <p:blipFill>
          <a:blip r:embed="rId15"/>
          <a:stretch>
            <a:fillRect/>
          </a:stretch>
        </p:blipFill>
        <p:spPr>
          <a:xfrm>
            <a:off x="11030961" y="1609756"/>
            <a:ext cx="566977" cy="621846"/>
          </a:xfrm>
          <a:prstGeom prst="rect">
            <a:avLst/>
          </a:prstGeom>
        </p:spPr>
      </p:pic>
      <p:sp>
        <p:nvSpPr>
          <p:cNvPr id="89" name="TextBox 88">
            <a:extLst>
              <a:ext uri="{FF2B5EF4-FFF2-40B4-BE49-F238E27FC236}">
                <a16:creationId xmlns:a16="http://schemas.microsoft.com/office/drawing/2014/main" id="{DEE35C4E-C63B-46E0-B352-7096B55DDD35}"/>
              </a:ext>
            </a:extLst>
          </p:cNvPr>
          <p:cNvSpPr txBox="1"/>
          <p:nvPr/>
        </p:nvSpPr>
        <p:spPr>
          <a:xfrm>
            <a:off x="9489122" y="2521898"/>
            <a:ext cx="1124381" cy="461665"/>
          </a:xfrm>
          <a:prstGeom prst="rect">
            <a:avLst/>
          </a:prstGeom>
          <a:noFill/>
        </p:spPr>
        <p:txBody>
          <a:bodyPr wrap="square" rtlCol="0">
            <a:spAutoFit/>
          </a:bodyPr>
          <a:lstStyle/>
          <a:p>
            <a:pPr algn="ctr"/>
            <a:r>
              <a:rPr lang="en-US" sz="1200" dirty="0"/>
              <a:t>Homogeneous</a:t>
            </a:r>
          </a:p>
          <a:p>
            <a:pPr algn="ctr"/>
            <a:r>
              <a:rPr lang="en-US" sz="1200" dirty="0"/>
              <a:t>matrix</a:t>
            </a:r>
          </a:p>
        </p:txBody>
      </p:sp>
      <p:sp>
        <p:nvSpPr>
          <p:cNvPr id="90" name="TextBox 89">
            <a:extLst>
              <a:ext uri="{FF2B5EF4-FFF2-40B4-BE49-F238E27FC236}">
                <a16:creationId xmlns:a16="http://schemas.microsoft.com/office/drawing/2014/main" id="{5984031B-C9FB-46EA-90A7-9472287374B6}"/>
              </a:ext>
            </a:extLst>
          </p:cNvPr>
          <p:cNvSpPr txBox="1"/>
          <p:nvPr/>
        </p:nvSpPr>
        <p:spPr>
          <a:xfrm>
            <a:off x="10925616" y="2521620"/>
            <a:ext cx="1232718" cy="646331"/>
          </a:xfrm>
          <a:prstGeom prst="rect">
            <a:avLst/>
          </a:prstGeom>
          <a:noFill/>
        </p:spPr>
        <p:txBody>
          <a:bodyPr wrap="square" rtlCol="0">
            <a:spAutoFit/>
          </a:bodyPr>
          <a:lstStyle/>
          <a:p>
            <a:r>
              <a:rPr lang="en-US" sz="1200" dirty="0"/>
              <a:t>Randomly </a:t>
            </a:r>
          </a:p>
          <a:p>
            <a:r>
              <a:rPr lang="en-US" sz="1200" dirty="0"/>
              <a:t>inhomogeneous </a:t>
            </a:r>
          </a:p>
          <a:p>
            <a:r>
              <a:rPr lang="en-US" sz="1200" dirty="0"/>
              <a:t>mixture</a:t>
            </a:r>
          </a:p>
        </p:txBody>
      </p:sp>
      <p:sp>
        <p:nvSpPr>
          <p:cNvPr id="91" name="TextBox 90">
            <a:extLst>
              <a:ext uri="{FF2B5EF4-FFF2-40B4-BE49-F238E27FC236}">
                <a16:creationId xmlns:a16="http://schemas.microsoft.com/office/drawing/2014/main" id="{D3BA6725-D227-4094-B85F-9070843ABF9B}"/>
              </a:ext>
            </a:extLst>
          </p:cNvPr>
          <p:cNvSpPr txBox="1"/>
          <p:nvPr/>
        </p:nvSpPr>
        <p:spPr>
          <a:xfrm>
            <a:off x="8314527" y="2518967"/>
            <a:ext cx="1124381" cy="276999"/>
          </a:xfrm>
          <a:prstGeom prst="rect">
            <a:avLst/>
          </a:prstGeom>
          <a:noFill/>
        </p:spPr>
        <p:txBody>
          <a:bodyPr wrap="square" rtlCol="0">
            <a:spAutoFit/>
          </a:bodyPr>
          <a:lstStyle/>
          <a:p>
            <a:pPr algn="ctr"/>
            <a:r>
              <a:rPr lang="en-US" sz="1200" dirty="0"/>
              <a:t>2 inclusions</a:t>
            </a:r>
          </a:p>
        </p:txBody>
      </p:sp>
      <p:sp>
        <p:nvSpPr>
          <p:cNvPr id="92" name="TextBox 91">
            <a:extLst>
              <a:ext uri="{FF2B5EF4-FFF2-40B4-BE49-F238E27FC236}">
                <a16:creationId xmlns:a16="http://schemas.microsoft.com/office/drawing/2014/main" id="{219F9620-F047-4888-9FE4-3D8B2025C944}"/>
              </a:ext>
            </a:extLst>
          </p:cNvPr>
          <p:cNvSpPr txBox="1"/>
          <p:nvPr/>
        </p:nvSpPr>
        <p:spPr>
          <a:xfrm>
            <a:off x="8315455" y="1491314"/>
            <a:ext cx="439398" cy="276999"/>
          </a:xfrm>
          <a:prstGeom prst="rect">
            <a:avLst/>
          </a:prstGeom>
          <a:noFill/>
        </p:spPr>
        <p:txBody>
          <a:bodyPr wrap="square" rtlCol="0">
            <a:spAutoFit/>
          </a:bodyPr>
          <a:lstStyle/>
          <a:p>
            <a:pPr algn="ctr"/>
            <a:r>
              <a:rPr lang="en-US" sz="1200" b="1" dirty="0">
                <a:solidFill>
                  <a:srgbClr val="C00000"/>
                </a:solidFill>
              </a:rPr>
              <a:t>Hm</a:t>
            </a:r>
          </a:p>
        </p:txBody>
      </p:sp>
      <p:sp>
        <p:nvSpPr>
          <p:cNvPr id="93" name="TextBox 92">
            <a:extLst>
              <a:ext uri="{FF2B5EF4-FFF2-40B4-BE49-F238E27FC236}">
                <a16:creationId xmlns:a16="http://schemas.microsoft.com/office/drawing/2014/main" id="{2495CF0F-E030-4AD5-B3DF-5294DC1C0A38}"/>
              </a:ext>
            </a:extLst>
          </p:cNvPr>
          <p:cNvSpPr txBox="1"/>
          <p:nvPr/>
        </p:nvSpPr>
        <p:spPr>
          <a:xfrm>
            <a:off x="8851360" y="2015833"/>
            <a:ext cx="439398" cy="276999"/>
          </a:xfrm>
          <a:prstGeom prst="rect">
            <a:avLst/>
          </a:prstGeom>
          <a:noFill/>
        </p:spPr>
        <p:txBody>
          <a:bodyPr wrap="square" rtlCol="0">
            <a:spAutoFit/>
          </a:bodyPr>
          <a:lstStyle/>
          <a:p>
            <a:pPr algn="ctr"/>
            <a:r>
              <a:rPr lang="en-US" sz="1200" b="1" dirty="0">
                <a:solidFill>
                  <a:schemeClr val="tx1">
                    <a:lumMod val="75000"/>
                    <a:lumOff val="25000"/>
                  </a:schemeClr>
                </a:solidFill>
              </a:rPr>
              <a:t>Gt</a:t>
            </a:r>
          </a:p>
        </p:txBody>
      </p:sp>
      <p:sp>
        <p:nvSpPr>
          <p:cNvPr id="14" name="Cross 13">
            <a:extLst>
              <a:ext uri="{FF2B5EF4-FFF2-40B4-BE49-F238E27FC236}">
                <a16:creationId xmlns:a16="http://schemas.microsoft.com/office/drawing/2014/main" id="{1157CC18-3222-4DCC-B34A-362873C00029}"/>
              </a:ext>
            </a:extLst>
          </p:cNvPr>
          <p:cNvSpPr>
            <a:spLocks noChangeAspect="1"/>
          </p:cNvSpPr>
          <p:nvPr/>
        </p:nvSpPr>
        <p:spPr>
          <a:xfrm>
            <a:off x="9257005" y="1836695"/>
            <a:ext cx="200790" cy="199276"/>
          </a:xfrm>
          <a:prstGeom prst="plus">
            <a:avLst>
              <a:gd name="adj" fmla="val 412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quals 14">
            <a:extLst>
              <a:ext uri="{FF2B5EF4-FFF2-40B4-BE49-F238E27FC236}">
                <a16:creationId xmlns:a16="http://schemas.microsoft.com/office/drawing/2014/main" id="{F2B3B6B1-964D-42E0-BC29-14DD8FEB172B}"/>
              </a:ext>
            </a:extLst>
          </p:cNvPr>
          <p:cNvSpPr/>
          <p:nvPr/>
        </p:nvSpPr>
        <p:spPr>
          <a:xfrm>
            <a:off x="10585816" y="1843995"/>
            <a:ext cx="234673" cy="204641"/>
          </a:xfrm>
          <a:prstGeom prst="mathEqual">
            <a:avLst>
              <a:gd name="adj1" fmla="val 13047"/>
              <a:gd name="adj2" fmla="val 280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TextBox 93">
            <a:extLst>
              <a:ext uri="{FF2B5EF4-FFF2-40B4-BE49-F238E27FC236}">
                <a16:creationId xmlns:a16="http://schemas.microsoft.com/office/drawing/2014/main" id="{0EF202A9-CAAF-4F0B-97CC-16BE93E0C89A}"/>
              </a:ext>
            </a:extLst>
          </p:cNvPr>
          <p:cNvSpPr txBox="1"/>
          <p:nvPr/>
        </p:nvSpPr>
        <p:spPr>
          <a:xfrm>
            <a:off x="10175021" y="1355692"/>
            <a:ext cx="1049080" cy="400110"/>
          </a:xfrm>
          <a:prstGeom prst="rect">
            <a:avLst/>
          </a:prstGeom>
          <a:noFill/>
        </p:spPr>
        <p:txBody>
          <a:bodyPr wrap="square" rtlCol="0">
            <a:spAutoFit/>
          </a:bodyPr>
          <a:lstStyle/>
          <a:p>
            <a:pPr algn="ctr"/>
            <a:r>
              <a:rPr lang="en-US" sz="1000" dirty="0"/>
              <a:t>Electromagnetic interaction</a:t>
            </a:r>
          </a:p>
        </p:txBody>
      </p:sp>
      <p:sp>
        <p:nvSpPr>
          <p:cNvPr id="95" name="TextBox 94">
            <a:extLst>
              <a:ext uri="{FF2B5EF4-FFF2-40B4-BE49-F238E27FC236}">
                <a16:creationId xmlns:a16="http://schemas.microsoft.com/office/drawing/2014/main" id="{03EB91AD-26FB-4241-82D7-EACA344481D1}"/>
              </a:ext>
            </a:extLst>
          </p:cNvPr>
          <p:cNvSpPr txBox="1"/>
          <p:nvPr/>
        </p:nvSpPr>
        <p:spPr>
          <a:xfrm>
            <a:off x="10635319" y="2272174"/>
            <a:ext cx="1478800" cy="246221"/>
          </a:xfrm>
          <a:prstGeom prst="rect">
            <a:avLst/>
          </a:prstGeom>
          <a:noFill/>
        </p:spPr>
        <p:txBody>
          <a:bodyPr wrap="square" rtlCol="0">
            <a:spAutoFit/>
          </a:bodyPr>
          <a:lstStyle/>
          <a:p>
            <a:pPr algn="ctr"/>
            <a:r>
              <a:rPr lang="en-US" sz="1000" b="1" dirty="0">
                <a:solidFill>
                  <a:schemeClr val="tx1">
                    <a:lumMod val="75000"/>
                    <a:lumOff val="25000"/>
                  </a:schemeClr>
                </a:solidFill>
              </a:rPr>
              <a:t>Atmospheric Aerosol</a:t>
            </a:r>
          </a:p>
        </p:txBody>
      </p:sp>
      <p:sp>
        <p:nvSpPr>
          <p:cNvPr id="17" name="Slide Number Placeholder 16">
            <a:extLst>
              <a:ext uri="{FF2B5EF4-FFF2-40B4-BE49-F238E27FC236}">
                <a16:creationId xmlns:a16="http://schemas.microsoft.com/office/drawing/2014/main" id="{975932F0-A532-4121-8E74-AF6325853586}"/>
              </a:ext>
            </a:extLst>
          </p:cNvPr>
          <p:cNvSpPr>
            <a:spLocks noGrp="1"/>
          </p:cNvSpPr>
          <p:nvPr>
            <p:ph type="sldNum" sz="quarter" idx="12"/>
          </p:nvPr>
        </p:nvSpPr>
        <p:spPr/>
        <p:txBody>
          <a:bodyPr/>
          <a:lstStyle/>
          <a:p>
            <a:fld id="{C18795A5-5DC6-4E89-855C-E7B9590EB560}" type="slidenum">
              <a:rPr lang="en-US" smtClean="0"/>
              <a:t>5</a:t>
            </a:fld>
            <a:endParaRPr lang="en-US"/>
          </a:p>
        </p:txBody>
      </p:sp>
    </p:spTree>
    <p:extLst>
      <p:ext uri="{BB962C8B-B14F-4D97-AF65-F5344CB8AC3E}">
        <p14:creationId xmlns:p14="http://schemas.microsoft.com/office/powerpoint/2010/main" val="3738656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E3503B7C-F591-422C-89B4-75CC4BEF3740}"/>
                  </a:ext>
                </a:extLst>
              </p:cNvPr>
              <p:cNvSpPr>
                <a:spLocks noGrp="1"/>
              </p:cNvSpPr>
              <p:nvPr>
                <p:ph idx="1"/>
              </p:nvPr>
            </p:nvSpPr>
            <p:spPr>
              <a:xfrm>
                <a:off x="854528" y="946880"/>
                <a:ext cx="10935230" cy="5911120"/>
              </a:xfrm>
            </p:spPr>
            <p:txBody>
              <a:bodyPr>
                <a:normAutofit/>
              </a:bodyPr>
              <a:lstStyle/>
              <a:p>
                <a:r>
                  <a:rPr lang="en-US" sz="1600" dirty="0">
                    <a:latin typeface="Arial" panose="020B0604020202020204" pitchFamily="34" charset="0"/>
                    <a:cs typeface="Arial" panose="020B0604020202020204" pitchFamily="34" charset="0"/>
                  </a:rPr>
                  <a:t>Step 1: calculate total (fine + coarse) volume concentration of dust (440 nm)</a:t>
                </a:r>
              </a:p>
              <a:p>
                <a:pPr lvl="1"/>
                <a14:m>
                  <m:oMath xmlns:m="http://schemas.openxmlformats.org/officeDocument/2006/math">
                    <m:sSup>
                      <m:sSupPr>
                        <m:ctrlPr>
                          <a:rPr lang="en-US" sz="1400" i="1" smtClean="0">
                            <a:solidFill>
                              <a:srgbClr val="FF0000"/>
                            </a:solidFill>
                            <a:latin typeface="Cambria Math" panose="02040503050406030204" pitchFamily="18" charset="0"/>
                          </a:rPr>
                        </m:ctrlPr>
                      </m:sSupPr>
                      <m:e>
                        <m:r>
                          <a:rPr lang="en-US" sz="1400" i="1" smtClean="0">
                            <a:solidFill>
                              <a:srgbClr val="FF0000"/>
                            </a:solidFill>
                            <a:latin typeface="Cambria Math" panose="02040503050406030204" pitchFamily="18" charset="0"/>
                          </a:rPr>
                          <m:t>𝜏</m:t>
                        </m:r>
                      </m:e>
                      <m:sup>
                        <m:r>
                          <a:rPr lang="en-US" sz="1400" i="1">
                            <a:solidFill>
                              <a:srgbClr val="FF0000"/>
                            </a:solidFill>
                            <a:latin typeface="Cambria Math" panose="02040503050406030204" pitchFamily="18" charset="0"/>
                          </a:rPr>
                          <m:t>𝑎</m:t>
                        </m:r>
                      </m:sup>
                    </m:sSup>
                    <m:r>
                      <a:rPr lang="en-US" sz="1400" i="1">
                        <a:solidFill>
                          <a:schemeClr val="tx1"/>
                        </a:solidFill>
                        <a:latin typeface="Cambria Math" panose="02040503050406030204" pitchFamily="18" charset="0"/>
                      </a:rPr>
                      <m:t>=</m:t>
                    </m:r>
                    <m:sSubSup>
                      <m:sSubSupPr>
                        <m:ctrlPr>
                          <a:rPr lang="en-US" sz="140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𝜏</m:t>
                        </m:r>
                      </m:e>
                      <m:sub>
                        <m:r>
                          <a:rPr lang="en-US" sz="1400" i="1">
                            <a:solidFill>
                              <a:schemeClr val="tx1"/>
                            </a:solidFill>
                            <a:latin typeface="Cambria Math" panose="02040503050406030204" pitchFamily="18" charset="0"/>
                          </a:rPr>
                          <m:t>𝑓</m:t>
                        </m:r>
                      </m:sub>
                      <m:sup>
                        <m:r>
                          <a:rPr lang="en-US" sz="1400" i="1">
                            <a:solidFill>
                              <a:schemeClr val="tx1"/>
                            </a:solidFill>
                            <a:latin typeface="Cambria Math" panose="02040503050406030204" pitchFamily="18" charset="0"/>
                          </a:rPr>
                          <m:t>𝑎</m:t>
                        </m:r>
                      </m:sup>
                    </m:sSubSup>
                    <m:r>
                      <a:rPr lang="en-US" sz="1400" i="1">
                        <a:solidFill>
                          <a:schemeClr val="tx1"/>
                        </a:solidFill>
                        <a:latin typeface="Cambria Math" panose="02040503050406030204" pitchFamily="18" charset="0"/>
                      </a:rPr>
                      <m:t>+</m:t>
                    </m:r>
                    <m:sSubSup>
                      <m:sSubSupPr>
                        <m:ctrlPr>
                          <a:rPr lang="en-US" sz="1400" i="1">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𝜏</m:t>
                        </m:r>
                      </m:e>
                      <m:sub>
                        <m:r>
                          <a:rPr lang="en-US" sz="1400" i="1">
                            <a:solidFill>
                              <a:schemeClr val="tx1"/>
                            </a:solidFill>
                            <a:latin typeface="Cambria Math" panose="02040503050406030204" pitchFamily="18" charset="0"/>
                          </a:rPr>
                          <m:t>𝑐</m:t>
                        </m:r>
                      </m:sub>
                      <m:sup>
                        <m:r>
                          <a:rPr lang="en-US" sz="1400" i="1">
                            <a:solidFill>
                              <a:schemeClr val="tx1"/>
                            </a:solidFill>
                            <a:latin typeface="Cambria Math" panose="02040503050406030204" pitchFamily="18" charset="0"/>
                          </a:rPr>
                          <m:t>𝑎</m:t>
                        </m:r>
                      </m:sup>
                    </m:sSubSup>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𝐶</m:t>
                        </m:r>
                      </m:e>
                      <m:sub>
                        <m:r>
                          <a:rPr lang="en-US" sz="1400" i="1">
                            <a:solidFill>
                              <a:schemeClr val="tx1"/>
                            </a:solidFill>
                            <a:latin typeface="Cambria Math" panose="02040503050406030204" pitchFamily="18" charset="0"/>
                          </a:rPr>
                          <m:t>𝑉𝑓</m:t>
                        </m:r>
                      </m:sub>
                    </m:sSub>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h</m:t>
                        </m:r>
                      </m:e>
                      <m:sub>
                        <m:r>
                          <a:rPr lang="en-US" sz="1400" i="1">
                            <a:solidFill>
                              <a:schemeClr val="tx1"/>
                            </a:solidFill>
                            <a:latin typeface="Cambria Math" panose="02040503050406030204" pitchFamily="18" charset="0"/>
                          </a:rPr>
                          <m:t>𝑓</m:t>
                        </m:r>
                      </m:sub>
                    </m:sSub>
                    <m:r>
                      <a:rPr lang="en-US" sz="1400" i="1">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𝐶</m:t>
                        </m:r>
                      </m:e>
                      <m:sub>
                        <m:r>
                          <a:rPr lang="en-US" sz="1400" i="1">
                            <a:solidFill>
                              <a:schemeClr val="tx1"/>
                            </a:solidFill>
                            <a:latin typeface="Cambria Math" panose="02040503050406030204" pitchFamily="18" charset="0"/>
                          </a:rPr>
                          <m:t>𝑉𝑐</m:t>
                        </m:r>
                      </m:sub>
                    </m:sSub>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h</m:t>
                        </m:r>
                      </m:e>
                      <m:sub>
                        <m:r>
                          <a:rPr lang="en-US" sz="1400" i="1">
                            <a:solidFill>
                              <a:schemeClr val="tx1"/>
                            </a:solidFill>
                            <a:latin typeface="Cambria Math" panose="02040503050406030204" pitchFamily="18" charset="0"/>
                          </a:rPr>
                          <m:t>𝑐</m:t>
                        </m:r>
                      </m:sub>
                    </m:sSub>
                    <m:r>
                      <a:rPr lang="en-US" sz="1400" b="0" i="1" smtClean="0">
                        <a:solidFill>
                          <a:srgbClr val="FF0000"/>
                        </a:solidFill>
                        <a:latin typeface="Cambria Math" panose="02040503050406030204" pitchFamily="18" charset="0"/>
                        <a:ea typeface="Cambria Math" panose="02040503050406030204" pitchFamily="18" charset="0"/>
                      </a:rPr>
                      <m:t>≈</m:t>
                    </m:r>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𝐶</m:t>
                        </m:r>
                      </m:e>
                      <m:sub>
                        <m:r>
                          <a:rPr lang="en-US" sz="1400" i="1">
                            <a:solidFill>
                              <a:srgbClr val="FF0000"/>
                            </a:solidFill>
                            <a:latin typeface="Cambria Math" panose="02040503050406030204" pitchFamily="18" charset="0"/>
                          </a:rPr>
                          <m:t>𝑉𝑐</m:t>
                        </m:r>
                      </m:sub>
                    </m:sSub>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h</m:t>
                        </m:r>
                      </m:e>
                      <m:sub>
                        <m:r>
                          <a:rPr lang="en-US" sz="1400" i="1">
                            <a:solidFill>
                              <a:srgbClr val="FF0000"/>
                            </a:solidFill>
                            <a:latin typeface="Cambria Math" panose="02040503050406030204" pitchFamily="18" charset="0"/>
                          </a:rPr>
                          <m:t>𝑐</m:t>
                        </m:r>
                      </m:sub>
                    </m:sSub>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ea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𝐶</m:t>
                        </m:r>
                      </m:e>
                      <m:sub>
                        <m:r>
                          <a:rPr lang="en-US" sz="1400" i="1">
                            <a:solidFill>
                              <a:schemeClr val="tx1"/>
                            </a:solidFill>
                            <a:latin typeface="Cambria Math" panose="02040503050406030204" pitchFamily="18" charset="0"/>
                          </a:rPr>
                          <m:t>𝑉𝑓</m:t>
                        </m:r>
                      </m:sub>
                    </m:sSub>
                    <m:r>
                      <a:rPr lang="en-US" sz="1400" b="0" i="1" smtClean="0">
                        <a:solidFill>
                          <a:schemeClr val="tx1"/>
                        </a:solidFill>
                        <a:latin typeface="Cambria Math" panose="02040503050406030204" pitchFamily="18" charset="0"/>
                        <a:ea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𝐶</m:t>
                        </m:r>
                      </m:e>
                      <m:sub>
                        <m:r>
                          <a:rPr lang="en-US" sz="1400" i="1">
                            <a:solidFill>
                              <a:schemeClr val="tx1"/>
                            </a:solidFill>
                            <a:latin typeface="Cambria Math" panose="02040503050406030204" pitchFamily="18" charset="0"/>
                          </a:rPr>
                          <m:t>𝑉𝑐</m:t>
                        </m:r>
                      </m:sub>
                    </m:sSub>
                    <m:r>
                      <a:rPr lang="en-US" sz="1400" b="0" i="1" smtClean="0">
                        <a:solidFill>
                          <a:schemeClr val="tx1"/>
                        </a:solidFill>
                        <a:latin typeface="Cambria Math" panose="02040503050406030204" pitchFamily="18" charset="0"/>
                      </a:rPr>
                      <m:t> </m:t>
                    </m:r>
                  </m:oMath>
                </a14:m>
                <a:r>
                  <a:rPr lang="en-US" sz="1400" b="0" dirty="0">
                    <a:solidFill>
                      <a:schemeClr val="tx1"/>
                    </a:solidFill>
                    <a:latin typeface="Arial" panose="020B0604020202020204" pitchFamily="34" charset="0"/>
                    <a:cs typeface="Arial" panose="020B0604020202020204" pitchFamily="34" charset="0"/>
                  </a:rPr>
                  <a:t> for AOD&gt;0.6 </a:t>
                </a:r>
                <a14:m>
                  <m:oMath xmlns:m="http://schemas.openxmlformats.org/officeDocument/2006/math">
                    <m:r>
                      <a:rPr lang="en-US" sz="1400" b="0" i="1" smtClean="0">
                        <a:solidFill>
                          <a:schemeClr val="tx1"/>
                        </a:solidFill>
                        <a:latin typeface="Cambria Math" panose="02040503050406030204" pitchFamily="18" charset="0"/>
                      </a:rPr>
                      <m:t>)</m:t>
                    </m:r>
                  </m:oMath>
                </a14:m>
                <a:endParaRPr lang="en-US" sz="1400" b="0" dirty="0">
                  <a:solidFill>
                    <a:schemeClr val="tx1"/>
                  </a:solidFill>
                  <a:latin typeface="Arial" panose="020B0604020202020204" pitchFamily="34" charset="0"/>
                  <a:cs typeface="Arial" panose="020B0604020202020204" pitchFamily="34" charset="0"/>
                </a:endParaRPr>
              </a:p>
              <a:p>
                <a:pPr lvl="1"/>
                <a:r>
                  <a:rPr lang="en-US" sz="1400" b="0" dirty="0">
                    <a:solidFill>
                      <a:schemeClr val="tx1"/>
                    </a:solidFill>
                    <a:latin typeface="Arial" panose="020B0604020202020204" pitchFamily="34" charset="0"/>
                    <a:cs typeface="Arial" panose="020B0604020202020204" pitchFamily="34" charset="0"/>
                  </a:rPr>
                  <a:t>With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h</m:t>
                        </m:r>
                      </m:e>
                      <m:sub>
                        <m:r>
                          <a:rPr lang="en-US" sz="1400" b="0" i="1" smtClean="0">
                            <a:solidFill>
                              <a:schemeClr val="tx1"/>
                            </a:solidFill>
                            <a:latin typeface="Cambria Math" panose="02040503050406030204" pitchFamily="18" charset="0"/>
                          </a:rPr>
                          <m:t>𝑐</m:t>
                        </m:r>
                      </m:sub>
                    </m:sSub>
                    <m:r>
                      <a:rPr lang="en-US" sz="1400" b="0" i="1" smtClean="0">
                        <a:solidFill>
                          <a:schemeClr val="tx1"/>
                        </a:solidFill>
                        <a:latin typeface="Cambria Math" panose="02040503050406030204" pitchFamily="18" charset="0"/>
                      </a:rPr>
                      <m:t>=1.2526, </m:t>
                    </m:r>
                    <m:sSub>
                      <m:sSubPr>
                        <m:ctrlPr>
                          <a:rPr lang="en-US" sz="1400" b="0" i="1" smtClean="0">
                            <a:solidFill>
                              <a:schemeClr val="tx1"/>
                            </a:solidFill>
                            <a:latin typeface="Cambria Math" panose="02040503050406030204" pitchFamily="18" charset="0"/>
                          </a:rPr>
                        </m:ctrlPr>
                      </m:sSubPr>
                      <m:e>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𝐶</m:t>
                            </m:r>
                          </m:e>
                          <m:sub>
                            <m:r>
                              <a:rPr lang="en-US" sz="1400" b="0" i="1" smtClean="0">
                                <a:solidFill>
                                  <a:schemeClr val="tx1"/>
                                </a:solidFill>
                                <a:latin typeface="Cambria Math" panose="02040503050406030204" pitchFamily="18" charset="0"/>
                              </a:rPr>
                              <m:t>𝑉</m:t>
                            </m:r>
                          </m:sub>
                        </m:sSub>
                        <m:r>
                          <a:rPr lang="en-US" sz="1400" i="1">
                            <a:solidFill>
                              <a:schemeClr val="tx1"/>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rPr>
                          <m:t>𝐶</m:t>
                        </m:r>
                      </m:e>
                      <m:sub>
                        <m:r>
                          <a:rPr lang="en-US" sz="1400" b="0" i="1" smtClean="0">
                            <a:solidFill>
                              <a:srgbClr val="FF0000"/>
                            </a:solidFill>
                            <a:latin typeface="Cambria Math" panose="02040503050406030204" pitchFamily="18" charset="0"/>
                          </a:rPr>
                          <m:t>𝑉𝑐</m:t>
                        </m:r>
                      </m:sub>
                    </m:sSub>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sSup>
                          <m:sSupPr>
                            <m:ctrlPr>
                              <a:rPr lang="en-US" sz="1400" b="0"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𝜏</m:t>
                            </m:r>
                          </m:e>
                          <m:sup>
                            <m:r>
                              <a:rPr lang="en-US" sz="1400" b="0" i="1" smtClean="0">
                                <a:solidFill>
                                  <a:schemeClr val="tx1"/>
                                </a:solidFill>
                                <a:latin typeface="Cambria Math" panose="02040503050406030204" pitchFamily="18" charset="0"/>
                              </a:rPr>
                              <m:t>𝑎</m:t>
                            </m:r>
                          </m:sup>
                        </m:sSup>
                      </m:num>
                      <m:den>
                        <m:r>
                          <a:rPr lang="en-US" sz="1400" b="0" i="1" smtClean="0">
                            <a:solidFill>
                              <a:schemeClr val="tx1"/>
                            </a:solidFill>
                            <a:latin typeface="Cambria Math" panose="02040503050406030204" pitchFamily="18" charset="0"/>
                          </a:rPr>
                          <m:t>1.2526</m:t>
                        </m:r>
                      </m:den>
                    </m:f>
                    <m:r>
                      <a:rPr lang="en-US" sz="1400" b="0" i="1" smtClean="0">
                        <a:solidFill>
                          <a:schemeClr val="tx1"/>
                        </a:solidFill>
                        <a:latin typeface="Cambria Math" panose="02040503050406030204" pitchFamily="18" charset="0"/>
                      </a:rPr>
                      <m:t>=</m:t>
                    </m:r>
                    <m:r>
                      <a:rPr lang="en-US" sz="1400" b="0" i="1" smtClean="0">
                        <a:solidFill>
                          <a:srgbClr val="FF0000"/>
                        </a:solidFill>
                        <a:latin typeface="Cambria Math" panose="02040503050406030204" pitchFamily="18" charset="0"/>
                      </a:rPr>
                      <m:t>0.7983 ∗</m:t>
                    </m:r>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𝜏</m:t>
                        </m:r>
                      </m:e>
                      <m:sup>
                        <m:r>
                          <a:rPr lang="en-US" sz="1400" b="0" i="1" smtClean="0">
                            <a:solidFill>
                              <a:srgbClr val="FF0000"/>
                            </a:solidFill>
                            <a:latin typeface="Cambria Math" panose="02040503050406030204" pitchFamily="18" charset="0"/>
                          </a:rPr>
                          <m:t>𝑎</m:t>
                        </m:r>
                      </m:sup>
                    </m:sSup>
                  </m:oMath>
                </a14:m>
                <a:endParaRPr lang="en-US" sz="1400" dirty="0">
                  <a:solidFill>
                    <a:schemeClr val="tx1"/>
                  </a:solidFill>
                  <a:latin typeface="Arial" panose="020B0604020202020204" pitchFamily="34" charset="0"/>
                  <a:cs typeface="Arial" panose="020B0604020202020204" pitchFamily="34" charset="0"/>
                </a:endParaRPr>
              </a:p>
              <a:p>
                <a:pPr lvl="1"/>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𝐶</m:t>
                        </m:r>
                      </m:e>
                      <m:sub>
                        <m:r>
                          <a:rPr lang="en-US" sz="1400" b="0" i="1" smtClean="0">
                            <a:solidFill>
                              <a:schemeClr val="tx1"/>
                            </a:solidFill>
                            <a:latin typeface="Cambria Math" panose="02040503050406030204" pitchFamily="18" charset="0"/>
                          </a:rPr>
                          <m:t>𝑉</m:t>
                        </m:r>
                      </m:sub>
                    </m:sSub>
                  </m:oMath>
                </a14:m>
                <a:r>
                  <a:rPr lang="en-US" sz="1400" dirty="0">
                    <a:solidFill>
                      <a:schemeClr val="tx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volume concentration (</a:t>
                </a:r>
                <a:r>
                  <a:rPr lang="en-US" sz="1400" dirty="0">
                    <a:solidFill>
                      <a:schemeClr val="tx1"/>
                    </a:solidFill>
                    <a:latin typeface="Arial" panose="020B0604020202020204" pitchFamily="34" charset="0"/>
                    <a:cs typeface="Arial" panose="020B0604020202020204" pitchFamily="34" charset="0"/>
                  </a:rPr>
                  <a:t>µm</a:t>
                </a:r>
                <a:r>
                  <a:rPr lang="en-US" sz="1400" baseline="30000" dirty="0">
                    <a:solidFill>
                      <a:schemeClr val="tx1"/>
                    </a:solidFill>
                    <a:latin typeface="Arial" panose="020B0604020202020204" pitchFamily="34" charset="0"/>
                    <a:cs typeface="Arial" panose="020B0604020202020204" pitchFamily="34" charset="0"/>
                  </a:rPr>
                  <a:t>3</a:t>
                </a:r>
                <a:r>
                  <a:rPr lang="en-US" sz="1400" dirty="0">
                    <a:solidFill>
                      <a:schemeClr val="tx1"/>
                    </a:solidFill>
                    <a:latin typeface="Arial" panose="020B0604020202020204" pitchFamily="34" charset="0"/>
                    <a:cs typeface="Arial" panose="020B0604020202020204" pitchFamily="34" charset="0"/>
                  </a:rPr>
                  <a:t>/µm</a:t>
                </a:r>
                <a:r>
                  <a:rPr lang="en-US" sz="1400" baseline="30000" dirty="0">
                    <a:solidFill>
                      <a:schemeClr val="tx1"/>
                    </a:solidFill>
                    <a:latin typeface="Arial" panose="020B0604020202020204" pitchFamily="34" charset="0"/>
                    <a:cs typeface="Arial" panose="020B0604020202020204" pitchFamily="34" charset="0"/>
                  </a:rPr>
                  <a:t>2</a:t>
                </a:r>
                <a:r>
                  <a:rPr lang="en-US" sz="1400" dirty="0">
                    <a:solidFill>
                      <a:schemeClr val="tx1"/>
                    </a:solidFill>
                    <a:latin typeface="Arial" panose="020B0604020202020204" pitchFamily="34" charset="0"/>
                    <a:cs typeface="Arial" panose="020B0604020202020204" pitchFamily="34" charset="0"/>
                  </a:rPr>
                  <a:t>)</a:t>
                </a:r>
                <a:r>
                  <a:rPr lang="en-US" sz="1400" baseline="30000" dirty="0">
                    <a:solidFill>
                      <a:schemeClr val="tx1"/>
                    </a:solidFill>
                    <a:latin typeface="Arial" panose="020B0604020202020204" pitchFamily="34" charset="0"/>
                    <a:cs typeface="Arial" panose="020B0604020202020204" pitchFamily="34" charset="0"/>
                  </a:rPr>
                  <a:t> </a:t>
                </a:r>
              </a:p>
              <a:p>
                <a:pPr lvl="1"/>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h</m:t>
                        </m:r>
                      </m:e>
                      <m:sub>
                        <m:r>
                          <a:rPr lang="en-US" sz="1400" b="0" i="1" smtClean="0">
                            <a:solidFill>
                              <a:schemeClr val="tx1"/>
                            </a:solidFill>
                            <a:latin typeface="Cambria Math" panose="02040503050406030204" pitchFamily="18" charset="0"/>
                          </a:rPr>
                          <m:t>𝑐</m:t>
                        </m:r>
                      </m:sub>
                    </m:sSub>
                  </m:oMath>
                </a14:m>
                <a:r>
                  <a:rPr lang="en-US" sz="1400" dirty="0">
                    <a:solidFill>
                      <a:schemeClr val="tx1"/>
                    </a:solidFill>
                    <a:latin typeface="Arial" panose="020B0604020202020204" pitchFamily="34" charset="0"/>
                    <a:cs typeface="Arial" panose="020B0604020202020204" pitchFamily="34" charset="0"/>
                  </a:rPr>
                  <a:t>: AOD per unit volume concentration</a:t>
                </a:r>
              </a:p>
              <a:p>
                <a:pPr lvl="1"/>
                <a:endParaRPr lang="en-US" sz="14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Step 2: separate Hematite/Goethite volume concentration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𝑉</m:t>
                        </m:r>
                      </m:sub>
                    </m:sSub>
                  </m:oMath>
                </a14:m>
                <a:r>
                  <a:rPr lang="en-US" sz="1600" dirty="0">
                    <a:latin typeface="Arial" panose="020B0604020202020204" pitchFamily="34" charset="0"/>
                    <a:cs typeface="Arial" panose="020B0604020202020204" pitchFamily="34" charset="0"/>
                  </a:rPr>
                  <a:t>) using retrieved volume </a:t>
                </a:r>
                <a:r>
                  <a:rPr lang="en-US" sz="1600" dirty="0">
                    <a:solidFill>
                      <a:schemeClr val="tx1"/>
                    </a:solidFill>
                    <a:latin typeface="Arial" panose="020B0604020202020204" pitchFamily="34" charset="0"/>
                    <a:cs typeface="Arial" panose="020B0604020202020204" pitchFamily="34" charset="0"/>
                  </a:rPr>
                  <a:t>fraction (</a:t>
                </a:r>
                <a14:m>
                  <m:oMath xmlns:m="http://schemas.openxmlformats.org/officeDocument/2006/math">
                    <m:r>
                      <a:rPr lang="en-US" sz="1600" b="0" i="1" smtClean="0">
                        <a:solidFill>
                          <a:schemeClr val="tx1"/>
                        </a:solidFill>
                        <a:latin typeface="Cambria Math" panose="02040503050406030204" pitchFamily="18" charset="0"/>
                      </a:rPr>
                      <m:t>𝑓</m:t>
                    </m:r>
                  </m:oMath>
                </a14:m>
                <a:r>
                  <a:rPr lang="en-US" sz="1600" dirty="0">
                    <a:solidFill>
                      <a:schemeClr val="tx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results</a:t>
                </a:r>
              </a:p>
              <a:p>
                <a:pPr lvl="1"/>
                <a14:m>
                  <m:oMath xmlns:m="http://schemas.openxmlformats.org/officeDocument/2006/math">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𝐶</m:t>
                        </m:r>
                      </m:e>
                      <m:sub>
                        <m:r>
                          <a:rPr lang="en-US" sz="1400" b="0" i="1" smtClean="0">
                            <a:solidFill>
                              <a:srgbClr val="FF0000"/>
                            </a:solidFill>
                            <a:latin typeface="Cambria Math" panose="02040503050406030204" pitchFamily="18" charset="0"/>
                          </a:rPr>
                          <m:t>𝑉</m:t>
                        </m:r>
                        <m:r>
                          <a:rPr lang="en-US" sz="1400" b="0" i="1" smtClean="0">
                            <a:solidFill>
                              <a:srgbClr val="FF0000"/>
                            </a:solidFill>
                            <a:latin typeface="Cambria Math" panose="02040503050406030204" pitchFamily="18" charset="0"/>
                          </a:rPr>
                          <m:t>, </m:t>
                        </m:r>
                        <m:r>
                          <a:rPr lang="en-US" sz="1400" b="0" i="1" smtClean="0">
                            <a:solidFill>
                              <a:srgbClr val="FF0000"/>
                            </a:solidFill>
                            <a:latin typeface="Cambria Math" panose="02040503050406030204" pitchFamily="18" charset="0"/>
                          </a:rPr>
                          <m:t>h𝑒𝑚𝑎𝑡𝑖𝑡𝑒</m:t>
                        </m:r>
                      </m:sub>
                    </m:sSub>
                    <m:r>
                      <a:rPr lang="en-US" sz="1400" b="0" i="1" smtClean="0">
                        <a:solidFill>
                          <a:srgbClr val="FF0000"/>
                        </a:solidFill>
                        <a:latin typeface="Cambria Math" panose="02040503050406030204" pitchFamily="18" charset="0"/>
                      </a:rPr>
                      <m:t>=</m:t>
                    </m:r>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𝐶</m:t>
                        </m:r>
                      </m:e>
                      <m:sub>
                        <m:r>
                          <a:rPr lang="en-US" sz="1400" b="0" i="1" smtClean="0">
                            <a:solidFill>
                              <a:srgbClr val="FF0000"/>
                            </a:solidFill>
                            <a:latin typeface="Cambria Math" panose="02040503050406030204" pitchFamily="18" charset="0"/>
                          </a:rPr>
                          <m:t>𝑉</m:t>
                        </m:r>
                      </m:sub>
                    </m:sSub>
                    <m:r>
                      <a:rPr lang="en-US" sz="1400" b="0" i="1" smtClean="0">
                        <a:solidFill>
                          <a:srgbClr val="FF0000"/>
                        </a:solidFill>
                        <a:latin typeface="Cambria Math" panose="02040503050406030204" pitchFamily="18" charset="0"/>
                      </a:rPr>
                      <m:t>∗</m:t>
                    </m:r>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𝑓</m:t>
                        </m:r>
                      </m:e>
                      <m:sub>
                        <m:r>
                          <a:rPr lang="en-US" sz="1400" b="0" i="1" smtClean="0">
                            <a:solidFill>
                              <a:srgbClr val="FF0000"/>
                            </a:solidFill>
                            <a:latin typeface="Cambria Math" panose="02040503050406030204" pitchFamily="18" charset="0"/>
                          </a:rPr>
                          <m:t>h𝑒𝑚𝑎𝑡𝑖𝑡𝑒</m:t>
                        </m:r>
                      </m:sub>
                    </m:sSub>
                  </m:oMath>
                </a14:m>
                <a:endParaRPr lang="en-US" sz="1400" dirty="0">
                  <a:latin typeface="Arial" panose="020B0604020202020204" pitchFamily="34" charset="0"/>
                  <a:cs typeface="Arial" panose="020B0604020202020204" pitchFamily="34" charset="0"/>
                </a:endParaRPr>
              </a:p>
              <a:p>
                <a:pPr lvl="1"/>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r>
                          <a:rPr lang="en-US" sz="1400" b="0" i="1" smtClean="0">
                            <a:latin typeface="Cambria Math" panose="02040503050406030204" pitchFamily="18" charset="0"/>
                          </a:rPr>
                          <m:t>, </m:t>
                        </m:r>
                        <m:r>
                          <a:rPr lang="en-US" sz="1400" b="0" i="1" smtClean="0">
                            <a:latin typeface="Cambria Math" panose="02040503050406030204" pitchFamily="18" charset="0"/>
                          </a:rPr>
                          <m:t>𝑔𝑜𝑒𝑡h𝑖𝑡𝑒</m:t>
                        </m:r>
                      </m:sub>
                    </m:sSub>
                    <m:r>
                      <a:rPr lang="en-US" sz="1400" b="0" i="1" smtClean="0">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𝐶</m:t>
                        </m:r>
                      </m:e>
                      <m:sub>
                        <m:r>
                          <a:rPr lang="en-US" sz="1400" b="0" i="1" smtClean="0">
                            <a:solidFill>
                              <a:schemeClr val="tx1"/>
                            </a:solidFill>
                            <a:latin typeface="Cambria Math" panose="02040503050406030204" pitchFamily="18" charset="0"/>
                          </a:rPr>
                          <m:t>𝑉</m:t>
                        </m:r>
                      </m:sub>
                    </m:sSub>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𝑔𝑜𝑒𝑡h𝑖𝑡𝑒</m:t>
                        </m:r>
                      </m:sub>
                    </m:sSub>
                  </m:oMath>
                </a14:m>
                <a:endParaRPr lang="en-US" sz="1400" dirty="0">
                  <a:latin typeface="Arial" panose="020B0604020202020204" pitchFamily="34" charset="0"/>
                  <a:cs typeface="Arial" panose="020B0604020202020204" pitchFamily="34" charset="0"/>
                </a:endParaRPr>
              </a:p>
              <a:p>
                <a:pPr lvl="1"/>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r>
                          <a:rPr lang="en-US" sz="1400" b="0" i="1" smtClean="0">
                            <a:latin typeface="Cambria Math" panose="02040503050406030204" pitchFamily="18" charset="0"/>
                          </a:rPr>
                          <m:t>, </m:t>
                        </m:r>
                        <m:r>
                          <a:rPr lang="en-US" sz="1400" b="0" i="1" smtClean="0">
                            <a:latin typeface="Cambria Math" panose="02040503050406030204" pitchFamily="18" charset="0"/>
                          </a:rPr>
                          <m:t>h𝑜𝑠𝑡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sub>
                    </m:sSub>
                    <m:r>
                      <a:rPr lang="en-US" sz="1400" b="0" i="1" smtClean="0">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h𝑜𝑠𝑡</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𝑉</m:t>
                        </m:r>
                      </m:sub>
                    </m:sSub>
                    <m:r>
                      <a:rPr lang="en-US" sz="1400" b="0" i="1" smtClean="0">
                        <a:latin typeface="Cambria Math" panose="02040503050406030204" pitchFamily="18" charset="0"/>
                      </a:rPr>
                      <m:t> ∗</m:t>
                    </m:r>
                    <m:r>
                      <a:rPr lang="en-US" sz="1400" b="0" i="1" smtClean="0">
                        <a:solidFill>
                          <a:schemeClr val="tx1"/>
                        </a:solidFill>
                        <a:latin typeface="Cambria Math" panose="02040503050406030204" pitchFamily="18" charset="0"/>
                      </a:rPr>
                      <m:t>(1−</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h𝑒𝑚𝑎𝑡𝑖𝑡𝑒</m:t>
                        </m:r>
                      </m:sub>
                    </m:sSub>
                    <m:r>
                      <a:rPr lang="en-US" sz="1400" b="0" i="1" smtClean="0">
                        <a:solidFill>
                          <a:schemeClr val="tx1"/>
                        </a:solidFill>
                        <a:latin typeface="Cambria Math" panose="02040503050406030204" pitchFamily="18" charset="0"/>
                      </a:rPr>
                      <m: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𝑔𝑜𝑒𝑡h𝑖𝑡𝑒</m:t>
                        </m:r>
                      </m:sub>
                    </m:sSub>
                    <m:r>
                      <a:rPr lang="en-US" sz="1400" b="0" i="1" smtClean="0">
                        <a:solidFill>
                          <a:schemeClr val="tx1"/>
                        </a:solidFill>
                        <a:latin typeface="Cambria Math" panose="02040503050406030204" pitchFamily="18" charset="0"/>
                      </a:rPr>
                      <m:t>)</m:t>
                    </m:r>
                  </m:oMath>
                </a14:m>
                <a:endParaRPr lang="en-US" sz="1400"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Step 3: Then, calculate Hematite/Goethite mass concentration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𝑀</m:t>
                        </m:r>
                      </m:sub>
                    </m:sSub>
                  </m:oMath>
                </a14:m>
                <a:r>
                  <a:rPr lang="en-US" sz="1600" dirty="0">
                    <a:latin typeface="Arial" panose="020B0604020202020204" pitchFamily="34" charset="0"/>
                    <a:cs typeface="Arial" panose="020B0604020202020204" pitchFamily="34" charset="0"/>
                  </a:rPr>
                  <a:t>)</a:t>
                </a:r>
              </a:p>
              <a:p>
                <a:pPr lvl="1"/>
                <a14:m>
                  <m:oMath xmlns:m="http://schemas.openxmlformats.org/officeDocument/2006/math">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𝐶</m:t>
                        </m:r>
                      </m:e>
                      <m:sub>
                        <m:r>
                          <a:rPr lang="en-US" sz="1400" b="0" i="1" smtClean="0">
                            <a:solidFill>
                              <a:srgbClr val="FF0000"/>
                            </a:solidFill>
                            <a:latin typeface="Cambria Math" panose="02040503050406030204" pitchFamily="18" charset="0"/>
                          </a:rPr>
                          <m:t>𝑀</m:t>
                        </m:r>
                        <m:r>
                          <a:rPr lang="en-US" sz="1400" b="0" i="1" smtClean="0">
                            <a:solidFill>
                              <a:srgbClr val="FF0000"/>
                            </a:solidFill>
                            <a:latin typeface="Cambria Math" panose="02040503050406030204" pitchFamily="18" charset="0"/>
                          </a:rPr>
                          <m:t>, </m:t>
                        </m:r>
                        <m:r>
                          <a:rPr lang="en-US" sz="1400" b="0" i="1" smtClean="0">
                            <a:solidFill>
                              <a:srgbClr val="FF0000"/>
                            </a:solidFill>
                            <a:latin typeface="Cambria Math" panose="02040503050406030204" pitchFamily="18" charset="0"/>
                          </a:rPr>
                          <m:t>𝐻𝑒𝑚𝑎𝑡𝑖𝑡𝑒</m:t>
                        </m:r>
                      </m:sub>
                    </m:sSub>
                    <m:r>
                      <a:rPr lang="en-US" sz="1400" b="0" i="1" smtClean="0">
                        <a:solidFill>
                          <a:srgbClr val="FF0000"/>
                        </a:solidFill>
                        <a:latin typeface="Cambria Math" panose="02040503050406030204" pitchFamily="18" charset="0"/>
                      </a:rPr>
                      <m:t>=</m:t>
                    </m:r>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𝐶</m:t>
                        </m:r>
                      </m:e>
                      <m:sub>
                        <m:r>
                          <a:rPr lang="en-US" sz="1400" b="0" i="1" smtClean="0">
                            <a:solidFill>
                              <a:srgbClr val="FF0000"/>
                            </a:solidFill>
                            <a:latin typeface="Cambria Math" panose="02040503050406030204" pitchFamily="18" charset="0"/>
                          </a:rPr>
                          <m:t>𝑉</m:t>
                        </m:r>
                        <m:r>
                          <a:rPr lang="en-US" sz="1400" b="0" i="1" smtClean="0">
                            <a:solidFill>
                              <a:srgbClr val="FF0000"/>
                            </a:solidFill>
                            <a:latin typeface="Cambria Math" panose="02040503050406030204" pitchFamily="18" charset="0"/>
                          </a:rPr>
                          <m:t>, </m:t>
                        </m:r>
                        <m:r>
                          <a:rPr lang="en-US" sz="1400" b="0" i="1" smtClean="0">
                            <a:solidFill>
                              <a:srgbClr val="FF0000"/>
                            </a:solidFill>
                            <a:latin typeface="Cambria Math" panose="02040503050406030204" pitchFamily="18" charset="0"/>
                          </a:rPr>
                          <m:t>𝐻𝑒𝑚𝑎𝑡𝑖𝑡𝑒</m:t>
                        </m:r>
                      </m:sub>
                    </m:sSub>
                    <m:r>
                      <a:rPr lang="en-US" sz="1400" b="0" i="1" smtClean="0">
                        <a:solidFill>
                          <a:srgbClr val="FF0000"/>
                        </a:solidFill>
                        <a:latin typeface="Cambria Math" panose="02040503050406030204" pitchFamily="18" charset="0"/>
                      </a:rPr>
                      <m:t>∗</m:t>
                    </m:r>
                    <m:sSub>
                      <m:sSubPr>
                        <m:ctrlPr>
                          <a:rPr lang="en-US" sz="1400" b="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𝜌</m:t>
                        </m:r>
                      </m:e>
                      <m:sub>
                        <m:r>
                          <a:rPr lang="en-US" sz="1400" b="0" i="1" smtClean="0">
                            <a:solidFill>
                              <a:srgbClr val="FF0000"/>
                            </a:solidFill>
                            <a:latin typeface="Cambria Math" panose="02040503050406030204" pitchFamily="18" charset="0"/>
                          </a:rPr>
                          <m:t>𝐻𝑒𝑚𝑎𝑡𝑖𝑡𝑒</m:t>
                        </m:r>
                      </m:sub>
                    </m:sSub>
                  </m:oMath>
                </a14:m>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𝜌</m:t>
                        </m:r>
                      </m:e>
                      <m:sub>
                        <m:r>
                          <a:rPr lang="en-US" sz="1400" b="0" i="1" smtClean="0">
                            <a:solidFill>
                              <a:srgbClr val="0000FF"/>
                            </a:solidFill>
                            <a:latin typeface="Cambria Math" panose="02040503050406030204" pitchFamily="18" charset="0"/>
                          </a:rPr>
                          <m:t>𝐻𝑒𝑚𝑎𝑡𝑖𝑡𝑒</m:t>
                        </m:r>
                      </m:sub>
                    </m:sSub>
                  </m:oMath>
                </a14:m>
                <a:r>
                  <a:rPr lang="en-US" sz="1400" dirty="0">
                    <a:latin typeface="Arial" panose="020B0604020202020204" pitchFamily="34" charset="0"/>
                    <a:cs typeface="Arial" panose="020B0604020202020204" pitchFamily="34" charset="0"/>
                  </a:rPr>
                  <a:t>= mass concentration per unit volume (or density) = </a:t>
                </a:r>
                <a:r>
                  <a:rPr lang="en-US" sz="1400" dirty="0">
                    <a:solidFill>
                      <a:srgbClr val="0000FF"/>
                    </a:solidFill>
                    <a:latin typeface="Arial" panose="020B0604020202020204" pitchFamily="34" charset="0"/>
                    <a:cs typeface="Arial" panose="020B0604020202020204" pitchFamily="34" charset="0"/>
                  </a:rPr>
                  <a:t>5260 kg/m</a:t>
                </a:r>
                <a:r>
                  <a:rPr lang="en-US" sz="1400" baseline="30000" dirty="0">
                    <a:solidFill>
                      <a:srgbClr val="0000FF"/>
                    </a:solidFill>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a:p>
                <a:pPr lvl="1"/>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𝑀</m:t>
                        </m:r>
                        <m:r>
                          <a:rPr lang="en-US" sz="1400" b="0" i="1" smtClean="0">
                            <a:latin typeface="Cambria Math" panose="02040503050406030204" pitchFamily="18" charset="0"/>
                          </a:rPr>
                          <m:t>, </m:t>
                        </m:r>
                        <m:r>
                          <a:rPr lang="en-US" sz="1400" b="0" i="1" smtClean="0">
                            <a:latin typeface="Cambria Math" panose="02040503050406030204" pitchFamily="18" charset="0"/>
                          </a:rPr>
                          <m:t>𝐺𝑜𝑒𝑡h𝑖𝑡𝑒</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r>
                          <a:rPr lang="en-US" sz="1400" b="0" i="1" smtClean="0">
                            <a:latin typeface="Cambria Math" panose="02040503050406030204" pitchFamily="18" charset="0"/>
                          </a:rPr>
                          <m:t>, </m:t>
                        </m:r>
                        <m:r>
                          <a:rPr lang="en-US" sz="1400" b="0" i="1" smtClean="0">
                            <a:latin typeface="Cambria Math" panose="02040503050406030204" pitchFamily="18" charset="0"/>
                          </a:rPr>
                          <m:t>𝐺𝑜𝑒𝑡h𝑖𝑡𝑒</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𝜌</m:t>
                        </m:r>
                      </m:e>
                      <m:sub>
                        <m:r>
                          <a:rPr lang="en-US" sz="1400" b="0" i="1" smtClean="0">
                            <a:latin typeface="Cambria Math" panose="02040503050406030204" pitchFamily="18" charset="0"/>
                          </a:rPr>
                          <m:t>𝐺𝑜𝑒𝑡h𝑖𝑡𝑒</m:t>
                        </m:r>
                      </m:sub>
                    </m:sSub>
                  </m:oMath>
                </a14:m>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𝜌</m:t>
                        </m:r>
                      </m:e>
                      <m:sub>
                        <m:r>
                          <a:rPr lang="en-US" sz="1400" b="0" i="1" smtClean="0">
                            <a:solidFill>
                              <a:srgbClr val="0000FF"/>
                            </a:solidFill>
                            <a:latin typeface="Cambria Math" panose="02040503050406030204" pitchFamily="18" charset="0"/>
                          </a:rPr>
                          <m:t>𝐺𝑜𝑒𝑡h𝑖𝑡𝑒</m:t>
                        </m:r>
                      </m:sub>
                    </m:sSub>
                  </m:oMath>
                </a14:m>
                <a:r>
                  <a:rPr lang="en-US" sz="1400" dirty="0">
                    <a:solidFill>
                      <a:srgbClr val="0000FF"/>
                    </a:solidFill>
                    <a:latin typeface="Arial" panose="020B0604020202020204" pitchFamily="34" charset="0"/>
                    <a:cs typeface="Arial" panose="020B0604020202020204" pitchFamily="34" charset="0"/>
                  </a:rPr>
                  <a:t>= 3800 kg/m</a:t>
                </a:r>
                <a:r>
                  <a:rPr lang="en-US" sz="1400" baseline="30000" dirty="0">
                    <a:solidFill>
                      <a:srgbClr val="0000FF"/>
                    </a:solidFill>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a:p>
                <a:pPr lvl="1"/>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𝑀</m:t>
                        </m:r>
                        <m:r>
                          <a:rPr lang="en-US" sz="1400" b="0" i="1" smtClean="0">
                            <a:latin typeface="Cambria Math" panose="02040503050406030204" pitchFamily="18" charset="0"/>
                          </a:rPr>
                          <m:t>, </m:t>
                        </m:r>
                        <m:r>
                          <a:rPr lang="en-US" sz="1400" b="0" i="1" smtClean="0">
                            <a:latin typeface="Cambria Math" panose="02040503050406030204" pitchFamily="18" charset="0"/>
                          </a:rPr>
                          <m:t>𝐻𝑜𝑠𝑡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r>
                          <a:rPr lang="en-US" sz="1400" b="0" i="1" smtClean="0">
                            <a:latin typeface="Cambria Math" panose="02040503050406030204" pitchFamily="18" charset="0"/>
                          </a:rPr>
                          <m:t>, </m:t>
                        </m:r>
                        <m:r>
                          <a:rPr lang="en-US" sz="1400" b="0" i="1" smtClean="0">
                            <a:latin typeface="Cambria Math" panose="02040503050406030204" pitchFamily="18" charset="0"/>
                          </a:rPr>
                          <m:t>𝐻𝑜𝑠𝑡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𝜌</m:t>
                        </m:r>
                      </m:e>
                      <m:sub>
                        <m:r>
                          <a:rPr lang="en-US" sz="1400" b="0" i="1" smtClean="0">
                            <a:latin typeface="Cambria Math" panose="02040503050406030204" pitchFamily="18" charset="0"/>
                          </a:rPr>
                          <m:t>𝐻𝑜𝑠𝑡</m:t>
                        </m:r>
                      </m:sub>
                    </m:sSub>
                  </m:oMath>
                </a14:m>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US" sz="1400" b="0" i="1" smtClean="0">
                            <a:solidFill>
                              <a:srgbClr val="0000FF"/>
                            </a:solidFill>
                            <a:latin typeface="Cambria Math" panose="02040503050406030204" pitchFamily="18" charset="0"/>
                          </a:rPr>
                        </m:ctrlPr>
                      </m:sSubPr>
                      <m:e>
                        <m:r>
                          <a:rPr lang="en-US" sz="1400" b="0" i="1" smtClean="0">
                            <a:solidFill>
                              <a:srgbClr val="0000FF"/>
                            </a:solidFill>
                            <a:latin typeface="Cambria Math" panose="02040503050406030204" pitchFamily="18" charset="0"/>
                          </a:rPr>
                          <m:t>𝜌</m:t>
                        </m:r>
                      </m:e>
                      <m:sub>
                        <m:r>
                          <a:rPr lang="en-US" sz="1400" b="0" i="1" smtClean="0">
                            <a:solidFill>
                              <a:srgbClr val="0000FF"/>
                            </a:solidFill>
                            <a:latin typeface="Cambria Math" panose="02040503050406030204" pitchFamily="18" charset="0"/>
                          </a:rPr>
                          <m:t>𝐻𝑜𝑠𝑡</m:t>
                        </m:r>
                      </m:sub>
                    </m:sSub>
                    <m:r>
                      <a:rPr lang="en-US" sz="1400" b="0" i="1" smtClean="0">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𝜌</m:t>
                        </m:r>
                      </m:e>
                      <m:sub>
                        <m:r>
                          <a:rPr lang="en-US" sz="1400" b="0" i="1" smtClean="0">
                            <a:solidFill>
                              <a:schemeClr val="tx1"/>
                            </a:solidFill>
                            <a:latin typeface="Cambria Math" panose="02040503050406030204" pitchFamily="18" charset="0"/>
                          </a:rPr>
                          <m:t>𝑍𝑒𝑛𝑑𝑒𝑟</m:t>
                        </m:r>
                      </m:sub>
                    </m:sSub>
                  </m:oMath>
                </a14:m>
                <a:r>
                  <a:rPr lang="en-US" sz="1400" dirty="0">
                    <a:solidFill>
                      <a:schemeClr val="tx1"/>
                    </a:solidFill>
                    <a:latin typeface="Arial" panose="020B0604020202020204" pitchFamily="34" charset="0"/>
                    <a:cs typeface="Arial" panose="020B0604020202020204" pitchFamily="34" charset="0"/>
                  </a:rPr>
                  <a:t> </a:t>
                </a:r>
                <a:r>
                  <a:rPr lang="en-US" sz="1400" b="1"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t>
                </a:r>
                <a:r>
                  <a:rPr lang="en-US" sz="1400" dirty="0">
                    <a:solidFill>
                      <a:srgbClr val="0000FF"/>
                    </a:solidFill>
                    <a:latin typeface="Arial" panose="020B0604020202020204" pitchFamily="34" charset="0"/>
                    <a:cs typeface="Arial" panose="020B0604020202020204" pitchFamily="34" charset="0"/>
                  </a:rPr>
                  <a:t>2500 kg/m</a:t>
                </a:r>
                <a:r>
                  <a:rPr lang="en-US" sz="1400" baseline="30000" dirty="0">
                    <a:solidFill>
                      <a:srgbClr val="0000FF"/>
                    </a:solidFill>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p>
              <a:p>
                <a:pPr marL="914400" lvl="2" indent="0">
                  <a:buNone/>
                </a:pPr>
                <a:r>
                  <a:rPr lang="en-US" sz="1400" b="1"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Zender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Mahowald</a:t>
                </a:r>
                <a:r>
                  <a:rPr lang="en-US" sz="1200" dirty="0">
                    <a:latin typeface="Arial" panose="020B0604020202020204" pitchFamily="34" charset="0"/>
                    <a:cs typeface="Arial" panose="020B0604020202020204" pitchFamily="34" charset="0"/>
                  </a:rPr>
                  <a:t> et. al., 2006) assuming Maxwell–Garnett mixing of 47.6 % quartz, 25 % </a:t>
                </a:r>
                <a:r>
                  <a:rPr lang="en-US" sz="1200" dirty="0" err="1">
                    <a:latin typeface="Arial" panose="020B0604020202020204" pitchFamily="34" charset="0"/>
                    <a:cs typeface="Arial" panose="020B0604020202020204" pitchFamily="34" charset="0"/>
                  </a:rPr>
                  <a:t>illite</a:t>
                </a:r>
                <a:r>
                  <a:rPr lang="en-US" sz="1200" dirty="0">
                    <a:latin typeface="Arial" panose="020B0604020202020204" pitchFamily="34" charset="0"/>
                    <a:cs typeface="Arial" panose="020B0604020202020204" pitchFamily="34" charset="0"/>
                  </a:rPr>
                  <a:t>, 25 % montmorillonite, 2 % calcite and 0.4 % hematite by volume with density equal to 2500 kg/m</a:t>
                </a:r>
                <a:r>
                  <a:rPr lang="en-US" sz="1200" baseline="30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and hygroscopicity prescribed at 0.14 (</a:t>
                </a:r>
                <a:r>
                  <a:rPr lang="en-US" sz="1200" dirty="0" err="1">
                    <a:latin typeface="Arial" panose="020B0604020202020204" pitchFamily="34" charset="0"/>
                    <a:cs typeface="Arial" panose="020B0604020202020204" pitchFamily="34" charset="0"/>
                  </a:rPr>
                  <a:t>Scanza</a:t>
                </a:r>
                <a:r>
                  <a:rPr lang="en-US" sz="1200" dirty="0">
                    <a:latin typeface="Arial" panose="020B0604020202020204" pitchFamily="34" charset="0"/>
                    <a:cs typeface="Arial" panose="020B0604020202020204" pitchFamily="34" charset="0"/>
                  </a:rPr>
                  <a:t> et al., 2015). </a:t>
                </a:r>
              </a:p>
              <a:p>
                <a:pPr marL="914400" lvl="2" indent="0">
                  <a:buNone/>
                </a:pPr>
                <a:r>
                  <a:rPr lang="en-US" sz="1400" b="1"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rPr>
                  <a:t>Density of free iron is roughly twice </a:t>
                </a:r>
                <a:r>
                  <a:rPr lang="en-US" sz="1200" dirty="0">
                    <a:latin typeface="Arial" panose="020B0604020202020204" pitchFamily="34" charset="0"/>
                    <a:cs typeface="Arial" panose="020B0604020202020204" pitchFamily="34" charset="0"/>
                  </a:rPr>
                  <a:t>that of other minerals (Schuster et al., 2016; </a:t>
                </a:r>
                <a:r>
                  <a:rPr lang="en-US" sz="1200" dirty="0" err="1">
                    <a:latin typeface="Arial" panose="020B0604020202020204" pitchFamily="34" charset="0"/>
                    <a:cs typeface="Arial" panose="020B0604020202020204" pitchFamily="34" charset="0"/>
                  </a:rPr>
                  <a:t>Formenti</a:t>
                </a:r>
                <a:r>
                  <a:rPr lang="en-US" sz="1200" dirty="0">
                    <a:latin typeface="Arial" panose="020B0604020202020204" pitchFamily="34" charset="0"/>
                    <a:cs typeface="Arial" panose="020B0604020202020204" pitchFamily="34" charset="0"/>
                  </a:rPr>
                  <a:t> et al., 2014).</a:t>
                </a:r>
              </a:p>
              <a:p>
                <a:pPr marL="914400" lvl="2" indent="0">
                  <a:buNone/>
                </a:pPr>
                <a:endParaRPr lang="en-US" sz="14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ex) </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𝜏</m:t>
                        </m:r>
                      </m:e>
                      <m:sup>
                        <m:r>
                          <a:rPr lang="en-US" sz="1400" b="0" i="1" smtClean="0">
                            <a:latin typeface="Cambria Math" panose="02040503050406030204" pitchFamily="18" charset="0"/>
                          </a:rPr>
                          <m:t>𝑎</m:t>
                        </m:r>
                      </m:sup>
                    </m:sSup>
                  </m:oMath>
                </a14:m>
                <a:r>
                  <a:rPr lang="en-US" sz="1400" dirty="0">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0.75, </a:t>
                </a:r>
                <a14:m>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h𝑒𝑚𝑎𝑡𝑖𝑡𝑒</m:t>
                        </m:r>
                      </m:sub>
                    </m:sSub>
                  </m:oMath>
                </a14:m>
                <a:r>
                  <a:rPr lang="en-US" sz="1400" dirty="0">
                    <a:solidFill>
                      <a:schemeClr val="tx1"/>
                    </a:solidFill>
                    <a:latin typeface="Arial" panose="020B0604020202020204" pitchFamily="34" charset="0"/>
                    <a:cs typeface="Arial" panose="020B0604020202020204" pitchFamily="34" charset="0"/>
                  </a:rPr>
                  <a:t>= 0.005</a:t>
                </a:r>
              </a:p>
              <a:p>
                <a:pPr marL="914400" lvl="2" indent="0">
                  <a:buNone/>
                </a:pPr>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𝑪</m:t>
                        </m:r>
                      </m:e>
                      <m:sub>
                        <m:r>
                          <a:rPr lang="en-US" sz="1400" b="1" i="1" smtClean="0">
                            <a:solidFill>
                              <a:srgbClr val="FF0000"/>
                            </a:solidFill>
                            <a:latin typeface="Cambria Math" panose="02040503050406030204" pitchFamily="18" charset="0"/>
                          </a:rPr>
                          <m:t>𝑴</m:t>
                        </m:r>
                        <m:r>
                          <a:rPr lang="en-US" sz="1400" b="1" i="1" smtClean="0">
                            <a:solidFill>
                              <a:srgbClr val="FF0000"/>
                            </a:solidFill>
                            <a:latin typeface="Cambria Math" panose="02040503050406030204" pitchFamily="18" charset="0"/>
                          </a:rPr>
                          <m:t>, </m:t>
                        </m:r>
                        <m:r>
                          <a:rPr lang="en-US" sz="1400" b="1" i="1" smtClean="0">
                            <a:solidFill>
                              <a:srgbClr val="FF0000"/>
                            </a:solidFill>
                            <a:latin typeface="Cambria Math" panose="02040503050406030204" pitchFamily="18" charset="0"/>
                          </a:rPr>
                          <m:t>𝑯𝒆𝒎𝒂𝒕𝒊𝒕𝒆</m:t>
                        </m:r>
                      </m:sub>
                    </m:sSub>
                  </m:oMath>
                </a14:m>
                <a:r>
                  <a:rPr lang="en-US" sz="1400" b="1" dirty="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1400" b="1" i="1">
                            <a:solidFill>
                              <a:srgbClr val="FF0000"/>
                            </a:solidFill>
                            <a:latin typeface="Cambria Math" panose="02040503050406030204" pitchFamily="18" charset="0"/>
                          </a:rPr>
                        </m:ctrlPr>
                      </m:fPr>
                      <m:num>
                        <m:sSup>
                          <m:sSupPr>
                            <m:ctrlPr>
                              <a:rPr lang="en-US" sz="1400" b="1" i="1">
                                <a:solidFill>
                                  <a:srgbClr val="FF0000"/>
                                </a:solidFill>
                                <a:latin typeface="Cambria Math" panose="02040503050406030204" pitchFamily="18" charset="0"/>
                              </a:rPr>
                            </m:ctrlPr>
                          </m:sSupPr>
                          <m:e>
                            <m:r>
                              <a:rPr lang="en-US" sz="1400" b="1" i="1">
                                <a:solidFill>
                                  <a:srgbClr val="FF0000"/>
                                </a:solidFill>
                                <a:latin typeface="Cambria Math" panose="02040503050406030204" pitchFamily="18" charset="0"/>
                              </a:rPr>
                              <m:t>𝝉</m:t>
                            </m:r>
                          </m:e>
                          <m:sup>
                            <m:r>
                              <a:rPr lang="en-US" sz="1400" b="1" i="1">
                                <a:solidFill>
                                  <a:srgbClr val="FF0000"/>
                                </a:solidFill>
                                <a:latin typeface="Cambria Math" panose="02040503050406030204" pitchFamily="18" charset="0"/>
                              </a:rPr>
                              <m:t>𝒂</m:t>
                            </m:r>
                          </m:sup>
                        </m:sSup>
                      </m:num>
                      <m:den>
                        <m:r>
                          <a:rPr lang="en-US" sz="1400" b="1" i="1">
                            <a:solidFill>
                              <a:srgbClr val="FF0000"/>
                            </a:solidFill>
                            <a:latin typeface="Cambria Math" panose="02040503050406030204" pitchFamily="18" charset="0"/>
                          </a:rPr>
                          <m:t>𝟏</m:t>
                        </m:r>
                        <m:r>
                          <a:rPr lang="en-US" sz="1400" b="1" i="1">
                            <a:solidFill>
                              <a:srgbClr val="FF0000"/>
                            </a:solidFill>
                            <a:latin typeface="Cambria Math" panose="02040503050406030204" pitchFamily="18" charset="0"/>
                          </a:rPr>
                          <m:t>.</m:t>
                        </m:r>
                        <m:r>
                          <a:rPr lang="en-US" sz="1400" b="1" i="1">
                            <a:solidFill>
                              <a:srgbClr val="FF0000"/>
                            </a:solidFill>
                            <a:latin typeface="Cambria Math" panose="02040503050406030204" pitchFamily="18" charset="0"/>
                          </a:rPr>
                          <m:t>𝟐𝟓𝟐𝟔</m:t>
                        </m:r>
                      </m:den>
                    </m:f>
                    <m:r>
                      <a:rPr lang="en-US" sz="1400" b="1" i="1">
                        <a:solidFill>
                          <a:srgbClr val="FF0000"/>
                        </a:solidFill>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𝒇</m:t>
                        </m:r>
                      </m:e>
                      <m:sub>
                        <m:r>
                          <a:rPr lang="en-US" sz="1400" b="1" i="1" smtClean="0">
                            <a:solidFill>
                              <a:srgbClr val="FF0000"/>
                            </a:solidFill>
                            <a:latin typeface="Cambria Math" panose="02040503050406030204" pitchFamily="18" charset="0"/>
                          </a:rPr>
                          <m:t>𝒉𝒆𝒎𝒂𝒕𝒊𝒕𝒆</m:t>
                        </m:r>
                      </m:sub>
                    </m:sSub>
                    <m:r>
                      <a:rPr lang="en-US" sz="1400" b="1" i="1">
                        <a:solidFill>
                          <a:srgbClr val="FF0000"/>
                        </a:solidFill>
                        <a:latin typeface="Cambria Math" panose="02040503050406030204" pitchFamily="18" charset="0"/>
                      </a:rPr>
                      <m:t>∗</m:t>
                    </m:r>
                    <m:sSub>
                      <m:sSubPr>
                        <m:ctrlPr>
                          <a:rPr lang="en-US" sz="1400" b="1"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𝝆</m:t>
                        </m:r>
                      </m:e>
                      <m:sub>
                        <m:r>
                          <a:rPr lang="en-US" sz="1400" b="1" i="1">
                            <a:solidFill>
                              <a:srgbClr val="FF0000"/>
                            </a:solidFill>
                            <a:latin typeface="Cambria Math" panose="02040503050406030204" pitchFamily="18" charset="0"/>
                          </a:rPr>
                          <m:t>𝑯𝒆𝒎𝒂𝒕𝒊𝒕𝒆</m:t>
                        </m:r>
                      </m:sub>
                    </m:sSub>
                  </m:oMath>
                </a14:m>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14:m>
                  <m:oMath xmlns:m="http://schemas.openxmlformats.org/officeDocument/2006/math">
                    <m:f>
                      <m:fPr>
                        <m:ctrlPr>
                          <a:rPr lang="en-US" sz="1400" i="1">
                            <a:latin typeface="Cambria Math" panose="02040503050406030204" pitchFamily="18" charset="0"/>
                          </a:rPr>
                        </m:ctrlPr>
                      </m:fPr>
                      <m:num>
                        <m:r>
                          <a:rPr lang="en-US" sz="1400" b="0" i="1" smtClean="0">
                            <a:latin typeface="Cambria Math" panose="02040503050406030204" pitchFamily="18" charset="0"/>
                          </a:rPr>
                          <m:t>0.75</m:t>
                        </m:r>
                      </m:num>
                      <m:den>
                        <m:r>
                          <a:rPr lang="en-US" sz="1400" i="1">
                            <a:latin typeface="Cambria Math" panose="02040503050406030204" pitchFamily="18" charset="0"/>
                          </a:rPr>
                          <m:t>1.2526</m:t>
                        </m:r>
                      </m:den>
                    </m:f>
                    <m:r>
                      <a:rPr lang="en-US" sz="1400" i="1">
                        <a:latin typeface="Cambria Math" panose="02040503050406030204" pitchFamily="18" charset="0"/>
                      </a:rPr>
                      <m:t>∗</m:t>
                    </m:r>
                    <m:r>
                      <a:rPr lang="en-US" sz="1400" b="0" i="1" smtClean="0">
                        <a:latin typeface="Cambria Math" panose="02040503050406030204" pitchFamily="18" charset="0"/>
                      </a:rPr>
                      <m:t>0.005</m:t>
                    </m:r>
                    <m:r>
                      <a:rPr lang="en-US" sz="1400" i="1" smtClean="0">
                        <a:latin typeface="Cambria Math" panose="02040503050406030204" pitchFamily="18" charset="0"/>
                      </a:rPr>
                      <m:t>∗</m:t>
                    </m:r>
                    <m:r>
                      <a:rPr lang="en-US" sz="1400" b="0" i="1" smtClean="0">
                        <a:latin typeface="Cambria Math" panose="02040503050406030204" pitchFamily="18" charset="0"/>
                      </a:rPr>
                      <m:t>5260= </m:t>
                    </m:r>
                  </m:oMath>
                </a14:m>
                <a:r>
                  <a:rPr lang="en-US" sz="1400" dirty="0">
                    <a:latin typeface="Arial" panose="020B0604020202020204" pitchFamily="34" charset="0"/>
                    <a:cs typeface="Arial" panose="020B0604020202020204" pitchFamily="34" charset="0"/>
                  </a:rPr>
                  <a:t>15.74 [mg/m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a:t>
                </a:r>
              </a:p>
              <a:p>
                <a:pPr marL="914400" lvl="2" indent="0">
                  <a:buNone/>
                </a:pPr>
                <a:endParaRPr lang="en-US" sz="1400" dirty="0">
                  <a:latin typeface="Arial" panose="020B0604020202020204" pitchFamily="34" charset="0"/>
                  <a:cs typeface="Arial" panose="020B0604020202020204" pitchFamily="34" charset="0"/>
                </a:endParaRPr>
              </a:p>
            </p:txBody>
          </p:sp>
        </mc:Choice>
        <mc:Fallback xmlns="">
          <p:sp>
            <p:nvSpPr>
              <p:cNvPr id="5" name="Content Placeholder 2">
                <a:extLst>
                  <a:ext uri="{FF2B5EF4-FFF2-40B4-BE49-F238E27FC236}">
                    <a16:creationId xmlns:a16="http://schemas.microsoft.com/office/drawing/2014/main" id="{E3503B7C-F591-422C-89B4-75CC4BEF3740}"/>
                  </a:ext>
                </a:extLst>
              </p:cNvPr>
              <p:cNvSpPr>
                <a:spLocks noGrp="1" noRot="1" noChangeAspect="1" noMove="1" noResize="1" noEditPoints="1" noAdjustHandles="1" noChangeArrowheads="1" noChangeShapeType="1" noTextEdit="1"/>
              </p:cNvSpPr>
              <p:nvPr>
                <p:ph idx="1"/>
              </p:nvPr>
            </p:nvSpPr>
            <p:spPr>
              <a:xfrm>
                <a:off x="854528" y="946880"/>
                <a:ext cx="10935230" cy="5911120"/>
              </a:xfrm>
              <a:blipFill>
                <a:blip r:embed="rId3"/>
                <a:stretch>
                  <a:fillRect l="-223" t="-72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0F68134-CB2F-4EA4-BE44-D3A204C4B9E3}"/>
              </a:ext>
            </a:extLst>
          </p:cNvPr>
          <p:cNvPicPr>
            <a:picLocks noChangeAspect="1"/>
          </p:cNvPicPr>
          <p:nvPr/>
        </p:nvPicPr>
        <p:blipFill>
          <a:blip r:embed="rId4"/>
          <a:stretch>
            <a:fillRect/>
          </a:stretch>
        </p:blipFill>
        <p:spPr>
          <a:xfrm>
            <a:off x="8824323" y="946880"/>
            <a:ext cx="2965435" cy="884139"/>
          </a:xfrm>
          <a:prstGeom prst="rect">
            <a:avLst/>
          </a:prstGeom>
          <a:ln>
            <a:noFill/>
          </a:ln>
        </p:spPr>
      </p:pic>
      <p:sp>
        <p:nvSpPr>
          <p:cNvPr id="7" name="TextBox 6">
            <a:extLst>
              <a:ext uri="{FF2B5EF4-FFF2-40B4-BE49-F238E27FC236}">
                <a16:creationId xmlns:a16="http://schemas.microsoft.com/office/drawing/2014/main" id="{18D2D286-51E9-4F22-A203-E6928C866D9D}"/>
              </a:ext>
            </a:extLst>
          </p:cNvPr>
          <p:cNvSpPr txBox="1"/>
          <p:nvPr/>
        </p:nvSpPr>
        <p:spPr>
          <a:xfrm>
            <a:off x="413404" y="322848"/>
            <a:ext cx="9709003" cy="492443"/>
          </a:xfrm>
          <a:prstGeom prst="rect">
            <a:avLst/>
          </a:prstGeom>
          <a:noFill/>
          <a:ln>
            <a:noFill/>
          </a:ln>
        </p:spPr>
        <p:txBody>
          <a:bodyPr wrap="square" rtlCol="0">
            <a:spAutoFit/>
          </a:bodyPr>
          <a:lstStyle/>
          <a:p>
            <a:r>
              <a:rPr lang="en-US" altLang="ko-KR" sz="2600" b="1" dirty="0">
                <a:solidFill>
                  <a:srgbClr val="002060"/>
                </a:solidFill>
                <a:latin typeface="Arial" panose="020B0604020202020204" pitchFamily="34" charset="0"/>
                <a:cs typeface="Arial" panose="020B0604020202020204" pitchFamily="34" charset="0"/>
              </a:rPr>
              <a:t>From EPIC AOD to composition mass concentration</a:t>
            </a:r>
            <a:endParaRPr lang="en-US" sz="2600" b="1" baseline="30000" dirty="0">
              <a:solidFill>
                <a:srgbClr val="002060"/>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5D7A8F4-CA00-4C63-BC33-E567545FFA6C}"/>
              </a:ext>
            </a:extLst>
          </p:cNvPr>
          <p:cNvSpPr>
            <a:spLocks noGrp="1"/>
          </p:cNvSpPr>
          <p:nvPr>
            <p:ph type="sldNum" sz="quarter" idx="12"/>
          </p:nvPr>
        </p:nvSpPr>
        <p:spPr/>
        <p:txBody>
          <a:bodyPr/>
          <a:lstStyle/>
          <a:p>
            <a:fld id="{C18795A5-5DC6-4E89-855C-E7B9590EB560}" type="slidenum">
              <a:rPr lang="en-US" smtClean="0"/>
              <a:t>6</a:t>
            </a:fld>
            <a:endParaRPr lang="en-US"/>
          </a:p>
        </p:txBody>
      </p:sp>
    </p:spTree>
    <p:extLst>
      <p:ext uri="{BB962C8B-B14F-4D97-AF65-F5344CB8AC3E}">
        <p14:creationId xmlns:p14="http://schemas.microsoft.com/office/powerpoint/2010/main" val="24574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C698976E-ABBD-46FA-BE95-3E01EC4DD079}"/>
              </a:ext>
            </a:extLst>
          </p:cNvPr>
          <p:cNvSpPr txBox="1">
            <a:spLocks/>
          </p:cNvSpPr>
          <p:nvPr/>
        </p:nvSpPr>
        <p:spPr>
          <a:xfrm>
            <a:off x="424529" y="4902926"/>
            <a:ext cx="11353614" cy="189942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400" dirty="0">
                <a:solidFill>
                  <a:schemeClr val="accent4">
                    <a:lumMod val="75000"/>
                  </a:schemeClr>
                </a:solidFill>
                <a:latin typeface="Arial" panose="020B0604020202020204" pitchFamily="34" charset="0"/>
                <a:cs typeface="Arial" panose="020B0604020202020204" pitchFamily="34" charset="0"/>
              </a:rPr>
              <a:t>Yellow rectangular </a:t>
            </a:r>
            <a:r>
              <a:rPr lang="en-US" sz="1400" dirty="0">
                <a:latin typeface="Arial" panose="020B0604020202020204" pitchFamily="34" charset="0"/>
                <a:cs typeface="Arial" panose="020B0604020202020204" pitchFamily="34" charset="0"/>
              </a:rPr>
              <a:t>- 9 different global </a:t>
            </a:r>
            <a:r>
              <a:rPr lang="en-US" sz="1400" u="sng" dirty="0">
                <a:latin typeface="Arial" panose="020B0604020202020204" pitchFamily="34" charset="0"/>
                <a:cs typeface="Arial" panose="020B0604020202020204" pitchFamily="34" charset="0"/>
              </a:rPr>
              <a:t>main dust source regions</a:t>
            </a:r>
            <a:r>
              <a:rPr lang="en-US" sz="1400" dirty="0">
                <a:latin typeface="Arial" panose="020B0604020202020204" pitchFamily="34" charset="0"/>
                <a:cs typeface="Arial" panose="020B0604020202020204" pitchFamily="34" charset="0"/>
              </a:rPr>
              <a:t> (Ginoux et al., 2012; 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 et al., 2017)</a:t>
            </a:r>
          </a:p>
          <a:p>
            <a:pPr>
              <a:lnSpc>
                <a:spcPct val="100000"/>
              </a:lnSpc>
            </a:pPr>
            <a:r>
              <a:rPr lang="en-US" sz="1400" dirty="0">
                <a:latin typeface="Arial" panose="020B0604020202020204" pitchFamily="34" charset="0"/>
                <a:cs typeface="Arial" panose="020B0604020202020204" pitchFamily="34" charset="0"/>
              </a:rPr>
              <a:t>                                  ((1) northern Africa, (2) the Sahel, (3) eastern Africa and Middle East, (4) central Asia, (5) eastern Asia, </a:t>
            </a:r>
          </a:p>
          <a:p>
            <a:pPr>
              <a:lnSpc>
                <a:spcPct val="100000"/>
              </a:lnSpc>
            </a:pPr>
            <a:r>
              <a:rPr lang="en-US" sz="1400" dirty="0">
                <a:latin typeface="Arial" panose="020B0604020202020204" pitchFamily="34" charset="0"/>
                <a:cs typeface="Arial" panose="020B0604020202020204" pitchFamily="34" charset="0"/>
              </a:rPr>
              <a:t>                                  (6) North America, (7) South America, (8) southern Africa, and (9) Australia)) – (7), (8) MAIAC EPIC do not provide dust</a:t>
            </a:r>
          </a:p>
          <a:p>
            <a:pPr>
              <a:lnSpc>
                <a:spcPct val="100000"/>
              </a:lnSpc>
            </a:pPr>
            <a:endParaRPr lang="en-US" sz="140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Red star </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Soil samples</a:t>
            </a:r>
            <a:r>
              <a:rPr lang="en-US" sz="1400" dirty="0">
                <a:latin typeface="Arial" panose="020B0604020202020204" pitchFamily="34" charset="0"/>
                <a:cs typeface="Arial" panose="020B0604020202020204" pitchFamily="34" charset="0"/>
              </a:rPr>
              <a:t> collected by 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 et al. (2019). </a:t>
            </a:r>
          </a:p>
          <a:p>
            <a:pPr marL="285750" indent="-285750">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Di </a:t>
            </a:r>
            <a:r>
              <a:rPr lang="en-US" sz="1400" dirty="0" err="1">
                <a:latin typeface="Arial" panose="020B0604020202020204" pitchFamily="34" charset="0"/>
                <a:cs typeface="Arial" panose="020B0604020202020204" pitchFamily="34" charset="0"/>
              </a:rPr>
              <a:t>Biagio</a:t>
            </a:r>
            <a:r>
              <a:rPr lang="en-US" sz="1400" dirty="0">
                <a:latin typeface="Arial" panose="020B0604020202020204" pitchFamily="34" charset="0"/>
                <a:cs typeface="Arial" panose="020B0604020202020204" pitchFamily="34" charset="0"/>
              </a:rPr>
              <a:t> et al. (2019) sampled the 19 sites of source soil and investigated their properties including iron oxides contents, spectral complex refractive indices and spectral SSA. </a:t>
            </a:r>
          </a:p>
        </p:txBody>
      </p:sp>
      <p:sp>
        <p:nvSpPr>
          <p:cNvPr id="26" name="Slide Number Placeholder 25">
            <a:extLst>
              <a:ext uri="{FF2B5EF4-FFF2-40B4-BE49-F238E27FC236}">
                <a16:creationId xmlns:a16="http://schemas.microsoft.com/office/drawing/2014/main" id="{391851BE-40CD-44FE-8490-9BDACD1D7E68}"/>
              </a:ext>
            </a:extLst>
          </p:cNvPr>
          <p:cNvSpPr>
            <a:spLocks noGrp="1"/>
          </p:cNvSpPr>
          <p:nvPr>
            <p:ph type="sldNum" sz="quarter" idx="12"/>
          </p:nvPr>
        </p:nvSpPr>
        <p:spPr/>
        <p:txBody>
          <a:bodyPr/>
          <a:lstStyle/>
          <a:p>
            <a:fld id="{C18795A5-5DC6-4E89-855C-E7B9590EB560}" type="slidenum">
              <a:rPr lang="en-US" smtClean="0"/>
              <a:t>7</a:t>
            </a:fld>
            <a:endParaRPr lang="en-US"/>
          </a:p>
        </p:txBody>
      </p:sp>
      <p:grpSp>
        <p:nvGrpSpPr>
          <p:cNvPr id="38" name="Group 37">
            <a:extLst>
              <a:ext uri="{FF2B5EF4-FFF2-40B4-BE49-F238E27FC236}">
                <a16:creationId xmlns:a16="http://schemas.microsoft.com/office/drawing/2014/main" id="{B03030A7-BB21-4BCA-922C-1BCD0EA8EA13}"/>
              </a:ext>
            </a:extLst>
          </p:cNvPr>
          <p:cNvGrpSpPr>
            <a:grpSpLocks noChangeAspect="1"/>
          </p:cNvGrpSpPr>
          <p:nvPr/>
        </p:nvGrpSpPr>
        <p:grpSpPr>
          <a:xfrm>
            <a:off x="1186352" y="0"/>
            <a:ext cx="9819296" cy="5007541"/>
            <a:chOff x="1194978" y="110277"/>
            <a:chExt cx="9819296" cy="5007541"/>
          </a:xfrm>
        </p:grpSpPr>
        <p:pic>
          <p:nvPicPr>
            <p:cNvPr id="39" name="Picture 38" descr="A picture containing map&#10;&#10;Description automatically generated">
              <a:extLst>
                <a:ext uri="{FF2B5EF4-FFF2-40B4-BE49-F238E27FC236}">
                  <a16:creationId xmlns:a16="http://schemas.microsoft.com/office/drawing/2014/main" id="{B3F79677-FB3B-479F-8141-CD409A80B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978" y="110277"/>
              <a:ext cx="9819296" cy="5007541"/>
            </a:xfrm>
            <a:prstGeom prst="rect">
              <a:avLst/>
            </a:prstGeom>
          </p:spPr>
        </p:pic>
        <p:sp>
          <p:nvSpPr>
            <p:cNvPr id="40" name="TextBox 39">
              <a:extLst>
                <a:ext uri="{FF2B5EF4-FFF2-40B4-BE49-F238E27FC236}">
                  <a16:creationId xmlns:a16="http://schemas.microsoft.com/office/drawing/2014/main" id="{567D4076-72CE-4FC3-B475-BB07AE573F42}"/>
                </a:ext>
              </a:extLst>
            </p:cNvPr>
            <p:cNvSpPr txBox="1"/>
            <p:nvPr/>
          </p:nvSpPr>
          <p:spPr>
            <a:xfrm>
              <a:off x="6165669" y="2177143"/>
              <a:ext cx="494046" cy="261610"/>
            </a:xfrm>
            <a:prstGeom prst="rect">
              <a:avLst/>
            </a:prstGeom>
            <a:noFill/>
          </p:spPr>
          <p:txBody>
            <a:bodyPr wrap="none" rtlCol="0">
              <a:spAutoFit/>
            </a:bodyPr>
            <a:lstStyle/>
            <a:p>
              <a:r>
                <a:rPr lang="en-US" sz="1100" dirty="0">
                  <a:solidFill>
                    <a:schemeClr val="bg1"/>
                  </a:solidFill>
                </a:rPr>
                <a:t>Niger</a:t>
              </a:r>
            </a:p>
          </p:txBody>
        </p:sp>
        <p:sp>
          <p:nvSpPr>
            <p:cNvPr id="41" name="TextBox 40">
              <a:extLst>
                <a:ext uri="{FF2B5EF4-FFF2-40B4-BE49-F238E27FC236}">
                  <a16:creationId xmlns:a16="http://schemas.microsoft.com/office/drawing/2014/main" id="{67D07945-269F-4434-8154-CFE5076F0698}"/>
                </a:ext>
              </a:extLst>
            </p:cNvPr>
            <p:cNvSpPr txBox="1"/>
            <p:nvPr/>
          </p:nvSpPr>
          <p:spPr>
            <a:xfrm>
              <a:off x="5747992" y="2129159"/>
              <a:ext cx="436338" cy="261610"/>
            </a:xfrm>
            <a:prstGeom prst="rect">
              <a:avLst/>
            </a:prstGeom>
            <a:noFill/>
          </p:spPr>
          <p:txBody>
            <a:bodyPr wrap="none" rtlCol="0">
              <a:spAutoFit/>
            </a:bodyPr>
            <a:lstStyle/>
            <a:p>
              <a:r>
                <a:rPr lang="en-US" sz="1100" dirty="0">
                  <a:solidFill>
                    <a:schemeClr val="bg1"/>
                  </a:solidFill>
                </a:rPr>
                <a:t>Mali</a:t>
              </a:r>
            </a:p>
          </p:txBody>
        </p:sp>
        <p:sp>
          <p:nvSpPr>
            <p:cNvPr id="42" name="TextBox 41">
              <a:extLst>
                <a:ext uri="{FF2B5EF4-FFF2-40B4-BE49-F238E27FC236}">
                  <a16:creationId xmlns:a16="http://schemas.microsoft.com/office/drawing/2014/main" id="{EC5D7A5D-3674-4524-92A0-F80DC983867F}"/>
                </a:ext>
              </a:extLst>
            </p:cNvPr>
            <p:cNvSpPr txBox="1"/>
            <p:nvPr/>
          </p:nvSpPr>
          <p:spPr>
            <a:xfrm>
              <a:off x="6602007" y="2110145"/>
              <a:ext cx="582211" cy="261610"/>
            </a:xfrm>
            <a:prstGeom prst="rect">
              <a:avLst/>
            </a:prstGeom>
            <a:noFill/>
          </p:spPr>
          <p:txBody>
            <a:bodyPr wrap="none" rtlCol="0">
              <a:spAutoFit/>
            </a:bodyPr>
            <a:lstStyle/>
            <a:p>
              <a:r>
                <a:rPr lang="en-US" sz="1100" dirty="0" err="1">
                  <a:solidFill>
                    <a:schemeClr val="bg1"/>
                  </a:solidFill>
                </a:rPr>
                <a:t>Bodele</a:t>
              </a:r>
              <a:endParaRPr lang="en-US" sz="1100" dirty="0">
                <a:solidFill>
                  <a:schemeClr val="bg1"/>
                </a:solidFill>
              </a:endParaRPr>
            </a:p>
          </p:txBody>
        </p:sp>
        <p:sp>
          <p:nvSpPr>
            <p:cNvPr id="43" name="TextBox 42">
              <a:extLst>
                <a:ext uri="{FF2B5EF4-FFF2-40B4-BE49-F238E27FC236}">
                  <a16:creationId xmlns:a16="http://schemas.microsoft.com/office/drawing/2014/main" id="{415453AA-4CEC-4F2B-94A4-D32F76AC2749}"/>
                </a:ext>
              </a:extLst>
            </p:cNvPr>
            <p:cNvSpPr txBox="1"/>
            <p:nvPr/>
          </p:nvSpPr>
          <p:spPr>
            <a:xfrm>
              <a:off x="5151514" y="1803742"/>
              <a:ext cx="814647" cy="261610"/>
            </a:xfrm>
            <a:prstGeom prst="rect">
              <a:avLst/>
            </a:prstGeom>
            <a:noFill/>
          </p:spPr>
          <p:txBody>
            <a:bodyPr wrap="none" rtlCol="0">
              <a:spAutoFit/>
            </a:bodyPr>
            <a:lstStyle/>
            <a:p>
              <a:r>
                <a:rPr lang="en-US" sz="1100" dirty="0">
                  <a:solidFill>
                    <a:schemeClr val="bg1"/>
                  </a:solidFill>
                </a:rPr>
                <a:t>Mauritania</a:t>
              </a:r>
            </a:p>
          </p:txBody>
        </p:sp>
        <p:sp>
          <p:nvSpPr>
            <p:cNvPr id="44" name="TextBox 43">
              <a:extLst>
                <a:ext uri="{FF2B5EF4-FFF2-40B4-BE49-F238E27FC236}">
                  <a16:creationId xmlns:a16="http://schemas.microsoft.com/office/drawing/2014/main" id="{CA54EE8B-63AB-482F-949D-85FC8BE28317}"/>
                </a:ext>
              </a:extLst>
            </p:cNvPr>
            <p:cNvSpPr txBox="1"/>
            <p:nvPr/>
          </p:nvSpPr>
          <p:spPr>
            <a:xfrm>
              <a:off x="5558837" y="1290558"/>
              <a:ext cx="694421" cy="261610"/>
            </a:xfrm>
            <a:prstGeom prst="rect">
              <a:avLst/>
            </a:prstGeom>
            <a:noFill/>
          </p:spPr>
          <p:txBody>
            <a:bodyPr wrap="none" rtlCol="0">
              <a:spAutoFit/>
            </a:bodyPr>
            <a:lstStyle/>
            <a:p>
              <a:r>
                <a:rPr lang="en-US" sz="1100" dirty="0">
                  <a:solidFill>
                    <a:schemeClr val="bg1"/>
                  </a:solidFill>
                </a:rPr>
                <a:t>Morocco</a:t>
              </a:r>
            </a:p>
          </p:txBody>
        </p:sp>
        <p:sp>
          <p:nvSpPr>
            <p:cNvPr id="45" name="TextBox 44">
              <a:extLst>
                <a:ext uri="{FF2B5EF4-FFF2-40B4-BE49-F238E27FC236}">
                  <a16:creationId xmlns:a16="http://schemas.microsoft.com/office/drawing/2014/main" id="{BFE3A510-6CB4-4C49-AA4D-114B580013BB}"/>
                </a:ext>
              </a:extLst>
            </p:cNvPr>
            <p:cNvSpPr txBox="1"/>
            <p:nvPr/>
          </p:nvSpPr>
          <p:spPr>
            <a:xfrm>
              <a:off x="6366205" y="1290558"/>
              <a:ext cx="587020" cy="261610"/>
            </a:xfrm>
            <a:prstGeom prst="rect">
              <a:avLst/>
            </a:prstGeom>
            <a:noFill/>
          </p:spPr>
          <p:txBody>
            <a:bodyPr wrap="none" rtlCol="0">
              <a:spAutoFit/>
            </a:bodyPr>
            <a:lstStyle/>
            <a:p>
              <a:r>
                <a:rPr lang="en-US" sz="1100" dirty="0">
                  <a:solidFill>
                    <a:schemeClr val="bg1"/>
                  </a:solidFill>
                </a:rPr>
                <a:t>Tunisia</a:t>
              </a:r>
            </a:p>
          </p:txBody>
        </p:sp>
        <p:sp>
          <p:nvSpPr>
            <p:cNvPr id="46" name="TextBox 45">
              <a:extLst>
                <a:ext uri="{FF2B5EF4-FFF2-40B4-BE49-F238E27FC236}">
                  <a16:creationId xmlns:a16="http://schemas.microsoft.com/office/drawing/2014/main" id="{3C3A27AF-0349-460D-9FC8-2A6D9E5C4F31}"/>
                </a:ext>
              </a:extLst>
            </p:cNvPr>
            <p:cNvSpPr txBox="1"/>
            <p:nvPr/>
          </p:nvSpPr>
          <p:spPr>
            <a:xfrm>
              <a:off x="6718266" y="1126254"/>
              <a:ext cx="481222" cy="261610"/>
            </a:xfrm>
            <a:prstGeom prst="rect">
              <a:avLst/>
            </a:prstGeom>
            <a:noFill/>
          </p:spPr>
          <p:txBody>
            <a:bodyPr wrap="none" rtlCol="0">
              <a:spAutoFit/>
            </a:bodyPr>
            <a:lstStyle/>
            <a:p>
              <a:r>
                <a:rPr lang="en-US" sz="1100" dirty="0">
                  <a:solidFill>
                    <a:schemeClr val="bg1"/>
                  </a:solidFill>
                </a:rPr>
                <a:t>Libya</a:t>
              </a:r>
            </a:p>
          </p:txBody>
        </p:sp>
        <p:cxnSp>
          <p:nvCxnSpPr>
            <p:cNvPr id="47" name="Straight Connector 46">
              <a:extLst>
                <a:ext uri="{FF2B5EF4-FFF2-40B4-BE49-F238E27FC236}">
                  <a16:creationId xmlns:a16="http://schemas.microsoft.com/office/drawing/2014/main" id="{C71CB95D-6CBC-460B-BB3F-67F4878B7FD3}"/>
                </a:ext>
              </a:extLst>
            </p:cNvPr>
            <p:cNvCxnSpPr>
              <a:cxnSpLocks/>
            </p:cNvCxnSpPr>
            <p:nvPr/>
          </p:nvCxnSpPr>
          <p:spPr>
            <a:xfrm flipH="1">
              <a:off x="6659715" y="1357556"/>
              <a:ext cx="293510" cy="446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03C9D47-2DC3-43D6-A023-D106C7A9D17C}"/>
                </a:ext>
              </a:extLst>
            </p:cNvPr>
            <p:cNvSpPr txBox="1"/>
            <p:nvPr/>
          </p:nvSpPr>
          <p:spPr>
            <a:xfrm>
              <a:off x="6054653" y="999912"/>
              <a:ext cx="583814" cy="261610"/>
            </a:xfrm>
            <a:prstGeom prst="rect">
              <a:avLst/>
            </a:prstGeom>
            <a:noFill/>
          </p:spPr>
          <p:txBody>
            <a:bodyPr wrap="none" rtlCol="0">
              <a:spAutoFit/>
            </a:bodyPr>
            <a:lstStyle/>
            <a:p>
              <a:r>
                <a:rPr lang="en-US" sz="1100" dirty="0">
                  <a:solidFill>
                    <a:schemeClr val="bg1"/>
                  </a:solidFill>
                </a:rPr>
                <a:t>Algeria</a:t>
              </a:r>
            </a:p>
          </p:txBody>
        </p:sp>
        <p:cxnSp>
          <p:nvCxnSpPr>
            <p:cNvPr id="49" name="Straight Connector 48">
              <a:extLst>
                <a:ext uri="{FF2B5EF4-FFF2-40B4-BE49-F238E27FC236}">
                  <a16:creationId xmlns:a16="http://schemas.microsoft.com/office/drawing/2014/main" id="{9DD6433B-9FED-4EA1-9D07-88361077AB48}"/>
                </a:ext>
              </a:extLst>
            </p:cNvPr>
            <p:cNvCxnSpPr>
              <a:cxnSpLocks/>
            </p:cNvCxnSpPr>
            <p:nvPr/>
          </p:nvCxnSpPr>
          <p:spPr>
            <a:xfrm>
              <a:off x="6309621" y="1257059"/>
              <a:ext cx="137517" cy="5946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86C8F7-A393-473F-B5FD-E0A189B75A5C}"/>
                </a:ext>
              </a:extLst>
            </p:cNvPr>
            <p:cNvSpPr txBox="1"/>
            <p:nvPr/>
          </p:nvSpPr>
          <p:spPr>
            <a:xfrm>
              <a:off x="7221728" y="2240950"/>
              <a:ext cx="652743" cy="261610"/>
            </a:xfrm>
            <a:prstGeom prst="rect">
              <a:avLst/>
            </a:prstGeom>
            <a:noFill/>
          </p:spPr>
          <p:txBody>
            <a:bodyPr wrap="none" rtlCol="0">
              <a:spAutoFit/>
            </a:bodyPr>
            <a:lstStyle/>
            <a:p>
              <a:r>
                <a:rPr lang="en-US" sz="1100" dirty="0">
                  <a:solidFill>
                    <a:schemeClr val="bg1"/>
                  </a:solidFill>
                </a:rPr>
                <a:t>Ethiopia</a:t>
              </a:r>
            </a:p>
          </p:txBody>
        </p:sp>
        <p:sp>
          <p:nvSpPr>
            <p:cNvPr id="51" name="TextBox 50">
              <a:extLst>
                <a:ext uri="{FF2B5EF4-FFF2-40B4-BE49-F238E27FC236}">
                  <a16:creationId xmlns:a16="http://schemas.microsoft.com/office/drawing/2014/main" id="{37B4F8BA-792D-45CF-95A9-3FAB36E53185}"/>
                </a:ext>
              </a:extLst>
            </p:cNvPr>
            <p:cNvSpPr txBox="1"/>
            <p:nvPr/>
          </p:nvSpPr>
          <p:spPr>
            <a:xfrm>
              <a:off x="7027142" y="898143"/>
              <a:ext cx="899605" cy="261610"/>
            </a:xfrm>
            <a:prstGeom prst="rect">
              <a:avLst/>
            </a:prstGeom>
            <a:noFill/>
          </p:spPr>
          <p:txBody>
            <a:bodyPr wrap="none" rtlCol="0">
              <a:spAutoFit/>
            </a:bodyPr>
            <a:lstStyle/>
            <a:p>
              <a:r>
                <a:rPr lang="en-US" sz="1100" dirty="0">
                  <a:solidFill>
                    <a:schemeClr val="bg1"/>
                  </a:solidFill>
                </a:rPr>
                <a:t>Saudi Arabia</a:t>
              </a:r>
            </a:p>
          </p:txBody>
        </p:sp>
        <p:sp>
          <p:nvSpPr>
            <p:cNvPr id="52" name="TextBox 51">
              <a:extLst>
                <a:ext uri="{FF2B5EF4-FFF2-40B4-BE49-F238E27FC236}">
                  <a16:creationId xmlns:a16="http://schemas.microsoft.com/office/drawing/2014/main" id="{53E6960E-AEA4-4691-8DBE-35CD28FB6A3C}"/>
                </a:ext>
              </a:extLst>
            </p:cNvPr>
            <p:cNvSpPr txBox="1"/>
            <p:nvPr/>
          </p:nvSpPr>
          <p:spPr>
            <a:xfrm>
              <a:off x="7410962" y="1078711"/>
              <a:ext cx="579005" cy="261610"/>
            </a:xfrm>
            <a:prstGeom prst="rect">
              <a:avLst/>
            </a:prstGeom>
            <a:noFill/>
          </p:spPr>
          <p:txBody>
            <a:bodyPr wrap="none" rtlCol="0">
              <a:spAutoFit/>
            </a:bodyPr>
            <a:lstStyle/>
            <a:p>
              <a:r>
                <a:rPr lang="en-US" sz="1100" dirty="0">
                  <a:solidFill>
                    <a:schemeClr val="bg1"/>
                  </a:solidFill>
                </a:rPr>
                <a:t>Kuwait</a:t>
              </a:r>
            </a:p>
          </p:txBody>
        </p:sp>
        <p:cxnSp>
          <p:nvCxnSpPr>
            <p:cNvPr id="53" name="Straight Connector 52">
              <a:extLst>
                <a:ext uri="{FF2B5EF4-FFF2-40B4-BE49-F238E27FC236}">
                  <a16:creationId xmlns:a16="http://schemas.microsoft.com/office/drawing/2014/main" id="{D9B9BFAE-02E3-4A7C-B844-4A34A26CBC8D}"/>
                </a:ext>
              </a:extLst>
            </p:cNvPr>
            <p:cNvCxnSpPr>
              <a:cxnSpLocks/>
            </p:cNvCxnSpPr>
            <p:nvPr/>
          </p:nvCxnSpPr>
          <p:spPr>
            <a:xfrm>
              <a:off x="7345630" y="1118299"/>
              <a:ext cx="2112" cy="637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36D26C2-D4EC-45DD-B2D4-FE0D8B5836D8}"/>
                </a:ext>
              </a:extLst>
            </p:cNvPr>
            <p:cNvCxnSpPr>
              <a:cxnSpLocks/>
            </p:cNvCxnSpPr>
            <p:nvPr/>
          </p:nvCxnSpPr>
          <p:spPr>
            <a:xfrm flipH="1">
              <a:off x="7490920" y="1226751"/>
              <a:ext cx="126847" cy="418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127F7F6-F6D5-413B-9FAD-26FAD4ADF2AF}"/>
                </a:ext>
              </a:extLst>
            </p:cNvPr>
            <p:cNvSpPr txBox="1"/>
            <p:nvPr/>
          </p:nvSpPr>
          <p:spPr>
            <a:xfrm>
              <a:off x="3237921" y="1720921"/>
              <a:ext cx="619080" cy="261610"/>
            </a:xfrm>
            <a:prstGeom prst="rect">
              <a:avLst/>
            </a:prstGeom>
            <a:noFill/>
          </p:spPr>
          <p:txBody>
            <a:bodyPr wrap="none" rtlCol="0">
              <a:spAutoFit/>
            </a:bodyPr>
            <a:lstStyle/>
            <a:p>
              <a:r>
                <a:rPr lang="en-US" sz="1100" dirty="0">
                  <a:solidFill>
                    <a:schemeClr val="bg1"/>
                  </a:solidFill>
                </a:rPr>
                <a:t>Arizona</a:t>
              </a:r>
            </a:p>
          </p:txBody>
        </p:sp>
        <p:sp>
          <p:nvSpPr>
            <p:cNvPr id="56" name="TextBox 55">
              <a:extLst>
                <a:ext uri="{FF2B5EF4-FFF2-40B4-BE49-F238E27FC236}">
                  <a16:creationId xmlns:a16="http://schemas.microsoft.com/office/drawing/2014/main" id="{B15447A5-D141-4965-86BE-AC6F807EFE28}"/>
                </a:ext>
              </a:extLst>
            </p:cNvPr>
            <p:cNvSpPr txBox="1"/>
            <p:nvPr/>
          </p:nvSpPr>
          <p:spPr>
            <a:xfrm>
              <a:off x="8878518" y="915137"/>
              <a:ext cx="453970" cy="261610"/>
            </a:xfrm>
            <a:prstGeom prst="rect">
              <a:avLst/>
            </a:prstGeom>
            <a:noFill/>
          </p:spPr>
          <p:txBody>
            <a:bodyPr wrap="none" rtlCol="0">
              <a:spAutoFit/>
            </a:bodyPr>
            <a:lstStyle/>
            <a:p>
              <a:r>
                <a:rPr lang="en-US" sz="1100" dirty="0">
                  <a:solidFill>
                    <a:schemeClr val="bg1"/>
                  </a:solidFill>
                </a:rPr>
                <a:t>Gobi</a:t>
              </a:r>
            </a:p>
          </p:txBody>
        </p:sp>
        <p:sp>
          <p:nvSpPr>
            <p:cNvPr id="57" name="TextBox 56">
              <a:extLst>
                <a:ext uri="{FF2B5EF4-FFF2-40B4-BE49-F238E27FC236}">
                  <a16:creationId xmlns:a16="http://schemas.microsoft.com/office/drawing/2014/main" id="{709F97B4-B1F2-405F-827A-A0F64309F365}"/>
                </a:ext>
              </a:extLst>
            </p:cNvPr>
            <p:cNvSpPr txBox="1"/>
            <p:nvPr/>
          </p:nvSpPr>
          <p:spPr>
            <a:xfrm>
              <a:off x="8051271" y="915137"/>
              <a:ext cx="833883" cy="261610"/>
            </a:xfrm>
            <a:prstGeom prst="rect">
              <a:avLst/>
            </a:prstGeom>
            <a:noFill/>
          </p:spPr>
          <p:txBody>
            <a:bodyPr wrap="none" rtlCol="0">
              <a:spAutoFit/>
            </a:bodyPr>
            <a:lstStyle/>
            <a:p>
              <a:r>
                <a:rPr lang="en-US" sz="1100" dirty="0">
                  <a:solidFill>
                    <a:schemeClr val="bg1"/>
                  </a:solidFill>
                </a:rPr>
                <a:t>Taklimakan</a:t>
              </a:r>
            </a:p>
          </p:txBody>
        </p:sp>
        <p:sp>
          <p:nvSpPr>
            <p:cNvPr id="58" name="TextBox 57">
              <a:extLst>
                <a:ext uri="{FF2B5EF4-FFF2-40B4-BE49-F238E27FC236}">
                  <a16:creationId xmlns:a16="http://schemas.microsoft.com/office/drawing/2014/main" id="{51F45074-4DE0-48C7-8A93-FEB176ADA059}"/>
                </a:ext>
              </a:extLst>
            </p:cNvPr>
            <p:cNvSpPr txBox="1"/>
            <p:nvPr/>
          </p:nvSpPr>
          <p:spPr>
            <a:xfrm>
              <a:off x="9463180" y="3429000"/>
              <a:ext cx="689612" cy="261610"/>
            </a:xfrm>
            <a:prstGeom prst="rect">
              <a:avLst/>
            </a:prstGeom>
            <a:noFill/>
          </p:spPr>
          <p:txBody>
            <a:bodyPr wrap="none" rtlCol="0">
              <a:spAutoFit/>
            </a:bodyPr>
            <a:lstStyle/>
            <a:p>
              <a:r>
                <a:rPr lang="en-US" sz="1100" dirty="0">
                  <a:solidFill>
                    <a:schemeClr val="bg1"/>
                  </a:solidFill>
                </a:rPr>
                <a:t>Australia</a:t>
              </a:r>
            </a:p>
          </p:txBody>
        </p:sp>
        <p:sp>
          <p:nvSpPr>
            <p:cNvPr id="59" name="TextBox 58">
              <a:extLst>
                <a:ext uri="{FF2B5EF4-FFF2-40B4-BE49-F238E27FC236}">
                  <a16:creationId xmlns:a16="http://schemas.microsoft.com/office/drawing/2014/main" id="{1C3C3EB1-6087-4711-8FCB-9D8B80EE6419}"/>
                </a:ext>
              </a:extLst>
            </p:cNvPr>
            <p:cNvSpPr txBox="1"/>
            <p:nvPr/>
          </p:nvSpPr>
          <p:spPr>
            <a:xfrm>
              <a:off x="3481738" y="3545137"/>
              <a:ext cx="750526" cy="261610"/>
            </a:xfrm>
            <a:prstGeom prst="rect">
              <a:avLst/>
            </a:prstGeom>
            <a:noFill/>
          </p:spPr>
          <p:txBody>
            <a:bodyPr wrap="none" rtlCol="0">
              <a:spAutoFit/>
            </a:bodyPr>
            <a:lstStyle/>
            <a:p>
              <a:r>
                <a:rPr lang="en-US" sz="1100" dirty="0">
                  <a:solidFill>
                    <a:schemeClr val="bg1"/>
                  </a:solidFill>
                </a:rPr>
                <a:t>Patagonia</a:t>
              </a:r>
            </a:p>
          </p:txBody>
        </p:sp>
        <p:sp>
          <p:nvSpPr>
            <p:cNvPr id="60" name="TextBox 59">
              <a:extLst>
                <a:ext uri="{FF2B5EF4-FFF2-40B4-BE49-F238E27FC236}">
                  <a16:creationId xmlns:a16="http://schemas.microsoft.com/office/drawing/2014/main" id="{FD4CBD4E-F401-4DC7-B80A-251FE7B99DBA}"/>
                </a:ext>
              </a:extLst>
            </p:cNvPr>
            <p:cNvSpPr txBox="1"/>
            <p:nvPr/>
          </p:nvSpPr>
          <p:spPr>
            <a:xfrm>
              <a:off x="3547461" y="2874577"/>
              <a:ext cx="686406" cy="261610"/>
            </a:xfrm>
            <a:prstGeom prst="rect">
              <a:avLst/>
            </a:prstGeom>
            <a:noFill/>
          </p:spPr>
          <p:txBody>
            <a:bodyPr wrap="none" rtlCol="0">
              <a:spAutoFit/>
            </a:bodyPr>
            <a:lstStyle/>
            <a:p>
              <a:r>
                <a:rPr lang="en-US" sz="1100" dirty="0">
                  <a:solidFill>
                    <a:schemeClr val="bg1"/>
                  </a:solidFill>
                </a:rPr>
                <a:t>Atacama</a:t>
              </a:r>
            </a:p>
          </p:txBody>
        </p:sp>
        <p:sp>
          <p:nvSpPr>
            <p:cNvPr id="61" name="TextBox 60">
              <a:extLst>
                <a:ext uri="{FF2B5EF4-FFF2-40B4-BE49-F238E27FC236}">
                  <a16:creationId xmlns:a16="http://schemas.microsoft.com/office/drawing/2014/main" id="{C3AF9757-DD3D-45A4-8001-65B809F5C0F9}"/>
                </a:ext>
              </a:extLst>
            </p:cNvPr>
            <p:cNvSpPr txBox="1"/>
            <p:nvPr/>
          </p:nvSpPr>
          <p:spPr>
            <a:xfrm>
              <a:off x="5906047" y="2780865"/>
              <a:ext cx="676788" cy="261610"/>
            </a:xfrm>
            <a:prstGeom prst="rect">
              <a:avLst/>
            </a:prstGeom>
            <a:noFill/>
          </p:spPr>
          <p:txBody>
            <a:bodyPr wrap="none" rtlCol="0">
              <a:spAutoFit/>
            </a:bodyPr>
            <a:lstStyle/>
            <a:p>
              <a:r>
                <a:rPr lang="en-US" sz="1100" dirty="0">
                  <a:solidFill>
                    <a:schemeClr val="bg1"/>
                  </a:solidFill>
                </a:rPr>
                <a:t>Namib-2</a:t>
              </a:r>
            </a:p>
          </p:txBody>
        </p:sp>
        <p:sp>
          <p:nvSpPr>
            <p:cNvPr id="62" name="TextBox 61">
              <a:extLst>
                <a:ext uri="{FF2B5EF4-FFF2-40B4-BE49-F238E27FC236}">
                  <a16:creationId xmlns:a16="http://schemas.microsoft.com/office/drawing/2014/main" id="{877C69AB-4F2A-49B6-B61F-85D0BAF547A0}"/>
                </a:ext>
              </a:extLst>
            </p:cNvPr>
            <p:cNvSpPr txBox="1"/>
            <p:nvPr/>
          </p:nvSpPr>
          <p:spPr>
            <a:xfrm>
              <a:off x="5929512" y="2975477"/>
              <a:ext cx="676788" cy="261610"/>
            </a:xfrm>
            <a:prstGeom prst="rect">
              <a:avLst/>
            </a:prstGeom>
            <a:noFill/>
          </p:spPr>
          <p:txBody>
            <a:bodyPr wrap="none" rtlCol="0">
              <a:spAutoFit/>
            </a:bodyPr>
            <a:lstStyle/>
            <a:p>
              <a:r>
                <a:rPr lang="en-US" sz="1100" dirty="0">
                  <a:solidFill>
                    <a:schemeClr val="bg1"/>
                  </a:solidFill>
                </a:rPr>
                <a:t>Namib-1</a:t>
              </a:r>
            </a:p>
          </p:txBody>
        </p:sp>
      </p:grpSp>
      <p:cxnSp>
        <p:nvCxnSpPr>
          <p:cNvPr id="63" name="Straight Connector 62">
            <a:extLst>
              <a:ext uri="{FF2B5EF4-FFF2-40B4-BE49-F238E27FC236}">
                <a16:creationId xmlns:a16="http://schemas.microsoft.com/office/drawing/2014/main" id="{3BDBD0AC-9213-4BD9-B1F1-3438138942FD}"/>
              </a:ext>
            </a:extLst>
          </p:cNvPr>
          <p:cNvCxnSpPr>
            <a:cxnSpLocks/>
          </p:cNvCxnSpPr>
          <p:nvPr/>
        </p:nvCxnSpPr>
        <p:spPr>
          <a:xfrm>
            <a:off x="4223638" y="2328476"/>
            <a:ext cx="597744" cy="136799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06C6F5-B676-4A65-9F2A-40051B998E94}"/>
              </a:ext>
            </a:extLst>
          </p:cNvPr>
          <p:cNvCxnSpPr>
            <a:cxnSpLocks/>
          </p:cNvCxnSpPr>
          <p:nvPr/>
        </p:nvCxnSpPr>
        <p:spPr>
          <a:xfrm>
            <a:off x="6565721" y="2567881"/>
            <a:ext cx="916573" cy="60921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74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9E28B6-3D7F-466D-BC32-4B68A940FEF6}"/>
              </a:ext>
            </a:extLst>
          </p:cNvPr>
          <p:cNvGrpSpPr>
            <a:grpSpLocks noChangeAspect="1"/>
          </p:cNvGrpSpPr>
          <p:nvPr/>
        </p:nvGrpSpPr>
        <p:grpSpPr>
          <a:xfrm>
            <a:off x="0" y="558213"/>
            <a:ext cx="12192000" cy="5805511"/>
            <a:chOff x="0" y="558213"/>
            <a:chExt cx="12192000" cy="5805511"/>
          </a:xfrm>
        </p:grpSpPr>
        <p:pic>
          <p:nvPicPr>
            <p:cNvPr id="3" name="Picture 2">
              <a:extLst>
                <a:ext uri="{FF2B5EF4-FFF2-40B4-BE49-F238E27FC236}">
                  <a16:creationId xmlns:a16="http://schemas.microsoft.com/office/drawing/2014/main" id="{A463BEF1-872D-4893-8661-43C97555C8DE}"/>
                </a:ext>
              </a:extLst>
            </p:cNvPr>
            <p:cNvPicPr>
              <a:picLocks noChangeAspect="1"/>
            </p:cNvPicPr>
            <p:nvPr/>
          </p:nvPicPr>
          <p:blipFill rotWithShape="1">
            <a:blip r:embed="rId3">
              <a:extLst>
                <a:ext uri="{28A0092B-C50C-407E-A947-70E740481C1C}">
                  <a14:useLocalDpi xmlns:a14="http://schemas.microsoft.com/office/drawing/2010/main" val="0"/>
                </a:ext>
              </a:extLst>
            </a:blip>
            <a:srcRect r="12426"/>
            <a:stretch/>
          </p:blipFill>
          <p:spPr>
            <a:xfrm>
              <a:off x="0" y="1142999"/>
              <a:ext cx="12192000" cy="5220725"/>
            </a:xfrm>
            <a:prstGeom prst="rect">
              <a:avLst/>
            </a:prstGeom>
          </p:spPr>
        </p:pic>
        <p:sp>
          <p:nvSpPr>
            <p:cNvPr id="19" name="TextBox 18">
              <a:extLst>
                <a:ext uri="{FF2B5EF4-FFF2-40B4-BE49-F238E27FC236}">
                  <a16:creationId xmlns:a16="http://schemas.microsoft.com/office/drawing/2014/main" id="{3AF8F2AB-9A8B-4554-B855-5D5815D0DBE9}"/>
                </a:ext>
              </a:extLst>
            </p:cNvPr>
            <p:cNvSpPr txBox="1"/>
            <p:nvPr/>
          </p:nvSpPr>
          <p:spPr>
            <a:xfrm>
              <a:off x="1737360" y="558219"/>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AOD</a:t>
              </a:r>
              <a:r>
                <a:rPr lang="en-US" sz="1600" baseline="-25000" dirty="0">
                  <a:latin typeface="Arial" panose="020B0604020202020204" pitchFamily="34" charset="0"/>
                  <a:cs typeface="Arial" panose="020B0604020202020204" pitchFamily="34" charset="0"/>
                </a:rPr>
                <a:t>443</a:t>
              </a:r>
            </a:p>
            <a:p>
              <a:pPr algn="ctr"/>
              <a:r>
                <a:rPr lang="en-US" sz="1200" dirty="0">
                  <a:latin typeface="Arial" panose="020B0604020202020204" pitchFamily="34" charset="0"/>
                  <a:cs typeface="Arial" panose="020B0604020202020204" pitchFamily="34" charset="0"/>
                </a:rPr>
                <a:t>(0-2)</a:t>
              </a:r>
            </a:p>
          </p:txBody>
        </p:sp>
        <p:sp>
          <p:nvSpPr>
            <p:cNvPr id="20" name="TextBox 19">
              <a:extLst>
                <a:ext uri="{FF2B5EF4-FFF2-40B4-BE49-F238E27FC236}">
                  <a16:creationId xmlns:a16="http://schemas.microsoft.com/office/drawing/2014/main" id="{C160381E-481B-4C2D-8FB3-649313D12386}"/>
                </a:ext>
              </a:extLst>
            </p:cNvPr>
            <p:cNvSpPr txBox="1"/>
            <p:nvPr/>
          </p:nvSpPr>
          <p:spPr>
            <a:xfrm>
              <a:off x="3474720" y="558219"/>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SSA</a:t>
              </a:r>
              <a:r>
                <a:rPr lang="en-US" sz="1600" baseline="-25000" dirty="0">
                  <a:latin typeface="Arial" panose="020B0604020202020204" pitchFamily="34" charset="0"/>
                  <a:cs typeface="Arial" panose="020B0604020202020204" pitchFamily="34" charset="0"/>
                </a:rPr>
                <a:t>443</a:t>
              </a:r>
            </a:p>
            <a:p>
              <a:pPr algn="ctr"/>
              <a:r>
                <a:rPr lang="en-US" sz="1200" dirty="0">
                  <a:latin typeface="Arial" panose="020B0604020202020204" pitchFamily="34" charset="0"/>
                  <a:cs typeface="Arial" panose="020B0604020202020204" pitchFamily="34" charset="0"/>
                </a:rPr>
                <a:t>(0.85-0.98)</a:t>
              </a:r>
            </a:p>
          </p:txBody>
        </p:sp>
        <p:sp>
          <p:nvSpPr>
            <p:cNvPr id="21" name="TextBox 20">
              <a:extLst>
                <a:ext uri="{FF2B5EF4-FFF2-40B4-BE49-F238E27FC236}">
                  <a16:creationId xmlns:a16="http://schemas.microsoft.com/office/drawing/2014/main" id="{509159F7-ACBA-4DA9-B040-DBDF5464ABB5}"/>
                </a:ext>
              </a:extLst>
            </p:cNvPr>
            <p:cNvSpPr txBox="1"/>
            <p:nvPr/>
          </p:nvSpPr>
          <p:spPr>
            <a:xfrm>
              <a:off x="5212080" y="558218"/>
              <a:ext cx="1737360" cy="523220"/>
            </a:xfrm>
            <a:prstGeom prst="rect">
              <a:avLst/>
            </a:prstGeom>
            <a:noFill/>
            <a:ln>
              <a:noFill/>
            </a:ln>
          </p:spPr>
          <p:txBody>
            <a:bodyPr wrap="square">
              <a:spAutoFit/>
            </a:bodyPr>
            <a:lstStyle/>
            <a:p>
              <a:pPr algn="ctr"/>
              <a:r>
                <a:rPr lang="en-US" sz="1600" i="1" dirty="0">
                  <a:latin typeface="Arial" panose="020B0604020202020204" pitchFamily="34" charset="0"/>
                  <a:cs typeface="Arial" panose="020B0604020202020204" pitchFamily="34" charset="0"/>
                </a:rPr>
                <a:t>b</a:t>
              </a:r>
            </a:p>
            <a:p>
              <a:pPr algn="ctr"/>
              <a:r>
                <a:rPr lang="en-US" sz="1200" dirty="0">
                  <a:latin typeface="Arial" panose="020B0604020202020204" pitchFamily="34" charset="0"/>
                  <a:cs typeface="Arial" panose="020B0604020202020204" pitchFamily="34" charset="0"/>
                </a:rPr>
                <a:t>(0-4)</a:t>
              </a:r>
            </a:p>
          </p:txBody>
        </p:sp>
        <p:sp>
          <p:nvSpPr>
            <p:cNvPr id="22" name="TextBox 21">
              <a:extLst>
                <a:ext uri="{FF2B5EF4-FFF2-40B4-BE49-F238E27FC236}">
                  <a16:creationId xmlns:a16="http://schemas.microsoft.com/office/drawing/2014/main" id="{30BCC4B7-4A0F-46F4-8664-2045AE8F6E20}"/>
                </a:ext>
              </a:extLst>
            </p:cNvPr>
            <p:cNvSpPr txBox="1"/>
            <p:nvPr/>
          </p:nvSpPr>
          <p:spPr>
            <a:xfrm>
              <a:off x="6949440" y="558213"/>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k</a:t>
              </a:r>
              <a:r>
                <a:rPr lang="en-US" sz="1600" baseline="-25000" dirty="0">
                  <a:latin typeface="Arial" panose="020B0604020202020204" pitchFamily="34" charset="0"/>
                  <a:cs typeface="Arial" panose="020B0604020202020204" pitchFamily="34" charset="0"/>
                </a:rPr>
                <a:t>0</a:t>
              </a:r>
            </a:p>
            <a:p>
              <a:pPr algn="ctr"/>
              <a:r>
                <a:rPr lang="en-US" sz="1200" dirty="0">
                  <a:latin typeface="Arial" panose="020B0604020202020204" pitchFamily="34" charset="0"/>
                  <a:cs typeface="Arial" panose="020B0604020202020204" pitchFamily="34" charset="0"/>
                </a:rPr>
                <a:t>(0-0.003)</a:t>
              </a:r>
              <a:endParaRPr lang="en-US" sz="1200" baseline="-25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244A9ED-391D-4486-9509-8BCD72446CE4}"/>
                </a:ext>
              </a:extLst>
            </p:cNvPr>
            <p:cNvSpPr txBox="1"/>
            <p:nvPr/>
          </p:nvSpPr>
          <p:spPr>
            <a:xfrm>
              <a:off x="8686800" y="558213"/>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C</a:t>
              </a:r>
              <a:r>
                <a:rPr lang="en-US" sz="1600" baseline="-25000" dirty="0">
                  <a:latin typeface="Arial" panose="020B0604020202020204" pitchFamily="34" charset="0"/>
                  <a:cs typeface="Arial" panose="020B0604020202020204" pitchFamily="34" charset="0"/>
                </a:rPr>
                <a:t>M, hematite</a:t>
              </a:r>
            </a:p>
            <a:p>
              <a:pPr algn="ctr"/>
              <a:r>
                <a:rPr lang="en-US" sz="1200" dirty="0">
                  <a:latin typeface="Arial" panose="020B0604020202020204" pitchFamily="34" charset="0"/>
                  <a:cs typeface="Arial" panose="020B0604020202020204" pitchFamily="34" charset="0"/>
                </a:rPr>
                <a:t>(0-150) [mg/m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C2EF317-31D2-4EBC-8590-10F111EF5FDF}"/>
                </a:ext>
              </a:extLst>
            </p:cNvPr>
            <p:cNvSpPr txBox="1"/>
            <p:nvPr/>
          </p:nvSpPr>
          <p:spPr>
            <a:xfrm>
              <a:off x="0" y="558224"/>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TOA RGB</a:t>
              </a:r>
            </a:p>
            <a:p>
              <a:pPr algn="ctr"/>
              <a:r>
                <a:rPr lang="en-US" sz="1200" dirty="0">
                  <a:latin typeface="Arial" panose="020B0604020202020204" pitchFamily="34" charset="0"/>
                  <a:cs typeface="Arial" panose="020B0604020202020204" pitchFamily="34" charset="0"/>
                </a:rPr>
                <a:t>(0-0.55)</a:t>
              </a:r>
            </a:p>
          </p:txBody>
        </p:sp>
        <p:sp>
          <p:nvSpPr>
            <p:cNvPr id="28" name="TextBox 27">
              <a:extLst>
                <a:ext uri="{FF2B5EF4-FFF2-40B4-BE49-F238E27FC236}">
                  <a16:creationId xmlns:a16="http://schemas.microsoft.com/office/drawing/2014/main" id="{4D331C3F-F8A5-409C-B9F9-77E7855B6CDE}"/>
                </a:ext>
              </a:extLst>
            </p:cNvPr>
            <p:cNvSpPr txBox="1"/>
            <p:nvPr/>
          </p:nvSpPr>
          <p:spPr>
            <a:xfrm>
              <a:off x="10454640" y="558213"/>
              <a:ext cx="1737360" cy="523220"/>
            </a:xfrm>
            <a:prstGeom prst="rect">
              <a:avLst/>
            </a:prstGeom>
            <a:noFill/>
            <a:ln>
              <a:noFill/>
            </a:ln>
          </p:spPr>
          <p:txBody>
            <a:bodyPr wrap="square">
              <a:spAutoFit/>
            </a:bodyPr>
            <a:lstStyle/>
            <a:p>
              <a:pPr algn="ctr"/>
              <a:r>
                <a:rPr lang="en-US" sz="1600" dirty="0">
                  <a:latin typeface="Arial" panose="020B0604020202020204" pitchFamily="34" charset="0"/>
                  <a:cs typeface="Arial" panose="020B0604020202020204" pitchFamily="34" charset="0"/>
                </a:rPr>
                <a:t>C</a:t>
              </a:r>
              <a:r>
                <a:rPr lang="en-US" sz="1600" baseline="-25000" dirty="0">
                  <a:latin typeface="Arial" panose="020B0604020202020204" pitchFamily="34" charset="0"/>
                  <a:cs typeface="Arial" panose="020B0604020202020204" pitchFamily="34" charset="0"/>
                </a:rPr>
                <a:t>M, goethite</a:t>
              </a:r>
            </a:p>
            <a:p>
              <a:pPr algn="ctr"/>
              <a:r>
                <a:rPr lang="en-US" sz="1200" dirty="0">
                  <a:latin typeface="Arial" panose="020B0604020202020204" pitchFamily="34" charset="0"/>
                  <a:cs typeface="Arial" panose="020B0604020202020204" pitchFamily="34" charset="0"/>
                </a:rPr>
                <a:t>(0-150) [mg/m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FCEF529-952F-41AE-9D6E-7E2CC2469C8B}"/>
                </a:ext>
              </a:extLst>
            </p:cNvPr>
            <p:cNvSpPr txBox="1"/>
            <p:nvPr/>
          </p:nvSpPr>
          <p:spPr>
            <a:xfrm>
              <a:off x="8598855" y="3929990"/>
              <a:ext cx="1737360" cy="276999"/>
            </a:xfrm>
            <a:prstGeom prst="rect">
              <a:avLst/>
            </a:prstGeom>
            <a:noFill/>
            <a:ln>
              <a:noFill/>
            </a:ln>
          </p:spPr>
          <p:txBody>
            <a:bodyPr wrap="square">
              <a:spAutoFit/>
            </a:bodyPr>
            <a:lstStyle/>
            <a:p>
              <a:pPr algn="ctr"/>
              <a:endParaRPr lang="en-US" sz="1200"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632D7498-C6B0-4896-9D6C-3F7B64E113FC}"/>
              </a:ext>
            </a:extLst>
          </p:cNvPr>
          <p:cNvSpPr txBox="1"/>
          <p:nvPr/>
        </p:nvSpPr>
        <p:spPr>
          <a:xfrm>
            <a:off x="10843852" y="1142988"/>
            <a:ext cx="1351652"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Jan-1-2018</a:t>
            </a:r>
          </a:p>
        </p:txBody>
      </p:sp>
      <p:sp>
        <p:nvSpPr>
          <p:cNvPr id="18" name="TextBox 17">
            <a:extLst>
              <a:ext uri="{FF2B5EF4-FFF2-40B4-BE49-F238E27FC236}">
                <a16:creationId xmlns:a16="http://schemas.microsoft.com/office/drawing/2014/main" id="{F64952F2-8C4F-46EE-9D5B-4C9BE74E05BB}"/>
              </a:ext>
            </a:extLst>
          </p:cNvPr>
          <p:cNvSpPr txBox="1"/>
          <p:nvPr/>
        </p:nvSpPr>
        <p:spPr>
          <a:xfrm>
            <a:off x="10645080" y="2808305"/>
            <a:ext cx="1505540"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Mar-30-2018</a:t>
            </a:r>
          </a:p>
        </p:txBody>
      </p:sp>
      <p:sp>
        <p:nvSpPr>
          <p:cNvPr id="24" name="TextBox 23">
            <a:extLst>
              <a:ext uri="{FF2B5EF4-FFF2-40B4-BE49-F238E27FC236}">
                <a16:creationId xmlns:a16="http://schemas.microsoft.com/office/drawing/2014/main" id="{C6CE9F90-D5FC-4504-8907-35940D60B428}"/>
              </a:ext>
            </a:extLst>
          </p:cNvPr>
          <p:cNvSpPr txBox="1"/>
          <p:nvPr/>
        </p:nvSpPr>
        <p:spPr>
          <a:xfrm>
            <a:off x="10645080" y="4473611"/>
            <a:ext cx="1544012"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May-30-2018</a:t>
            </a:r>
          </a:p>
        </p:txBody>
      </p:sp>
      <p:pic>
        <p:nvPicPr>
          <p:cNvPr id="29" name="Picture 28">
            <a:extLst>
              <a:ext uri="{FF2B5EF4-FFF2-40B4-BE49-F238E27FC236}">
                <a16:creationId xmlns:a16="http://schemas.microsoft.com/office/drawing/2014/main" id="{53F8D24C-AC8F-4EDC-88A7-E0849F81E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1" y="6363725"/>
            <a:ext cx="1871254" cy="496602"/>
          </a:xfrm>
          <a:prstGeom prst="rect">
            <a:avLst/>
          </a:prstGeom>
        </p:spPr>
      </p:pic>
      <p:sp>
        <p:nvSpPr>
          <p:cNvPr id="30" name="TextBox 29">
            <a:extLst>
              <a:ext uri="{FF2B5EF4-FFF2-40B4-BE49-F238E27FC236}">
                <a16:creationId xmlns:a16="http://schemas.microsoft.com/office/drawing/2014/main" id="{74D59A79-2E92-49F2-90BE-3EDF57AB8EE1}"/>
              </a:ext>
            </a:extLst>
          </p:cNvPr>
          <p:cNvSpPr txBox="1"/>
          <p:nvPr/>
        </p:nvSpPr>
        <p:spPr>
          <a:xfrm>
            <a:off x="275381" y="61555"/>
            <a:ext cx="9709003" cy="492443"/>
          </a:xfrm>
          <a:prstGeom prst="rect">
            <a:avLst/>
          </a:prstGeom>
          <a:noFill/>
          <a:ln>
            <a:noFill/>
          </a:ln>
        </p:spPr>
        <p:txBody>
          <a:bodyPr wrap="square" rtlCol="0">
            <a:spAutoFit/>
          </a:bodyPr>
          <a:lstStyle/>
          <a:p>
            <a:r>
              <a:rPr lang="fi-FI" altLang="ko-KR" sz="2600" b="1" dirty="0">
                <a:solidFill>
                  <a:srgbClr val="002060"/>
                </a:solidFill>
                <a:latin typeface="Arial" panose="020B0604020202020204" pitchFamily="34" charset="0"/>
                <a:cs typeface="Arial" panose="020B0604020202020204" pitchFamily="34" charset="0"/>
              </a:rPr>
              <a:t>Dust episodes - Sahara / Sahel</a:t>
            </a:r>
          </a:p>
        </p:txBody>
      </p:sp>
      <p:sp>
        <p:nvSpPr>
          <p:cNvPr id="4" name="Slide Number Placeholder 3">
            <a:extLst>
              <a:ext uri="{FF2B5EF4-FFF2-40B4-BE49-F238E27FC236}">
                <a16:creationId xmlns:a16="http://schemas.microsoft.com/office/drawing/2014/main" id="{C8A77750-9951-4A2B-A397-C3EB3EF51105}"/>
              </a:ext>
            </a:extLst>
          </p:cNvPr>
          <p:cNvSpPr>
            <a:spLocks noGrp="1"/>
          </p:cNvSpPr>
          <p:nvPr>
            <p:ph type="sldNum" sz="quarter" idx="12"/>
          </p:nvPr>
        </p:nvSpPr>
        <p:spPr/>
        <p:txBody>
          <a:bodyPr/>
          <a:lstStyle/>
          <a:p>
            <a:fld id="{C18795A5-5DC6-4E89-855C-E7B9590EB560}" type="slidenum">
              <a:rPr lang="en-US" smtClean="0"/>
              <a:t>8</a:t>
            </a:fld>
            <a:endParaRPr lang="en-US"/>
          </a:p>
        </p:txBody>
      </p:sp>
      <p:sp>
        <p:nvSpPr>
          <p:cNvPr id="32" name="TextBox 31">
            <a:extLst>
              <a:ext uri="{FF2B5EF4-FFF2-40B4-BE49-F238E27FC236}">
                <a16:creationId xmlns:a16="http://schemas.microsoft.com/office/drawing/2014/main" id="{4A5ED30E-7B10-4758-BBD8-10BA1A055856}"/>
              </a:ext>
            </a:extLst>
          </p:cNvPr>
          <p:cNvSpPr txBox="1"/>
          <p:nvPr/>
        </p:nvSpPr>
        <p:spPr>
          <a:xfrm>
            <a:off x="7030324" y="1257229"/>
            <a:ext cx="1938929"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~0.001 (Todd et al., 2007)</a:t>
            </a:r>
          </a:p>
        </p:txBody>
      </p:sp>
      <p:cxnSp>
        <p:nvCxnSpPr>
          <p:cNvPr id="6" name="Straight Arrow Connector 5">
            <a:extLst>
              <a:ext uri="{FF2B5EF4-FFF2-40B4-BE49-F238E27FC236}">
                <a16:creationId xmlns:a16="http://schemas.microsoft.com/office/drawing/2014/main" id="{ABC3F8B4-7770-4C18-A09A-D181434FA49B}"/>
              </a:ext>
            </a:extLst>
          </p:cNvPr>
          <p:cNvCxnSpPr>
            <a:cxnSpLocks/>
          </p:cNvCxnSpPr>
          <p:nvPr/>
        </p:nvCxnSpPr>
        <p:spPr>
          <a:xfrm>
            <a:off x="7818119" y="1584960"/>
            <a:ext cx="89264" cy="2612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34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application, website&#10;&#10;Description automatically generated">
            <a:extLst>
              <a:ext uri="{FF2B5EF4-FFF2-40B4-BE49-F238E27FC236}">
                <a16:creationId xmlns:a16="http://schemas.microsoft.com/office/drawing/2014/main" id="{18B46E75-22D3-4F5C-9426-1CD5E51CD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 y="702329"/>
            <a:ext cx="12188136" cy="2658504"/>
          </a:xfrm>
          <a:prstGeom prst="rect">
            <a:avLst/>
          </a:prstGeom>
        </p:spPr>
      </p:pic>
      <p:pic>
        <p:nvPicPr>
          <p:cNvPr id="20" name="Picture 19" descr="A screenshot of a computer&#10;&#10;Description automatically generated with medium confidence">
            <a:extLst>
              <a:ext uri="{FF2B5EF4-FFF2-40B4-BE49-F238E27FC236}">
                <a16:creationId xmlns:a16="http://schemas.microsoft.com/office/drawing/2014/main" id="{C48E2603-29EC-4E23-A72B-3A1C07C39A49}"/>
              </a:ext>
            </a:extLst>
          </p:cNvPr>
          <p:cNvPicPr>
            <a:picLocks noChangeAspect="1"/>
          </p:cNvPicPr>
          <p:nvPr/>
        </p:nvPicPr>
        <p:blipFill rotWithShape="1">
          <a:blip r:embed="rId4">
            <a:extLst>
              <a:ext uri="{28A0092B-C50C-407E-A947-70E740481C1C}">
                <a14:useLocalDpi xmlns:a14="http://schemas.microsoft.com/office/drawing/2010/main" val="0"/>
              </a:ext>
            </a:extLst>
          </a:blip>
          <a:srcRect l="124" t="27805" r="4958" b="60284"/>
          <a:stretch/>
        </p:blipFill>
        <p:spPr>
          <a:xfrm>
            <a:off x="21253" y="2144594"/>
            <a:ext cx="11563735" cy="1066111"/>
          </a:xfrm>
          <a:prstGeom prst="rect">
            <a:avLst/>
          </a:prstGeom>
        </p:spPr>
      </p:pic>
      <p:sp>
        <p:nvSpPr>
          <p:cNvPr id="30" name="TextBox 29">
            <a:extLst>
              <a:ext uri="{FF2B5EF4-FFF2-40B4-BE49-F238E27FC236}">
                <a16:creationId xmlns:a16="http://schemas.microsoft.com/office/drawing/2014/main" id="{74D59A79-2E92-49F2-90BE-3EDF57AB8EE1}"/>
              </a:ext>
            </a:extLst>
          </p:cNvPr>
          <p:cNvSpPr txBox="1"/>
          <p:nvPr/>
        </p:nvSpPr>
        <p:spPr>
          <a:xfrm>
            <a:off x="275381" y="61555"/>
            <a:ext cx="9709003" cy="492443"/>
          </a:xfrm>
          <a:prstGeom prst="rect">
            <a:avLst/>
          </a:prstGeom>
          <a:noFill/>
          <a:ln>
            <a:noFill/>
          </a:ln>
        </p:spPr>
        <p:txBody>
          <a:bodyPr wrap="square" rtlCol="0">
            <a:spAutoFit/>
          </a:bodyPr>
          <a:lstStyle/>
          <a:p>
            <a:r>
              <a:rPr lang="fi-FI" altLang="ko-KR" sz="2600" b="1" dirty="0">
                <a:solidFill>
                  <a:srgbClr val="002060"/>
                </a:solidFill>
                <a:latin typeface="Arial" panose="020B0604020202020204" pitchFamily="34" charset="0"/>
                <a:cs typeface="Arial" panose="020B0604020202020204" pitchFamily="34" charset="0"/>
              </a:rPr>
              <a:t>Dust episodes</a:t>
            </a:r>
          </a:p>
        </p:txBody>
      </p:sp>
      <p:pic>
        <p:nvPicPr>
          <p:cNvPr id="25" name="Picture 24" descr="A picture containing chart&#10;&#10;Description automatically generated">
            <a:extLst>
              <a:ext uri="{FF2B5EF4-FFF2-40B4-BE49-F238E27FC236}">
                <a16:creationId xmlns:a16="http://schemas.microsoft.com/office/drawing/2014/main" id="{6A369FBF-7B68-41B6-8276-47D6D4F5CDAA}"/>
              </a:ext>
            </a:extLst>
          </p:cNvPr>
          <p:cNvPicPr>
            <a:picLocks noChangeAspect="1"/>
          </p:cNvPicPr>
          <p:nvPr/>
        </p:nvPicPr>
        <p:blipFill rotWithShape="1">
          <a:blip r:embed="rId5">
            <a:extLst>
              <a:ext uri="{28A0092B-C50C-407E-A947-70E740481C1C}">
                <a14:useLocalDpi xmlns:a14="http://schemas.microsoft.com/office/drawing/2010/main" val="0"/>
              </a:ext>
            </a:extLst>
          </a:blip>
          <a:srcRect t="8" b="21507"/>
          <a:stretch/>
        </p:blipFill>
        <p:spPr>
          <a:xfrm>
            <a:off x="0" y="3213235"/>
            <a:ext cx="12192000" cy="2104846"/>
          </a:xfrm>
          <a:prstGeom prst="rect">
            <a:avLst/>
          </a:prstGeom>
        </p:spPr>
      </p:pic>
      <p:pic>
        <p:nvPicPr>
          <p:cNvPr id="33" name="Picture 32" descr="A screenshot of a computer&#10;&#10;Description automatically generated with medium confidence">
            <a:extLst>
              <a:ext uri="{FF2B5EF4-FFF2-40B4-BE49-F238E27FC236}">
                <a16:creationId xmlns:a16="http://schemas.microsoft.com/office/drawing/2014/main" id="{3C7F8FF5-5FD9-4954-B0D7-CB965AEE4BBA}"/>
              </a:ext>
            </a:extLst>
          </p:cNvPr>
          <p:cNvPicPr>
            <a:picLocks noChangeAspect="1"/>
          </p:cNvPicPr>
          <p:nvPr/>
        </p:nvPicPr>
        <p:blipFill rotWithShape="1">
          <a:blip r:embed="rId6">
            <a:extLst>
              <a:ext uri="{28A0092B-C50C-407E-A947-70E740481C1C}">
                <a14:useLocalDpi xmlns:a14="http://schemas.microsoft.com/office/drawing/2010/main" val="0"/>
              </a:ext>
            </a:extLst>
          </a:blip>
          <a:srcRect t="3851" r="32" b="20023"/>
          <a:stretch/>
        </p:blipFill>
        <p:spPr>
          <a:xfrm>
            <a:off x="3864" y="4738538"/>
            <a:ext cx="12188136" cy="2104846"/>
          </a:xfrm>
          <a:prstGeom prst="rect">
            <a:avLst/>
          </a:prstGeom>
        </p:spPr>
      </p:pic>
      <p:sp>
        <p:nvSpPr>
          <p:cNvPr id="34" name="TextBox 33">
            <a:extLst>
              <a:ext uri="{FF2B5EF4-FFF2-40B4-BE49-F238E27FC236}">
                <a16:creationId xmlns:a16="http://schemas.microsoft.com/office/drawing/2014/main" id="{039821B0-AE86-4C9A-AE75-D366875C33DC}"/>
              </a:ext>
            </a:extLst>
          </p:cNvPr>
          <p:cNvSpPr txBox="1"/>
          <p:nvPr/>
        </p:nvSpPr>
        <p:spPr>
          <a:xfrm>
            <a:off x="442101" y="724825"/>
            <a:ext cx="7423357"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Middle East – Shamal (+haboob) in late Summer (September 1</a:t>
            </a:r>
            <a:r>
              <a:rPr lang="en-US" sz="1600" b="1" baseline="30000" dirty="0">
                <a:latin typeface="Arial" panose="020B0604020202020204" pitchFamily="34" charset="0"/>
                <a:cs typeface="Arial" panose="020B0604020202020204" pitchFamily="34" charset="0"/>
              </a:rPr>
              <a:t>st</a:t>
            </a:r>
            <a:r>
              <a:rPr lang="en-US" sz="1600" b="1" dirty="0">
                <a:latin typeface="Arial" panose="020B0604020202020204" pitchFamily="34" charset="0"/>
                <a:cs typeface="Arial" panose="020B0604020202020204" pitchFamily="34" charset="0"/>
              </a:rPr>
              <a:t>, 2015)</a:t>
            </a:r>
          </a:p>
        </p:txBody>
      </p:sp>
      <p:sp>
        <p:nvSpPr>
          <p:cNvPr id="35" name="TextBox 34">
            <a:extLst>
              <a:ext uri="{FF2B5EF4-FFF2-40B4-BE49-F238E27FC236}">
                <a16:creationId xmlns:a16="http://schemas.microsoft.com/office/drawing/2014/main" id="{1907EBC7-8C96-48FA-8280-BE9437556B87}"/>
              </a:ext>
            </a:extLst>
          </p:cNvPr>
          <p:cNvSpPr txBox="1"/>
          <p:nvPr/>
        </p:nvSpPr>
        <p:spPr>
          <a:xfrm>
            <a:off x="442102" y="3223895"/>
            <a:ext cx="10835498"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India – </a:t>
            </a:r>
            <a:r>
              <a:rPr lang="en-US" sz="1600" b="1" dirty="0" err="1">
                <a:latin typeface="Arial" panose="020B0604020202020204" pitchFamily="34" charset="0"/>
                <a:cs typeface="Arial" panose="020B0604020202020204" pitchFamily="34" charset="0"/>
              </a:rPr>
              <a:t>premonsoon</a:t>
            </a:r>
            <a:r>
              <a:rPr lang="en-US" sz="1600" b="1" dirty="0">
                <a:latin typeface="Arial" panose="020B0604020202020204" pitchFamily="34" charset="0"/>
                <a:cs typeface="Arial" panose="020B0604020202020204" pitchFamily="34" charset="0"/>
              </a:rPr>
              <a:t> season (May 14</a:t>
            </a:r>
            <a:r>
              <a:rPr lang="en-US" sz="1600" b="1" baseline="30000" dirty="0">
                <a:latin typeface="Arial" panose="020B0604020202020204" pitchFamily="34" charset="0"/>
                <a:cs typeface="Arial" panose="020B0604020202020204" pitchFamily="34" charset="0"/>
              </a:rPr>
              <a:t>th</a:t>
            </a:r>
            <a:r>
              <a:rPr lang="en-US" sz="1600" b="1" dirty="0">
                <a:latin typeface="Arial" panose="020B0604020202020204" pitchFamily="34" charset="0"/>
                <a:cs typeface="Arial" panose="020B0604020202020204" pitchFamily="34" charset="0"/>
              </a:rPr>
              <a:t>, 2018), Arabian Peninsula and Thar desert (Sarkar et al., 2019)</a:t>
            </a:r>
          </a:p>
        </p:txBody>
      </p:sp>
      <p:sp>
        <p:nvSpPr>
          <p:cNvPr id="36" name="TextBox 35">
            <a:extLst>
              <a:ext uri="{FF2B5EF4-FFF2-40B4-BE49-F238E27FC236}">
                <a16:creationId xmlns:a16="http://schemas.microsoft.com/office/drawing/2014/main" id="{1AA1780F-C8A2-4336-873F-3EA5B0A3E627}"/>
              </a:ext>
            </a:extLst>
          </p:cNvPr>
          <p:cNvSpPr txBox="1"/>
          <p:nvPr/>
        </p:nvSpPr>
        <p:spPr>
          <a:xfrm>
            <a:off x="433475" y="4687585"/>
            <a:ext cx="11298449" cy="338554"/>
          </a:xfrm>
          <a:prstGeom prst="rect">
            <a:avLst/>
          </a:prstGeom>
          <a:solidFill>
            <a:schemeClr val="bg1"/>
          </a:solidFill>
        </p:spPr>
        <p:txBody>
          <a:bodyPr wrap="square">
            <a:spAutoFit/>
          </a:bodyPr>
          <a:lstStyle/>
          <a:p>
            <a:r>
              <a:rPr lang="en-US" sz="1600" b="1" dirty="0">
                <a:latin typeface="Arial" panose="020B0604020202020204" pitchFamily="34" charset="0"/>
                <a:cs typeface="Arial" panose="020B0604020202020204" pitchFamily="34" charset="0"/>
              </a:rPr>
              <a:t>Australia - near Lake Eyre (February 12</a:t>
            </a:r>
            <a:r>
              <a:rPr lang="en-US" sz="1600" b="1" baseline="30000" dirty="0">
                <a:latin typeface="Arial" panose="020B0604020202020204" pitchFamily="34" charset="0"/>
                <a:cs typeface="Arial" panose="020B0604020202020204" pitchFamily="34" charset="0"/>
              </a:rPr>
              <a:t>th</a:t>
            </a:r>
            <a:r>
              <a:rPr lang="en-US" sz="1600" b="1" dirty="0">
                <a:latin typeface="Arial" panose="020B0604020202020204" pitchFamily="34" charset="0"/>
                <a:cs typeface="Arial" panose="020B0604020202020204" pitchFamily="34" charset="0"/>
              </a:rPr>
              <a:t>, 2019), salt lake, most active dust source in Australia (</a:t>
            </a:r>
            <a:r>
              <a:rPr lang="en-US" sz="1600" b="1" dirty="0" err="1">
                <a:latin typeface="Arial" panose="020B0604020202020204" pitchFamily="34" charset="0"/>
                <a:cs typeface="Arial" panose="020B0604020202020204" pitchFamily="34" charset="0"/>
              </a:rPr>
              <a:t>Ginoux</a:t>
            </a:r>
            <a:r>
              <a:rPr lang="en-US" sz="1600" b="1" dirty="0">
                <a:latin typeface="Arial" panose="020B0604020202020204" pitchFamily="34" charset="0"/>
                <a:cs typeface="Arial" panose="020B0604020202020204" pitchFamily="34" charset="0"/>
              </a:rPr>
              <a:t> et al., 2012)</a:t>
            </a:r>
          </a:p>
        </p:txBody>
      </p:sp>
      <p:sp>
        <p:nvSpPr>
          <p:cNvPr id="5" name="Oval 4">
            <a:extLst>
              <a:ext uri="{FF2B5EF4-FFF2-40B4-BE49-F238E27FC236}">
                <a16:creationId xmlns:a16="http://schemas.microsoft.com/office/drawing/2014/main" id="{38BC281B-D807-4FF8-B18B-B6734A552CA3}"/>
              </a:ext>
            </a:extLst>
          </p:cNvPr>
          <p:cNvSpPr/>
          <p:nvPr/>
        </p:nvSpPr>
        <p:spPr>
          <a:xfrm>
            <a:off x="9790981" y="3735238"/>
            <a:ext cx="457200" cy="5520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D8E0CF-F836-470B-815C-E048C8843427}"/>
              </a:ext>
            </a:extLst>
          </p:cNvPr>
          <p:cNvSpPr txBox="1"/>
          <p:nvPr/>
        </p:nvSpPr>
        <p:spPr>
          <a:xfrm>
            <a:off x="6614765" y="4352131"/>
            <a:ext cx="5078185"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May have bias over mixture source area (e.g., Kanpur, Eck et al., 2010) </a:t>
            </a:r>
          </a:p>
        </p:txBody>
      </p:sp>
      <p:sp>
        <p:nvSpPr>
          <p:cNvPr id="7" name="Slide Number Placeholder 6">
            <a:extLst>
              <a:ext uri="{FF2B5EF4-FFF2-40B4-BE49-F238E27FC236}">
                <a16:creationId xmlns:a16="http://schemas.microsoft.com/office/drawing/2014/main" id="{C621FAEE-7CF8-42E2-9CF7-1437094A6369}"/>
              </a:ext>
            </a:extLst>
          </p:cNvPr>
          <p:cNvSpPr>
            <a:spLocks noGrp="1"/>
          </p:cNvSpPr>
          <p:nvPr>
            <p:ph type="sldNum" sz="quarter" idx="12"/>
          </p:nvPr>
        </p:nvSpPr>
        <p:spPr/>
        <p:txBody>
          <a:bodyPr/>
          <a:lstStyle/>
          <a:p>
            <a:fld id="{C18795A5-5DC6-4E89-855C-E7B9590EB560}" type="slidenum">
              <a:rPr lang="en-US" smtClean="0"/>
              <a:t>9</a:t>
            </a:fld>
            <a:endParaRPr lang="en-US"/>
          </a:p>
        </p:txBody>
      </p:sp>
    </p:spTree>
    <p:extLst>
      <p:ext uri="{BB962C8B-B14F-4D97-AF65-F5344CB8AC3E}">
        <p14:creationId xmlns:p14="http://schemas.microsoft.com/office/powerpoint/2010/main" val="3434385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33655</TotalTime>
  <Words>5782</Words>
  <Application>Microsoft Office PowerPoint</Application>
  <PresentationFormat>Widescreen</PresentationFormat>
  <Paragraphs>613</Paragraphs>
  <Slides>21</Slides>
  <Notes>21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Cambria Math</vt:lpstr>
      <vt:lpstr>Helvetica</vt:lpstr>
      <vt:lpstr>Times New Roman</vt:lpstr>
      <vt:lpstr>Wingdings</vt:lpstr>
      <vt:lpstr>Office Theme</vt:lpstr>
      <vt:lpstr>Inferring iron-oxide species content in atmospheric mineral dust from DSCOVR EPIC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Inferring iron oxides species in mineral dust aerosols from single-viewing EPIC measurements</dc:title>
  <dc:creator>Go, Su Jung (GSFC-613.0)[UNIVERSITY OF MARYLAND BALTIMORE COUNTY]</dc:creator>
  <cp:lastModifiedBy>Su Jung Go</cp:lastModifiedBy>
  <cp:revision>914</cp:revision>
  <cp:lastPrinted>2022-09-28T04:01:07Z</cp:lastPrinted>
  <dcterms:created xsi:type="dcterms:W3CDTF">2021-04-30T00:08:58Z</dcterms:created>
  <dcterms:modified xsi:type="dcterms:W3CDTF">2022-09-28T11:53:55Z</dcterms:modified>
</cp:coreProperties>
</file>